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30275213" cy="42803763"/>
  <p:notesSz cx="6648450" cy="9896475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00"/>
    <a:srgbClr val="33CC33"/>
    <a:srgbClr val="669900"/>
    <a:srgbClr val="B1B1B1"/>
    <a:srgbClr val="969696"/>
    <a:srgbClr val="76A938"/>
    <a:srgbClr val="339933"/>
    <a:srgbClr val="EAEA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878" autoAdjust="0"/>
    <p:restoredTop sz="95469" autoAdjust="0"/>
  </p:normalViewPr>
  <p:slideViewPr>
    <p:cSldViewPr>
      <p:cViewPr>
        <p:scale>
          <a:sx n="30" d="100"/>
          <a:sy n="30" d="100"/>
        </p:scale>
        <p:origin x="-564" y="2412"/>
      </p:cViewPr>
      <p:guideLst>
        <p:guide orient="horz" pos="5361"/>
        <p:guide orient="horz" pos="25411"/>
        <p:guide orient="horz" pos="26273"/>
        <p:guide orient="horz" pos="4227"/>
        <p:guide orient="horz" pos="5815"/>
        <p:guide orient="horz" pos="2005"/>
        <p:guide orient="horz" pos="3955"/>
        <p:guide orient="horz" pos="25819"/>
        <p:guide pos="18017"/>
        <p:guide pos="1098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94"/>
    </p:cViewPr>
  </p:sorterViewPr>
  <p:notesViewPr>
    <p:cSldViewPr>
      <p:cViewPr varScale="1">
        <p:scale>
          <a:sx n="57" d="100"/>
          <a:sy n="57" d="100"/>
        </p:scale>
        <p:origin x="-930" y="-96"/>
      </p:cViewPr>
      <p:guideLst>
        <p:guide orient="horz" pos="3117"/>
        <p:guide pos="209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>
            <a:lvl1pPr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797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9588"/>
            <a:ext cx="28813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b" anchorCtr="0" compatLnSpc="1">
            <a:prstTxWarp prst="textNoShape">
              <a:avLst/>
            </a:prstTxWarp>
          </a:bodyPr>
          <a:lstStyle>
            <a:lvl1pPr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399588"/>
            <a:ext cx="2879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b" anchorCtr="0" compatLnSpc="1">
            <a:prstTxWarp prst="textNoShape">
              <a:avLst/>
            </a:prstTxWarp>
          </a:bodyPr>
          <a:lstStyle>
            <a:lvl1pPr algn="r"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E80E4166-49AB-405B-A8E9-DA261CCAD4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76089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>
            <a:lvl1pPr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797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12950" y="741363"/>
            <a:ext cx="2625725" cy="3713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700588"/>
            <a:ext cx="53181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9588"/>
            <a:ext cx="28813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b" anchorCtr="0" compatLnSpc="1">
            <a:prstTxWarp prst="textNoShape">
              <a:avLst/>
            </a:prstTxWarp>
          </a:bodyPr>
          <a:lstStyle>
            <a:lvl1pPr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399588"/>
            <a:ext cx="2879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b" anchorCtr="0" compatLnSpc="1">
            <a:prstTxWarp prst="textNoShape">
              <a:avLst/>
            </a:prstTxWarp>
          </a:bodyPr>
          <a:lstStyle>
            <a:lvl1pPr algn="r"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60A59B17-0DCB-4F88-8BEF-1E463C947E6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4042420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2270125" y="13296900"/>
            <a:ext cx="25734963" cy="917575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541838" y="24255413"/>
            <a:ext cx="21191537" cy="109394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21888450" y="3182938"/>
            <a:ext cx="6713538" cy="371570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1743075" y="3182938"/>
            <a:ext cx="19992975" cy="371570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43075" y="10528371"/>
            <a:ext cx="26858913" cy="29811592"/>
          </a:xfrm>
        </p:spPr>
        <p:txBody>
          <a:bodyPr/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390775" y="27505025"/>
            <a:ext cx="25734963" cy="850106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390775" y="18141950"/>
            <a:ext cx="25734963" cy="93630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743075" y="9231313"/>
            <a:ext cx="13352463" cy="31108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5247938" y="9231313"/>
            <a:ext cx="13354050" cy="31108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14475" y="1714500"/>
            <a:ext cx="27246263" cy="71342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514475" y="9580563"/>
            <a:ext cx="13376275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514475" y="13574713"/>
            <a:ext cx="13376275" cy="24661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15379700" y="9580563"/>
            <a:ext cx="13381038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15379700" y="13574713"/>
            <a:ext cx="13381038" cy="24661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14475" y="1704975"/>
            <a:ext cx="9959975" cy="725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836400" y="1704975"/>
            <a:ext cx="16924338" cy="365315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514475" y="8956675"/>
            <a:ext cx="9959975" cy="29279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934075" y="29962475"/>
            <a:ext cx="18165763" cy="35369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934075" y="3824288"/>
            <a:ext cx="18165763" cy="25682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5934075" y="33499425"/>
            <a:ext cx="18165763" cy="50244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Kuva 9" descr="MTT_horizontal_RGB_office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922038" y="1285875"/>
            <a:ext cx="504190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43075" y="5487988"/>
            <a:ext cx="268589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Tähän lyhyt otsikko, Arial Bold tai Black esim. 120 pt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43075" y="11825288"/>
            <a:ext cx="26858913" cy="28514675"/>
          </a:xfrm>
          <a:prstGeom prst="rect">
            <a:avLst/>
          </a:prstGeom>
          <a:noFill/>
          <a:ln w="3175">
            <a:noFill/>
            <a:prstDash val="sysDot"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Diam, verabese mod estrud tat. </a:t>
            </a:r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1744663" y="23850600"/>
            <a:ext cx="19369087" cy="16560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417588" tIns="208794" rIns="417588" bIns="208794" anchor="ctr"/>
          <a:lstStyle/>
          <a:p>
            <a:pPr>
              <a:lnSpc>
                <a:spcPct val="95000"/>
              </a:lnSpc>
              <a:defRPr/>
            </a:pPr>
            <a:endParaRPr lang="fi-FI">
              <a:ea typeface="ＭＳ Ｐゴシック" pitchFamily="1" charset="-128"/>
            </a:endParaRPr>
          </a:p>
        </p:txBody>
      </p:sp>
      <p:sp>
        <p:nvSpPr>
          <p:cNvPr id="1056" name="Line 32"/>
          <p:cNvSpPr>
            <a:spLocks noChangeShapeType="1"/>
          </p:cNvSpPr>
          <p:nvPr userDrawn="1"/>
        </p:nvSpPr>
        <p:spPr bwMode="auto">
          <a:xfrm>
            <a:off x="1743075" y="3806825"/>
            <a:ext cx="26858913" cy="0"/>
          </a:xfrm>
          <a:prstGeom prst="line">
            <a:avLst/>
          </a:prstGeom>
          <a:noFill/>
          <a:ln w="139700">
            <a:solidFill>
              <a:srgbClr val="B1B1B1"/>
            </a:solidFill>
            <a:round/>
            <a:headEnd/>
            <a:tailEnd/>
          </a:ln>
          <a:effectLst/>
        </p:spPr>
        <p:txBody>
          <a:bodyPr lIns="417600" tIns="208800" rIns="417600" bIns="208800"/>
          <a:lstStyle/>
          <a:p>
            <a:pPr>
              <a:lnSpc>
                <a:spcPct val="95000"/>
              </a:lnSpc>
              <a:defRPr/>
            </a:pPr>
            <a:endParaRPr lang="fi-FI">
              <a:ea typeface="ＭＳ Ｐゴシック" pitchFamily="1" charset="-128"/>
            </a:endParaRPr>
          </a:p>
        </p:txBody>
      </p:sp>
      <p:pic>
        <p:nvPicPr>
          <p:cNvPr id="1031" name="Picture 34" descr="www_osoite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66275" y="41021000"/>
            <a:ext cx="60261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9" name="Line 35"/>
          <p:cNvSpPr>
            <a:spLocks noChangeShapeType="1"/>
          </p:cNvSpPr>
          <p:nvPr userDrawn="1"/>
        </p:nvSpPr>
        <p:spPr bwMode="auto">
          <a:xfrm flipV="1">
            <a:off x="1743075" y="40412988"/>
            <a:ext cx="26787475" cy="42862"/>
          </a:xfrm>
          <a:prstGeom prst="line">
            <a:avLst/>
          </a:prstGeom>
          <a:noFill/>
          <a:ln w="139700">
            <a:solidFill>
              <a:srgbClr val="B1B1B1"/>
            </a:solidFill>
            <a:round/>
            <a:headEnd/>
            <a:tailEnd/>
          </a:ln>
          <a:effectLst/>
        </p:spPr>
        <p:txBody>
          <a:bodyPr lIns="417600" tIns="208800" rIns="417600" bIns="208800"/>
          <a:lstStyle/>
          <a:p>
            <a:pPr>
              <a:lnSpc>
                <a:spcPct val="95000"/>
              </a:lnSpc>
              <a:defRPr/>
            </a:pPr>
            <a:endParaRPr lang="fi-FI"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+mj-lt"/>
          <a:ea typeface="+mj-ea"/>
          <a:cs typeface="+mj-cs"/>
        </a:defRPr>
      </a:lvl1pPr>
      <a:lvl2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2pPr>
      <a:lvl3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3pPr>
      <a:lvl4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4pPr>
      <a:lvl5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5pPr>
      <a:lvl6pPr marL="457200" algn="l" defTabSz="4175125" rtl="0" fontAlgn="base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6pPr>
      <a:lvl7pPr marL="914400" algn="l" defTabSz="4175125" rtl="0" fontAlgn="base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7pPr>
      <a:lvl8pPr marL="1371600" algn="l" defTabSz="4175125" rtl="0" fontAlgn="base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8pPr>
      <a:lvl9pPr marL="1828800" algn="l" defTabSz="4175125" rtl="0" fontAlgn="base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9pPr>
    </p:titleStyle>
    <p:bodyStyle>
      <a:lvl1pPr algn="l" defTabSz="4175125" rtl="0" eaLnBrk="0" fontAlgn="base" hangingPunct="0">
        <a:spcBef>
          <a:spcPct val="2000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</a:defRPr>
      </a:lvl1pPr>
      <a:lvl2pPr marL="3392488" indent="-1304925" algn="l" defTabSz="4175125" rtl="0" eaLnBrk="0" fontAlgn="base" hangingPunct="0">
        <a:spcBef>
          <a:spcPct val="20000"/>
        </a:spcBef>
        <a:spcAft>
          <a:spcPct val="0"/>
        </a:spcAft>
        <a:buChar char="–"/>
        <a:defRPr sz="6000">
          <a:solidFill>
            <a:schemeClr val="tx1"/>
          </a:solidFill>
          <a:latin typeface="Lucida Sans" pitchFamily="34" charset="0"/>
          <a:ea typeface="+mn-ea"/>
        </a:defRPr>
      </a:lvl2pPr>
      <a:lvl3pPr marL="5219700" indent="-1044575" algn="l" defTabSz="4175125" rtl="0" eaLnBrk="0" fontAlgn="base" hangingPunct="0">
        <a:spcBef>
          <a:spcPct val="20000"/>
        </a:spcBef>
        <a:spcAft>
          <a:spcPct val="0"/>
        </a:spcAft>
        <a:buChar char="•"/>
        <a:defRPr sz="6000">
          <a:solidFill>
            <a:schemeClr val="tx1"/>
          </a:solidFill>
          <a:latin typeface="Lucida Sans" pitchFamily="34" charset="0"/>
          <a:ea typeface="+mn-ea"/>
        </a:defRPr>
      </a:lvl3pPr>
      <a:lvl4pPr marL="7307263" indent="-1042988" algn="l" defTabSz="4175125" rtl="0" eaLnBrk="0" fontAlgn="base" hangingPunct="0">
        <a:spcBef>
          <a:spcPct val="20000"/>
        </a:spcBef>
        <a:spcAft>
          <a:spcPct val="0"/>
        </a:spcAft>
        <a:buChar char="–"/>
        <a:defRPr sz="6000">
          <a:solidFill>
            <a:schemeClr val="tx1"/>
          </a:solidFill>
          <a:latin typeface="Lucida Sans" pitchFamily="34" charset="0"/>
          <a:ea typeface="+mn-ea"/>
        </a:defRPr>
      </a:lvl4pPr>
      <a:lvl5pPr marL="9396413" indent="-1044575" algn="l" defTabSz="4175125" rtl="0" eaLnBrk="0" fontAlgn="base" hangingPunct="0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5pPr>
      <a:lvl6pPr marL="9853613" indent="-1044575" algn="l" defTabSz="4175125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6pPr>
      <a:lvl7pPr marL="10310813" indent="-1044575" algn="l" defTabSz="4175125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7pPr>
      <a:lvl8pPr marL="10768013" indent="-1044575" algn="l" defTabSz="4175125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8pPr>
      <a:lvl9pPr marL="11225213" indent="-1044575" algn="l" defTabSz="4175125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5" y="5487988"/>
            <a:ext cx="26858913" cy="2520033"/>
          </a:xfrm>
        </p:spPr>
        <p:txBody>
          <a:bodyPr/>
          <a:lstStyle/>
          <a:p>
            <a:pPr eaLnBrk="1" hangingPunct="1"/>
            <a:r>
              <a:rPr lang="fi-FI" sz="10900" dirty="0" smtClean="0"/>
              <a:t>Turkistila 2020</a:t>
            </a:r>
            <a:br>
              <a:rPr lang="fi-FI" sz="10900" dirty="0" smtClean="0"/>
            </a:br>
            <a:r>
              <a:rPr lang="fi-FI" sz="8000" dirty="0" smtClean="0">
                <a:latin typeface="+mn-lt"/>
              </a:rPr>
              <a:t>Turkiseläinten hyvinvointihanke</a:t>
            </a:r>
            <a:endParaRPr lang="fi-FI" sz="6000" dirty="0" smtClean="0"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61276" y="12040581"/>
            <a:ext cx="16418280" cy="8137130"/>
          </a:xfrm>
        </p:spPr>
        <p:txBody>
          <a:bodyPr/>
          <a:lstStyle/>
          <a:p>
            <a:r>
              <a:rPr lang="fi-FI" sz="6000" b="1" dirty="0" smtClean="0"/>
              <a:t>Hankkeen tavoitteet:</a:t>
            </a:r>
            <a:endParaRPr lang="fi-FI" sz="6000" dirty="0" smtClean="0"/>
          </a:p>
          <a:p>
            <a:pPr marL="1143000" indent="-1143000">
              <a:buFont typeface="+mj-lt"/>
              <a:buAutoNum type="arabicPeriod"/>
            </a:pPr>
            <a:r>
              <a:rPr lang="fi-FI" sz="6000" dirty="0" smtClean="0"/>
              <a:t>Parantaa turkiseläinten hyvinvointia.</a:t>
            </a:r>
          </a:p>
          <a:p>
            <a:pPr marL="1143000" indent="-1143000">
              <a:buFont typeface="+mj-lt"/>
              <a:buAutoNum type="arabicPeriod"/>
            </a:pPr>
            <a:r>
              <a:rPr lang="fi-FI" sz="6000" dirty="0" smtClean="0"/>
              <a:t>Lisätä suomalaisten turkistuottajien kilpailukykyä maailman turkismarkkinoilla vastaamalla vahvemmin nykyaikaisen eettisen eläintuotannon asettamiin haasteisiin.</a:t>
            </a:r>
          </a:p>
          <a:p>
            <a:r>
              <a:rPr lang="fi-FI" sz="6600" dirty="0" smtClean="0"/>
              <a:t> </a:t>
            </a:r>
          </a:p>
          <a:p>
            <a:endParaRPr lang="fi-FI" sz="6600" dirty="0" smtClean="0"/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382713" y="40916591"/>
            <a:ext cx="5185703" cy="1308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417588" tIns="208794" rIns="417588" bIns="208794">
            <a:spAutoFit/>
          </a:bodyPr>
          <a:lstStyle/>
          <a:p>
            <a:pPr defTabSz="4175125">
              <a:lnSpc>
                <a:spcPct val="95000"/>
              </a:lnSpc>
              <a:spcBef>
                <a:spcPct val="50000"/>
              </a:spcBef>
            </a:pPr>
            <a:r>
              <a:rPr lang="fi-FI" sz="2400" dirty="0" smtClean="0">
                <a:solidFill>
                  <a:schemeClr val="tx1"/>
                </a:solidFill>
              </a:rPr>
              <a:t>Maaninka 23.8.2013. </a:t>
            </a:r>
          </a:p>
          <a:p>
            <a:pPr defTabSz="4175125">
              <a:lnSpc>
                <a:spcPct val="95000"/>
              </a:lnSpc>
              <a:spcBef>
                <a:spcPct val="50000"/>
              </a:spcBef>
            </a:pPr>
            <a:r>
              <a:rPr lang="fi-FI" sz="2400" dirty="0" smtClean="0">
                <a:solidFill>
                  <a:schemeClr val="tx1"/>
                </a:solidFill>
              </a:rPr>
              <a:t>Avoimet ovet</a:t>
            </a:r>
            <a:endParaRPr lang="fi-FI" sz="2400" dirty="0">
              <a:solidFill>
                <a:schemeClr val="tx1"/>
              </a:solidFill>
            </a:endParaRP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1816100" y="8943975"/>
            <a:ext cx="23762956" cy="1006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208794" rIns="417588" bIns="208794">
            <a:spAutoFit/>
          </a:bodyPr>
          <a:lstStyle/>
          <a:p>
            <a:pPr defTabSz="4175125">
              <a:lnSpc>
                <a:spcPct val="95000"/>
              </a:lnSpc>
              <a:spcBef>
                <a:spcPct val="50000"/>
              </a:spcBef>
            </a:pPr>
            <a:r>
              <a:rPr lang="en-GB" sz="4000" dirty="0" smtClean="0">
                <a:solidFill>
                  <a:schemeClr val="tx1"/>
                </a:solidFill>
                <a:latin typeface="Arial" pitchFamily="34" charset="0"/>
              </a:rPr>
              <a:t>Jaakko Mononen ja Pekka Eskeli  		  </a:t>
            </a:r>
            <a:r>
              <a:rPr lang="en-GB" sz="4000" dirty="0" err="1" smtClean="0">
                <a:solidFill>
                  <a:schemeClr val="tx1"/>
                </a:solidFill>
                <a:latin typeface="Arial" pitchFamily="34" charset="0"/>
              </a:rPr>
              <a:t>Leena</a:t>
            </a:r>
            <a:r>
              <a:rPr lang="en-GB" sz="4000" dirty="0" smtClean="0">
                <a:solidFill>
                  <a:schemeClr val="tx1"/>
                </a:solidFill>
                <a:latin typeface="Arial" pitchFamily="34" charset="0"/>
              </a:rPr>
              <a:t> Ahola, Hanna Huuki </a:t>
            </a:r>
            <a:r>
              <a:rPr lang="en-GB" sz="4000" dirty="0" err="1" smtClean="0">
                <a:solidFill>
                  <a:schemeClr val="tx1"/>
                </a:solidFill>
                <a:latin typeface="Arial" pitchFamily="34" charset="0"/>
              </a:rPr>
              <a:t>ja</a:t>
            </a:r>
            <a:r>
              <a:rPr lang="en-GB" sz="40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GB" sz="4000" dirty="0" err="1" smtClean="0">
                <a:solidFill>
                  <a:schemeClr val="tx1"/>
                </a:solidFill>
                <a:latin typeface="Arial" pitchFamily="34" charset="0"/>
              </a:rPr>
              <a:t>Tarja</a:t>
            </a:r>
            <a:r>
              <a:rPr lang="en-GB" sz="40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GB" sz="4000" dirty="0" err="1" smtClean="0">
                <a:solidFill>
                  <a:schemeClr val="tx1"/>
                </a:solidFill>
                <a:latin typeface="Arial" pitchFamily="34" charset="0"/>
              </a:rPr>
              <a:t>Koistinen</a:t>
            </a:r>
            <a:endParaRPr lang="en-GB" sz="4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7936606" y="20969821"/>
            <a:ext cx="21314960" cy="6768940"/>
          </a:xfrm>
          <a:prstGeom prst="rect">
            <a:avLst/>
          </a:prstGeom>
          <a:noFill/>
          <a:ln w="3175">
            <a:noFill/>
            <a:prstDash val="sysDot"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4175125">
              <a:lnSpc>
                <a:spcPct val="80000"/>
              </a:lnSpc>
              <a:spcBef>
                <a:spcPct val="20000"/>
              </a:spcBef>
              <a:defRPr/>
            </a:pPr>
            <a:r>
              <a:rPr lang="fi-FI" sz="6000" b="1" kern="0" dirty="0" smtClean="0">
                <a:solidFill>
                  <a:schemeClr val="tx1"/>
                </a:solidFill>
                <a:latin typeface="+mn-lt"/>
                <a:ea typeface="+mn-ea"/>
              </a:rPr>
              <a:t>Hanke muodostuu kolmesta toimenpidekokonaisuudesta:</a:t>
            </a:r>
            <a:endParaRPr lang="fi-FI" sz="6000" kern="0" dirty="0" smtClean="0">
              <a:solidFill>
                <a:schemeClr val="tx1"/>
              </a:solidFill>
              <a:latin typeface="+mn-lt"/>
              <a:ea typeface="+mn-ea"/>
            </a:endParaRPr>
          </a:p>
          <a:p>
            <a:pPr marL="1143000" indent="-1143000" defTabSz="4175125">
              <a:lnSpc>
                <a:spcPct val="80000"/>
              </a:lnSpc>
              <a:spcBef>
                <a:spcPct val="20000"/>
              </a:spcBef>
              <a:buAutoNum type="arabicPeriod"/>
              <a:defRPr/>
            </a:pPr>
            <a:r>
              <a:rPr lang="fi-FI" sz="6000" kern="0" dirty="0" err="1" smtClean="0">
                <a:solidFill>
                  <a:schemeClr val="tx1"/>
                </a:solidFill>
                <a:latin typeface="+mn-lt"/>
                <a:ea typeface="+mn-ea"/>
              </a:rPr>
              <a:t>WelFur</a:t>
            </a:r>
            <a:r>
              <a:rPr lang="fi-FI" sz="6000" kern="0" dirty="0" smtClean="0">
                <a:solidFill>
                  <a:schemeClr val="tx1"/>
                </a:solidFill>
                <a:latin typeface="+mn-lt"/>
                <a:ea typeface="+mn-ea"/>
              </a:rPr>
              <a:t> hyvinvoinnin arviointimenetelmän kehittäminen suomensupille.</a:t>
            </a:r>
          </a:p>
          <a:p>
            <a:pPr marL="1143000" indent="-1143000" defTabSz="4175125">
              <a:lnSpc>
                <a:spcPct val="80000"/>
              </a:lnSpc>
              <a:spcBef>
                <a:spcPct val="20000"/>
              </a:spcBef>
              <a:buAutoNum type="arabicPeriod"/>
              <a:defRPr/>
            </a:pPr>
            <a:r>
              <a:rPr lang="fi-FI" sz="6000" kern="0" dirty="0" smtClean="0">
                <a:solidFill>
                  <a:schemeClr val="tx1"/>
                </a:solidFill>
                <a:latin typeface="+mn-lt"/>
                <a:ea typeface="+mn-ea"/>
              </a:rPr>
              <a:t>Yhteiseurooppalaisena yhteistyönä kehitetyn </a:t>
            </a:r>
            <a:r>
              <a:rPr lang="fi-FI" sz="6000" kern="0" dirty="0" err="1" smtClean="0">
                <a:solidFill>
                  <a:schemeClr val="tx1"/>
                </a:solidFill>
                <a:latin typeface="+mn-lt"/>
                <a:ea typeface="+mn-ea"/>
              </a:rPr>
              <a:t>WelFur</a:t>
            </a:r>
            <a:r>
              <a:rPr lang="fi-FI" sz="6000" kern="0" dirty="0" smtClean="0">
                <a:solidFill>
                  <a:schemeClr val="tx1"/>
                </a:solidFill>
                <a:latin typeface="+mn-lt"/>
                <a:ea typeface="+mn-ea"/>
              </a:rPr>
              <a:t> hyvinvoinnin arviointimenetelmän testaaminen suomalaisilla kettu- ja minkkitiloilla.</a:t>
            </a:r>
          </a:p>
          <a:p>
            <a:pPr marL="1143000" indent="-1143000" defTabSz="4175125">
              <a:lnSpc>
                <a:spcPct val="80000"/>
              </a:lnSpc>
              <a:spcBef>
                <a:spcPct val="20000"/>
              </a:spcBef>
              <a:buAutoNum type="arabicPeriod"/>
              <a:defRPr/>
            </a:pPr>
            <a:r>
              <a:rPr lang="fi-FI" sz="6000" kern="0" dirty="0" smtClean="0">
                <a:solidFill>
                  <a:schemeClr val="tx1"/>
                </a:solidFill>
                <a:latin typeface="+mn-lt"/>
                <a:ea typeface="+mn-ea"/>
              </a:rPr>
              <a:t>Eläinten hyvinvoinnin neuvontakäynnit tiloille, joille on tehty arviointikäynnit.</a:t>
            </a:r>
          </a:p>
          <a:p>
            <a:pPr defTabSz="4175125">
              <a:lnSpc>
                <a:spcPct val="80000"/>
              </a:lnSpc>
              <a:spcBef>
                <a:spcPct val="20000"/>
              </a:spcBef>
              <a:defRPr/>
            </a:pPr>
            <a:endParaRPr kumimoji="0" lang="fi-FI" sz="6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Kuva 16" descr="urosmin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9675" y="20897811"/>
            <a:ext cx="5373739" cy="6768940"/>
          </a:xfrm>
          <a:prstGeom prst="rect">
            <a:avLst/>
          </a:prstGeom>
        </p:spPr>
      </p:pic>
      <p:pic>
        <p:nvPicPr>
          <p:cNvPr id="19" name="Kuva 18" descr="pent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9676" y="11934823"/>
            <a:ext cx="10733738" cy="7428802"/>
          </a:xfrm>
          <a:prstGeom prst="rect">
            <a:avLst/>
          </a:prstGeom>
        </p:spPr>
      </p:pic>
      <p:sp>
        <p:nvSpPr>
          <p:cNvPr id="11" name="Tekstikehys 10"/>
          <p:cNvSpPr txBox="1"/>
          <p:nvPr/>
        </p:nvSpPr>
        <p:spPr>
          <a:xfrm>
            <a:off x="951636" y="37938095"/>
            <a:ext cx="277958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i="1" kern="0" dirty="0" smtClean="0">
                <a:solidFill>
                  <a:srgbClr val="000000"/>
                </a:solidFill>
                <a:latin typeface="+mn-lt"/>
                <a:ea typeface="ＭＳ Ｐゴシック"/>
              </a:rPr>
              <a:t>Hankkeen rahoittajat:</a:t>
            </a:r>
          </a:p>
          <a:p>
            <a:r>
              <a:rPr lang="fi-FI" sz="3600" kern="0" dirty="0" smtClean="0">
                <a:solidFill>
                  <a:srgbClr val="000000"/>
                </a:solidFill>
                <a:latin typeface="+mn-lt"/>
                <a:ea typeface="ＭＳ Ｐゴシック"/>
              </a:rPr>
              <a:t>Manner-Suomen maaseudun kehittämisohjelma (Etelä-Pohjanmaan Pohjanmaan ja Pohjois-Pohjanmaan </a:t>
            </a:r>
            <a:r>
              <a:rPr lang="fi-FI" sz="3600" kern="0" dirty="0" err="1" smtClean="0">
                <a:solidFill>
                  <a:srgbClr val="000000"/>
                </a:solidFill>
                <a:latin typeface="+mn-lt"/>
                <a:ea typeface="ＭＳ Ｐゴシック"/>
              </a:rPr>
              <a:t>ELY-keskusten</a:t>
            </a:r>
            <a:r>
              <a:rPr lang="fi-FI" sz="3600" kern="0" dirty="0" smtClean="0">
                <a:solidFill>
                  <a:srgbClr val="000000"/>
                </a:solidFill>
                <a:latin typeface="+mn-lt"/>
                <a:ea typeface="ＭＳ Ｐゴシック"/>
              </a:rPr>
              <a:t> kautta)</a:t>
            </a:r>
          </a:p>
          <a:p>
            <a:r>
              <a:rPr lang="fi-FI" sz="3600" kern="0" dirty="0" smtClean="0">
                <a:solidFill>
                  <a:srgbClr val="000000"/>
                </a:solidFill>
                <a:latin typeface="+mn-lt"/>
                <a:ea typeface="ＭＳ Ｐゴシック"/>
              </a:rPr>
              <a:t>Suomen Turkiseläinten Kasvattajain Liitto ry </a:t>
            </a:r>
            <a:endParaRPr lang="fi-FI" sz="3600" dirty="0">
              <a:latin typeface="+mn-lt"/>
            </a:endParaRPr>
          </a:p>
        </p:txBody>
      </p:sp>
      <p:pic>
        <p:nvPicPr>
          <p:cNvPr id="13" name="Kuva 12" descr="logo_welfu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066846" y="30619161"/>
            <a:ext cx="4536630" cy="4536630"/>
          </a:xfrm>
          <a:prstGeom prst="rect">
            <a:avLst/>
          </a:prstGeom>
        </p:spPr>
      </p:pic>
      <p:pic>
        <p:nvPicPr>
          <p:cNvPr id="14" name="Kuva 13" descr="ISY  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930966" y="8296061"/>
            <a:ext cx="4248590" cy="2698088"/>
          </a:xfrm>
          <a:prstGeom prst="rect">
            <a:avLst/>
          </a:prstGeom>
        </p:spPr>
      </p:pic>
      <p:pic>
        <p:nvPicPr>
          <p:cNvPr id="15" name="Kuva 14" descr="Lippu_ja_lause_pieni 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321076" y="40916591"/>
            <a:ext cx="9937380" cy="1406233"/>
          </a:xfrm>
          <a:prstGeom prst="rect">
            <a:avLst/>
          </a:prstGeom>
        </p:spPr>
      </p:pic>
      <p:pic>
        <p:nvPicPr>
          <p:cNvPr id="16" name="Kuva 15" descr="STKL-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00476" y="41027935"/>
            <a:ext cx="2772908" cy="1260633"/>
          </a:xfrm>
          <a:prstGeom prst="rect">
            <a:avLst/>
          </a:prstGeom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649825" y="29250971"/>
            <a:ext cx="12904811" cy="7476491"/>
          </a:xfrm>
          <a:prstGeom prst="rect">
            <a:avLst/>
          </a:prstGeom>
          <a:noFill/>
        </p:spPr>
      </p:pic>
      <p:pic>
        <p:nvPicPr>
          <p:cNvPr id="1026" name="Picture 2" descr="C:\Users\psa83\Documents\MTTn lappari ennen 22052012\Työpöytä\SENNI26012012\MTT_logo_horizontal_RGB_office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24896" y="8656111"/>
            <a:ext cx="3279771" cy="1656230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6516" y="29738473"/>
            <a:ext cx="6890441" cy="63534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 Black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417600" tIns="208800" rIns="417600" bIns="20880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2000" b="0" i="0" u="none" strike="noStrike" cap="none" normalizeH="0" baseline="0" smtClean="0">
            <a:ln>
              <a:noFill/>
            </a:ln>
            <a:solidFill>
              <a:srgbClr val="76A938"/>
            </a:solidFill>
            <a:effectLst/>
            <a:latin typeface="Arial Black" pitchFamily="34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417600" tIns="208800" rIns="417600" bIns="20880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2000" b="0" i="0" u="none" strike="noStrike" cap="none" normalizeH="0" baseline="0" smtClean="0">
            <a:ln>
              <a:noFill/>
            </a:ln>
            <a:solidFill>
              <a:srgbClr val="76A938"/>
            </a:solidFill>
            <a:effectLst/>
            <a:latin typeface="Arial Black" pitchFamily="34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1074</TotalTime>
  <Words>86</Words>
  <Application>Microsoft Office PowerPoint</Application>
  <PresentationFormat>Mukautettu</PresentationFormat>
  <Paragraphs>15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Blank Presentation</vt:lpstr>
      <vt:lpstr>Turkistila 2020 Turkiseläinten hyvinvointihanke</vt:lpstr>
    </vt:vector>
  </TitlesOfParts>
  <Company>Station Mir 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Osmo Leppälä</dc:creator>
  <cp:lastModifiedBy>Riitta Koistinen</cp:lastModifiedBy>
  <cp:revision>132</cp:revision>
  <dcterms:created xsi:type="dcterms:W3CDTF">2007-03-13T14:17:35Z</dcterms:created>
  <dcterms:modified xsi:type="dcterms:W3CDTF">2013-08-29T10:08:52Z</dcterms:modified>
</cp:coreProperties>
</file>