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80" r:id="rId3"/>
    <p:sldId id="281" r:id="rId4"/>
    <p:sldId id="282" r:id="rId5"/>
    <p:sldId id="289" r:id="rId6"/>
    <p:sldId id="296" r:id="rId7"/>
    <p:sldId id="288" r:id="rId8"/>
    <p:sldId id="274" r:id="rId9"/>
    <p:sldId id="260" r:id="rId10"/>
    <p:sldId id="261" r:id="rId11"/>
    <p:sldId id="263" r:id="rId12"/>
    <p:sldId id="262" r:id="rId13"/>
    <p:sldId id="290" r:id="rId14"/>
    <p:sldId id="303" r:id="rId15"/>
    <p:sldId id="301" r:id="rId16"/>
    <p:sldId id="297" r:id="rId17"/>
    <p:sldId id="285" r:id="rId18"/>
    <p:sldId id="302" r:id="rId19"/>
    <p:sldId id="284" r:id="rId20"/>
    <p:sldId id="286" r:id="rId21"/>
    <p:sldId id="304" r:id="rId22"/>
    <p:sldId id="270" r:id="rId23"/>
    <p:sldId id="272" r:id="rId24"/>
    <p:sldId id="292" r:id="rId25"/>
    <p:sldId id="291" r:id="rId26"/>
    <p:sldId id="295" r:id="rId27"/>
    <p:sldId id="293" r:id="rId28"/>
    <p:sldId id="287" r:id="rId29"/>
    <p:sldId id="298" r:id="rId30"/>
    <p:sldId id="299" r:id="rId31"/>
    <p:sldId id="300" r:id="rId32"/>
    <p:sldId id="271" r:id="rId33"/>
    <p:sldId id="294" r:id="rId34"/>
    <p:sldId id="264" r:id="rId35"/>
    <p:sldId id="265" r:id="rId36"/>
    <p:sldId id="278" r:id="rId37"/>
  </p:sldIdLst>
  <p:sldSz cx="9144000" cy="6858000" type="screen4x3"/>
  <p:notesSz cx="6797675" cy="987425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00"/>
    <a:srgbClr val="CC0099"/>
    <a:srgbClr val="34B2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24" autoAdjust="0"/>
  </p:normalViewPr>
  <p:slideViewPr>
    <p:cSldViewPr>
      <p:cViewPr>
        <p:scale>
          <a:sx n="100" d="100"/>
          <a:sy n="100" d="100"/>
        </p:scale>
        <p:origin x="-127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tellus\jaot\Hankkeet\21090039_pesticidelife\Viljelysuunnitelmat\Yhteenvedot%202012\Tuloksia%20raporttiin%20kaikki%20viljat_kuvaehdotukse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tellus\jaot\Hankkeet\21090039_pesticidelife\Viljelysuunnitelmat\Yhteenvedot%202012\Tuloksia%20raporttiin%20kaikki%20viljat_kuvaehdotukset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PesticideLife\Kopio%20rikkakasvit_hj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tellus\jaot\Hankkeet\21090039_pesticidelife\Viljelysuunnitelmat\Yhteenvedot%202012\Tuloksia%20raporttiin%20kaikki%20viljat_kuvaehdotukset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tellus\jaot\Tietolaari\Jokioinen_yhteiset\KSUpeltokasvit\HENKKOHT\Heikki%20J\Kirjoitukset%202013\Rikkakasvien%20vaikutus%20viljasato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'Tuloksia raporttiin fungisidi'!$B$4</c:f>
              <c:strCache>
                <c:ptCount val="1"/>
                <c:pt idx="0">
                  <c:v>ei käsitelty</c:v>
                </c:pt>
              </c:strCache>
            </c:strRef>
          </c:tx>
          <c:cat>
            <c:strRef>
              <c:f>'Tuloksia raporttiin fungisidi'!$A$5:$A$10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fungisidi'!$B$5:$B$10</c:f>
              <c:numCache>
                <c:formatCode>0</c:formatCode>
                <c:ptCount val="6"/>
                <c:pt idx="0">
                  <c:v>5272.9299999999994</c:v>
                </c:pt>
                <c:pt idx="1">
                  <c:v>5047.6900000000014</c:v>
                </c:pt>
                <c:pt idx="2">
                  <c:v>4693.46</c:v>
                </c:pt>
                <c:pt idx="3">
                  <c:v>5901.6100000000024</c:v>
                </c:pt>
                <c:pt idx="4">
                  <c:v>4320.6100000000024</c:v>
                </c:pt>
                <c:pt idx="5">
                  <c:v>3847.27</c:v>
                </c:pt>
              </c:numCache>
            </c:numRef>
          </c:val>
        </c:ser>
        <c:ser>
          <c:idx val="1"/>
          <c:order val="1"/>
          <c:tx>
            <c:strRef>
              <c:f>'Tuloksia raporttiin fungisidi'!$C$4</c:f>
              <c:strCache>
                <c:ptCount val="1"/>
                <c:pt idx="0">
                  <c:v>käsitelty</c:v>
                </c:pt>
              </c:strCache>
            </c:strRef>
          </c:tx>
          <c:cat>
            <c:strRef>
              <c:f>'Tuloksia raporttiin fungisidi'!$A$5:$A$10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fungisidi'!$C$5:$C$10</c:f>
              <c:numCache>
                <c:formatCode>0</c:formatCode>
                <c:ptCount val="6"/>
                <c:pt idx="0">
                  <c:v>5928.75</c:v>
                </c:pt>
                <c:pt idx="1">
                  <c:v>6009.05</c:v>
                </c:pt>
                <c:pt idx="2">
                  <c:v>5353.58</c:v>
                </c:pt>
                <c:pt idx="3">
                  <c:v>6622.55</c:v>
                </c:pt>
                <c:pt idx="4">
                  <c:v>4991.18</c:v>
                </c:pt>
                <c:pt idx="5">
                  <c:v>4429.42</c:v>
                </c:pt>
              </c:numCache>
            </c:numRef>
          </c:val>
        </c:ser>
        <c:axId val="74126080"/>
        <c:axId val="74127616"/>
      </c:barChart>
      <c:catAx>
        <c:axId val="74126080"/>
        <c:scaling>
          <c:orientation val="minMax"/>
        </c:scaling>
        <c:axPos val="b"/>
        <c:majorTickMark val="none"/>
        <c:tickLblPos val="nextTo"/>
        <c:crossAx val="74127616"/>
        <c:crosses val="autoZero"/>
        <c:auto val="1"/>
        <c:lblAlgn val="ctr"/>
        <c:lblOffset val="100"/>
      </c:catAx>
      <c:valAx>
        <c:axId val="7412761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fi-FI">
                    <a:latin typeface="Times New Roman" pitchFamily="18" charset="0"/>
                    <a:cs typeface="Times New Roman" pitchFamily="18" charset="0"/>
                  </a:rPr>
                  <a:t>sato kg/ha</a:t>
                </a:r>
              </a:p>
            </c:rich>
          </c:tx>
        </c:title>
        <c:numFmt formatCode="0" sourceLinked="1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fi-FI"/>
          </a:p>
        </c:txPr>
        <c:crossAx val="7412608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>
                <a:latin typeface="Times New Roman" pitchFamily="18" charset="0"/>
                <a:cs typeface="Times New Roman" pitchFamily="18" charset="0"/>
              </a:defRPr>
            </a:pPr>
            <a:endParaRPr lang="fi-FI"/>
          </a:p>
        </c:txPr>
      </c:dTable>
    </c:plotArea>
    <c:plotVisOnly val="1"/>
  </c:chart>
  <c:spPr>
    <a:ln>
      <a:noFill/>
    </a:ln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'fungi tsp'!$B$4</c:f>
              <c:strCache>
                <c:ptCount val="1"/>
                <c:pt idx="0">
                  <c:v>ei käsitelty</c:v>
                </c:pt>
              </c:strCache>
            </c:strRef>
          </c:tx>
          <c:cat>
            <c:strRef>
              <c:f>'fungi tsp'!$A$5:$A$10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'fungi tsp'!$B$5:$B$10</c:f>
              <c:numCache>
                <c:formatCode>0.0</c:formatCode>
                <c:ptCount val="6"/>
                <c:pt idx="0">
                  <c:v>35.979200000000006</c:v>
                </c:pt>
                <c:pt idx="1">
                  <c:v>33.449400000000004</c:v>
                </c:pt>
                <c:pt idx="2">
                  <c:v>38.850599999999993</c:v>
                </c:pt>
                <c:pt idx="3">
                  <c:v>38.09550000000015</c:v>
                </c:pt>
                <c:pt idx="4">
                  <c:v>34.903000000000006</c:v>
                </c:pt>
                <c:pt idx="5">
                  <c:v>43.600700000000003</c:v>
                </c:pt>
              </c:numCache>
            </c:numRef>
          </c:val>
        </c:ser>
        <c:ser>
          <c:idx val="1"/>
          <c:order val="1"/>
          <c:tx>
            <c:strRef>
              <c:f>'fungi tsp'!$C$4</c:f>
              <c:strCache>
                <c:ptCount val="1"/>
                <c:pt idx="0">
                  <c:v>käsitelty</c:v>
                </c:pt>
              </c:strCache>
            </c:strRef>
          </c:tx>
          <c:cat>
            <c:strRef>
              <c:f>'fungi tsp'!$A$5:$A$10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'fungi tsp'!$C$5:$C$10</c:f>
              <c:numCache>
                <c:formatCode>0.0</c:formatCode>
                <c:ptCount val="6"/>
                <c:pt idx="0">
                  <c:v>38.402900000000002</c:v>
                </c:pt>
                <c:pt idx="1">
                  <c:v>35.095200000000013</c:v>
                </c:pt>
                <c:pt idx="2">
                  <c:v>40.233700000000013</c:v>
                </c:pt>
                <c:pt idx="3">
                  <c:v>37.994800000000005</c:v>
                </c:pt>
                <c:pt idx="4">
                  <c:v>37.151499999999999</c:v>
                </c:pt>
                <c:pt idx="5">
                  <c:v>45.5199</c:v>
                </c:pt>
              </c:numCache>
            </c:numRef>
          </c:val>
        </c:ser>
        <c:axId val="74175232"/>
        <c:axId val="74176768"/>
      </c:barChart>
      <c:catAx>
        <c:axId val="74175232"/>
        <c:scaling>
          <c:orientation val="minMax"/>
        </c:scaling>
        <c:axPos val="b"/>
        <c:majorTickMark val="none"/>
        <c:tickLblPos val="nextTo"/>
        <c:crossAx val="74176768"/>
        <c:crosses val="autoZero"/>
        <c:auto val="1"/>
        <c:lblAlgn val="ctr"/>
        <c:lblOffset val="100"/>
      </c:catAx>
      <c:valAx>
        <c:axId val="7417676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i-FI"/>
                  <a:t>tsp g</a:t>
                </a:r>
              </a:p>
            </c:rich>
          </c:tx>
        </c:title>
        <c:numFmt formatCode="0.0" sourceLinked="1"/>
        <c:majorTickMark val="none"/>
        <c:tickLblPos val="nextTo"/>
        <c:crossAx val="7417523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i-F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>
        <c:manualLayout>
          <c:layoutTarget val="inner"/>
          <c:xMode val="edge"/>
          <c:yMode val="edge"/>
          <c:x val="0.11040781250294202"/>
          <c:y val="3.1596719481583116E-2"/>
          <c:w val="0.85227126925564478"/>
          <c:h val="0.71649367692674781"/>
        </c:manualLayout>
      </c:layout>
      <c:barChart>
        <c:barDir val="col"/>
        <c:grouping val="clustered"/>
        <c:ser>
          <c:idx val="0"/>
          <c:order val="0"/>
          <c:tx>
            <c:strRef>
              <c:f>Taul1!$D$58</c:f>
              <c:strCache>
                <c:ptCount val="1"/>
                <c:pt idx="0">
                  <c:v>Kyntö</c:v>
                </c:pt>
              </c:strCache>
            </c:strRef>
          </c:tx>
          <c:cat>
            <c:strRef>
              <c:f>Taul1!$C$59:$C$68</c:f>
              <c:strCache>
                <c:ptCount val="10"/>
                <c:pt idx="0">
                  <c:v>Jauhosavikka</c:v>
                </c:pt>
                <c:pt idx="1">
                  <c:v>Pillikkeet</c:v>
                </c:pt>
                <c:pt idx="2">
                  <c:v>Peltomatara</c:v>
                </c:pt>
                <c:pt idx="3">
                  <c:v>Peipit</c:v>
                </c:pt>
                <c:pt idx="4">
                  <c:v>Linnunkaali</c:v>
                </c:pt>
                <c:pt idx="5">
                  <c:v>Saunakukka</c:v>
                </c:pt>
                <c:pt idx="6">
                  <c:v>Peltolemmikki</c:v>
                </c:pt>
                <c:pt idx="7">
                  <c:v>Pihatähtimö</c:v>
                </c:pt>
                <c:pt idx="8">
                  <c:v>Pelto-orvokki</c:v>
                </c:pt>
                <c:pt idx="9">
                  <c:v>Heinät</c:v>
                </c:pt>
              </c:strCache>
            </c:strRef>
          </c:cat>
          <c:val>
            <c:numRef>
              <c:f>Taul1!$D$59:$D$68</c:f>
              <c:numCache>
                <c:formatCode>0.0</c:formatCode>
                <c:ptCount val="10"/>
                <c:pt idx="0">
                  <c:v>27.0566</c:v>
                </c:pt>
                <c:pt idx="1">
                  <c:v>15.449200000000001</c:v>
                </c:pt>
                <c:pt idx="2">
                  <c:v>6.8738000000000001</c:v>
                </c:pt>
                <c:pt idx="3">
                  <c:v>14.517800000000001</c:v>
                </c:pt>
                <c:pt idx="4">
                  <c:v>3.4135999999999997</c:v>
                </c:pt>
                <c:pt idx="5">
                  <c:v>0.68130000000000002</c:v>
                </c:pt>
                <c:pt idx="6">
                  <c:v>4.2485999999999997</c:v>
                </c:pt>
                <c:pt idx="7">
                  <c:v>18.318000000000001</c:v>
                </c:pt>
                <c:pt idx="8">
                  <c:v>15.7021</c:v>
                </c:pt>
                <c:pt idx="9">
                  <c:v>1.2</c:v>
                </c:pt>
              </c:numCache>
            </c:numRef>
          </c:val>
        </c:ser>
        <c:ser>
          <c:idx val="1"/>
          <c:order val="1"/>
          <c:tx>
            <c:strRef>
              <c:f>Taul1!$E$58</c:f>
              <c:strCache>
                <c:ptCount val="1"/>
                <c:pt idx="0">
                  <c:v>Suorakylvö</c:v>
                </c:pt>
              </c:strCache>
            </c:strRef>
          </c:tx>
          <c:cat>
            <c:strRef>
              <c:f>Taul1!$C$59:$C$68</c:f>
              <c:strCache>
                <c:ptCount val="10"/>
                <c:pt idx="0">
                  <c:v>Jauhosavikka</c:v>
                </c:pt>
                <c:pt idx="1">
                  <c:v>Pillikkeet</c:v>
                </c:pt>
                <c:pt idx="2">
                  <c:v>Peltomatara</c:v>
                </c:pt>
                <c:pt idx="3">
                  <c:v>Peipit</c:v>
                </c:pt>
                <c:pt idx="4">
                  <c:v>Linnunkaali</c:v>
                </c:pt>
                <c:pt idx="5">
                  <c:v>Saunakukka</c:v>
                </c:pt>
                <c:pt idx="6">
                  <c:v>Peltolemmikki</c:v>
                </c:pt>
                <c:pt idx="7">
                  <c:v>Pihatähtimö</c:v>
                </c:pt>
                <c:pt idx="8">
                  <c:v>Pelto-orvokki</c:v>
                </c:pt>
                <c:pt idx="9">
                  <c:v>Heinät</c:v>
                </c:pt>
              </c:strCache>
            </c:strRef>
          </c:cat>
          <c:val>
            <c:numRef>
              <c:f>Taul1!$E$59:$E$68</c:f>
              <c:numCache>
                <c:formatCode>0.0</c:formatCode>
                <c:ptCount val="10"/>
                <c:pt idx="0">
                  <c:v>1.5253999999999932</c:v>
                </c:pt>
                <c:pt idx="1">
                  <c:v>0.54720000000000002</c:v>
                </c:pt>
                <c:pt idx="2">
                  <c:v>10.923</c:v>
                </c:pt>
                <c:pt idx="3">
                  <c:v>9.9627000000000248</c:v>
                </c:pt>
                <c:pt idx="4">
                  <c:v>11.365500000000072</c:v>
                </c:pt>
                <c:pt idx="5">
                  <c:v>1.6315</c:v>
                </c:pt>
                <c:pt idx="6">
                  <c:v>42.281200000000005</c:v>
                </c:pt>
                <c:pt idx="7">
                  <c:v>124.49000000000002</c:v>
                </c:pt>
                <c:pt idx="8">
                  <c:v>18.236999999999988</c:v>
                </c:pt>
                <c:pt idx="9">
                  <c:v>15.4</c:v>
                </c:pt>
              </c:numCache>
            </c:numRef>
          </c:val>
        </c:ser>
        <c:axId val="71995776"/>
        <c:axId val="71997312"/>
      </c:barChart>
      <c:catAx>
        <c:axId val="71995776"/>
        <c:scaling>
          <c:orientation val="minMax"/>
        </c:scaling>
        <c:axPos val="b"/>
        <c:majorTickMark val="none"/>
        <c:tickLblPos val="nextTo"/>
        <c:crossAx val="71997312"/>
        <c:crosses val="autoZero"/>
        <c:auto val="1"/>
        <c:lblAlgn val="ctr"/>
        <c:lblOffset val="100"/>
      </c:catAx>
      <c:valAx>
        <c:axId val="7199731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b="1"/>
                </a:pPr>
                <a:r>
                  <a:rPr lang="en-US" b="1"/>
                  <a:t>Kpl/m² toinen näytteenotto, ei herbisidiä</a:t>
                </a:r>
              </a:p>
            </c:rich>
          </c:tx>
          <c:layout>
            <c:manualLayout>
              <c:xMode val="edge"/>
              <c:yMode val="edge"/>
              <c:x val="2.5394046409022368E-2"/>
              <c:y val="2.2580760285447591E-2"/>
            </c:manualLayout>
          </c:layout>
        </c:title>
        <c:numFmt formatCode="0" sourceLinked="0"/>
        <c:majorTickMark val="none"/>
        <c:tickLblPos val="nextTo"/>
        <c:crossAx val="7199577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ln>
      <a:noFill/>
    </a:ln>
  </c:spPr>
  <c:txPr>
    <a:bodyPr/>
    <a:lstStyle/>
    <a:p>
      <a:pPr>
        <a:defRPr sz="1000" b="0">
          <a:latin typeface="Times New Roman" pitchFamily="18" charset="0"/>
          <a:cs typeface="Times New Roman" pitchFamily="18" charset="0"/>
        </a:defRPr>
      </a:pPr>
      <a:endParaRPr lang="fi-FI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'tuloksia raporttiin herbisidi'!$B$4</c:f>
              <c:strCache>
                <c:ptCount val="1"/>
                <c:pt idx="0">
                  <c:v>ei käsitelty</c:v>
                </c:pt>
              </c:strCache>
            </c:strRef>
          </c:tx>
          <c:cat>
            <c:strRef>
              <c:f>'tuloksia raporttiin herbisidi'!$A$5:$A$10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herbisidi'!$B$5:$B$10</c:f>
              <c:numCache>
                <c:formatCode>0</c:formatCode>
                <c:ptCount val="6"/>
                <c:pt idx="0">
                  <c:v>4862.87</c:v>
                </c:pt>
                <c:pt idx="1">
                  <c:v>4884.83</c:v>
                </c:pt>
                <c:pt idx="2">
                  <c:v>4507.3600000000024</c:v>
                </c:pt>
                <c:pt idx="3">
                  <c:v>4841.9699999999993</c:v>
                </c:pt>
                <c:pt idx="4">
                  <c:v>4482.07</c:v>
                </c:pt>
                <c:pt idx="5">
                  <c:v>4200.9000000000005</c:v>
                </c:pt>
              </c:numCache>
            </c:numRef>
          </c:val>
        </c:ser>
        <c:ser>
          <c:idx val="1"/>
          <c:order val="1"/>
          <c:tx>
            <c:strRef>
              <c:f>'tuloksia raporttiin herbisidi'!$C$4</c:f>
              <c:strCache>
                <c:ptCount val="1"/>
                <c:pt idx="0">
                  <c:v>käsitelty</c:v>
                </c:pt>
              </c:strCache>
            </c:strRef>
          </c:tx>
          <c:cat>
            <c:strRef>
              <c:f>'tuloksia raporttiin herbisidi'!$A$5:$A$10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herbisidi'!$C$5:$C$10</c:f>
              <c:numCache>
                <c:formatCode>0</c:formatCode>
                <c:ptCount val="6"/>
                <c:pt idx="0">
                  <c:v>5307.09</c:v>
                </c:pt>
                <c:pt idx="1">
                  <c:v>5314.4699999999993</c:v>
                </c:pt>
                <c:pt idx="2">
                  <c:v>4907.1400000000003</c:v>
                </c:pt>
                <c:pt idx="3">
                  <c:v>5414.6600000000044</c:v>
                </c:pt>
                <c:pt idx="4">
                  <c:v>4899.84</c:v>
                </c:pt>
                <c:pt idx="5">
                  <c:v>4401.9699999999993</c:v>
                </c:pt>
              </c:numCache>
            </c:numRef>
          </c:val>
        </c:ser>
        <c:axId val="74411392"/>
        <c:axId val="74417280"/>
      </c:barChart>
      <c:catAx>
        <c:axId val="74411392"/>
        <c:scaling>
          <c:orientation val="minMax"/>
        </c:scaling>
        <c:axPos val="b"/>
        <c:majorTickMark val="none"/>
        <c:tickLblPos val="nextTo"/>
        <c:crossAx val="74417280"/>
        <c:crosses val="autoZero"/>
        <c:auto val="1"/>
        <c:lblAlgn val="ctr"/>
        <c:lblOffset val="100"/>
      </c:catAx>
      <c:valAx>
        <c:axId val="7441728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sato kg/ha</a:t>
                </a:r>
              </a:p>
            </c:rich>
          </c:tx>
        </c:title>
        <c:numFmt formatCode="0" sourceLinked="1"/>
        <c:majorTickMark val="none"/>
        <c:tickLblPos val="nextTo"/>
        <c:crossAx val="7441139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i-F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>
        <c:manualLayout>
          <c:layoutTarget val="inner"/>
          <c:xMode val="edge"/>
          <c:yMode val="edge"/>
          <c:x val="0.15234919164516342"/>
          <c:y val="0.13818574402337638"/>
          <c:w val="0.80595901982840701"/>
          <c:h val="0.71102336345888228"/>
        </c:manualLayout>
      </c:layout>
      <c:lineChart>
        <c:grouping val="standard"/>
        <c:ser>
          <c:idx val="2"/>
          <c:order val="0"/>
          <c:tx>
            <c:strRef>
              <c:f>Taul1!$D$5</c:f>
              <c:strCache>
                <c:ptCount val="1"/>
                <c:pt idx="0">
                  <c:v>ero</c:v>
                </c:pt>
              </c:strCache>
            </c:strRef>
          </c:tx>
          <c:spPr>
            <a:ln w="38100" cmpd="sng">
              <a:solidFill>
                <a:schemeClr val="accent2"/>
              </a:solidFill>
            </a:ln>
          </c:spPr>
          <c:marker>
            <c:symbol val="none"/>
          </c:marker>
          <c:dPt>
            <c:idx val="93"/>
            <c:spPr>
              <a:ln w="38100" cmpd="sng">
                <a:solidFill>
                  <a:schemeClr val="accent2"/>
                </a:solidFill>
              </a:ln>
            </c:spPr>
          </c:dPt>
          <c:dLbls>
            <c:dLbl>
              <c:idx val="36"/>
              <c:tx>
                <c:rich>
                  <a:bodyPr/>
                  <a:lstStyle/>
                  <a:p>
                    <a:r>
                      <a:rPr lang="en-US"/>
                      <a:t>Viljan hinta 210€/tonni</a:t>
                    </a:r>
                  </a:p>
                </c:rich>
              </c:tx>
              <c:showVal val="1"/>
            </c:dLbl>
            <c:dLbl>
              <c:idx val="92"/>
              <c:tx>
                <c:rich>
                  <a:bodyPr/>
                  <a:lstStyle/>
                  <a:p>
                    <a:r>
                      <a:rPr lang="en-US"/>
                      <a:t>Viljan hinta 96€/tonni</a:t>
                    </a:r>
                  </a:p>
                </c:rich>
              </c:tx>
              <c:showVal val="1"/>
            </c:dLbl>
            <c:delete val="1"/>
            <c:txPr>
              <a:bodyPr/>
              <a:lstStyle/>
              <a:p>
                <a:pPr>
                  <a:defRPr baseline="0"/>
                </a:pPr>
                <a:endParaRPr lang="fi-FI"/>
              </a:p>
            </c:txPr>
          </c:dLbls>
          <c:cat>
            <c:numRef>
              <c:f>Taul1!$B$6:$B$156</c:f>
              <c:numCache>
                <c:formatCode>General</c:formatCode>
                <c:ptCount val="151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  <c:pt idx="42">
                  <c:v>126</c:v>
                </c:pt>
                <c:pt idx="43">
                  <c:v>129</c:v>
                </c:pt>
                <c:pt idx="44">
                  <c:v>132</c:v>
                </c:pt>
                <c:pt idx="45">
                  <c:v>135</c:v>
                </c:pt>
                <c:pt idx="46">
                  <c:v>138</c:v>
                </c:pt>
                <c:pt idx="47">
                  <c:v>141</c:v>
                </c:pt>
                <c:pt idx="48">
                  <c:v>144</c:v>
                </c:pt>
                <c:pt idx="49">
                  <c:v>147</c:v>
                </c:pt>
                <c:pt idx="50">
                  <c:v>150</c:v>
                </c:pt>
                <c:pt idx="51">
                  <c:v>153</c:v>
                </c:pt>
                <c:pt idx="52">
                  <c:v>156</c:v>
                </c:pt>
                <c:pt idx="53">
                  <c:v>159</c:v>
                </c:pt>
                <c:pt idx="54">
                  <c:v>162</c:v>
                </c:pt>
                <c:pt idx="55">
                  <c:v>165</c:v>
                </c:pt>
                <c:pt idx="56">
                  <c:v>168</c:v>
                </c:pt>
                <c:pt idx="57">
                  <c:v>171</c:v>
                </c:pt>
                <c:pt idx="58">
                  <c:v>174</c:v>
                </c:pt>
                <c:pt idx="59">
                  <c:v>177</c:v>
                </c:pt>
                <c:pt idx="60">
                  <c:v>180</c:v>
                </c:pt>
                <c:pt idx="61">
                  <c:v>183</c:v>
                </c:pt>
                <c:pt idx="62">
                  <c:v>186</c:v>
                </c:pt>
                <c:pt idx="63">
                  <c:v>189</c:v>
                </c:pt>
                <c:pt idx="64">
                  <c:v>192</c:v>
                </c:pt>
                <c:pt idx="65">
                  <c:v>195</c:v>
                </c:pt>
                <c:pt idx="66">
                  <c:v>198</c:v>
                </c:pt>
                <c:pt idx="67">
                  <c:v>201</c:v>
                </c:pt>
                <c:pt idx="68">
                  <c:v>204</c:v>
                </c:pt>
                <c:pt idx="69">
                  <c:v>207</c:v>
                </c:pt>
                <c:pt idx="70">
                  <c:v>210</c:v>
                </c:pt>
                <c:pt idx="71">
                  <c:v>213</c:v>
                </c:pt>
                <c:pt idx="72">
                  <c:v>216</c:v>
                </c:pt>
                <c:pt idx="73">
                  <c:v>219</c:v>
                </c:pt>
                <c:pt idx="74">
                  <c:v>222</c:v>
                </c:pt>
                <c:pt idx="75">
                  <c:v>225</c:v>
                </c:pt>
                <c:pt idx="76">
                  <c:v>228</c:v>
                </c:pt>
                <c:pt idx="77">
                  <c:v>231</c:v>
                </c:pt>
                <c:pt idx="78">
                  <c:v>234</c:v>
                </c:pt>
                <c:pt idx="79">
                  <c:v>237</c:v>
                </c:pt>
                <c:pt idx="80">
                  <c:v>240</c:v>
                </c:pt>
                <c:pt idx="81">
                  <c:v>243</c:v>
                </c:pt>
                <c:pt idx="82">
                  <c:v>246</c:v>
                </c:pt>
                <c:pt idx="83">
                  <c:v>249</c:v>
                </c:pt>
                <c:pt idx="84">
                  <c:v>252</c:v>
                </c:pt>
                <c:pt idx="85">
                  <c:v>255</c:v>
                </c:pt>
                <c:pt idx="86">
                  <c:v>258</c:v>
                </c:pt>
                <c:pt idx="87">
                  <c:v>261</c:v>
                </c:pt>
                <c:pt idx="88">
                  <c:v>264</c:v>
                </c:pt>
                <c:pt idx="89">
                  <c:v>267</c:v>
                </c:pt>
                <c:pt idx="90">
                  <c:v>270</c:v>
                </c:pt>
                <c:pt idx="91">
                  <c:v>273</c:v>
                </c:pt>
                <c:pt idx="92">
                  <c:v>276</c:v>
                </c:pt>
                <c:pt idx="93">
                  <c:v>279</c:v>
                </c:pt>
                <c:pt idx="94">
                  <c:v>282</c:v>
                </c:pt>
                <c:pt idx="95">
                  <c:v>285</c:v>
                </c:pt>
                <c:pt idx="96">
                  <c:v>288</c:v>
                </c:pt>
                <c:pt idx="97">
                  <c:v>291</c:v>
                </c:pt>
                <c:pt idx="98">
                  <c:v>294</c:v>
                </c:pt>
                <c:pt idx="99">
                  <c:v>297</c:v>
                </c:pt>
                <c:pt idx="100">
                  <c:v>300</c:v>
                </c:pt>
                <c:pt idx="101">
                  <c:v>303</c:v>
                </c:pt>
                <c:pt idx="102">
                  <c:v>306</c:v>
                </c:pt>
                <c:pt idx="103">
                  <c:v>309</c:v>
                </c:pt>
                <c:pt idx="104">
                  <c:v>312</c:v>
                </c:pt>
                <c:pt idx="105">
                  <c:v>315</c:v>
                </c:pt>
                <c:pt idx="106">
                  <c:v>318</c:v>
                </c:pt>
                <c:pt idx="107">
                  <c:v>321</c:v>
                </c:pt>
                <c:pt idx="108">
                  <c:v>324</c:v>
                </c:pt>
                <c:pt idx="109">
                  <c:v>327</c:v>
                </c:pt>
                <c:pt idx="110">
                  <c:v>330</c:v>
                </c:pt>
                <c:pt idx="111">
                  <c:v>333</c:v>
                </c:pt>
                <c:pt idx="112">
                  <c:v>336</c:v>
                </c:pt>
                <c:pt idx="113">
                  <c:v>339</c:v>
                </c:pt>
                <c:pt idx="114">
                  <c:v>342</c:v>
                </c:pt>
                <c:pt idx="115">
                  <c:v>345</c:v>
                </c:pt>
                <c:pt idx="116">
                  <c:v>348</c:v>
                </c:pt>
                <c:pt idx="117">
                  <c:v>351</c:v>
                </c:pt>
                <c:pt idx="118">
                  <c:v>354</c:v>
                </c:pt>
                <c:pt idx="119">
                  <c:v>357</c:v>
                </c:pt>
                <c:pt idx="120">
                  <c:v>360</c:v>
                </c:pt>
                <c:pt idx="121">
                  <c:v>363</c:v>
                </c:pt>
                <c:pt idx="122">
                  <c:v>366</c:v>
                </c:pt>
                <c:pt idx="123">
                  <c:v>369</c:v>
                </c:pt>
                <c:pt idx="124">
                  <c:v>372</c:v>
                </c:pt>
                <c:pt idx="125">
                  <c:v>375</c:v>
                </c:pt>
                <c:pt idx="126">
                  <c:v>378</c:v>
                </c:pt>
                <c:pt idx="127">
                  <c:v>381</c:v>
                </c:pt>
                <c:pt idx="128">
                  <c:v>384</c:v>
                </c:pt>
                <c:pt idx="129">
                  <c:v>387</c:v>
                </c:pt>
                <c:pt idx="130">
                  <c:v>390</c:v>
                </c:pt>
                <c:pt idx="131">
                  <c:v>393</c:v>
                </c:pt>
                <c:pt idx="132">
                  <c:v>396</c:v>
                </c:pt>
                <c:pt idx="133">
                  <c:v>399</c:v>
                </c:pt>
                <c:pt idx="134">
                  <c:v>402</c:v>
                </c:pt>
                <c:pt idx="135">
                  <c:v>405</c:v>
                </c:pt>
                <c:pt idx="136">
                  <c:v>408</c:v>
                </c:pt>
                <c:pt idx="137">
                  <c:v>411</c:v>
                </c:pt>
                <c:pt idx="138">
                  <c:v>414</c:v>
                </c:pt>
                <c:pt idx="139">
                  <c:v>417</c:v>
                </c:pt>
                <c:pt idx="140">
                  <c:v>420</c:v>
                </c:pt>
                <c:pt idx="141">
                  <c:v>423</c:v>
                </c:pt>
                <c:pt idx="142">
                  <c:v>426</c:v>
                </c:pt>
                <c:pt idx="143">
                  <c:v>429</c:v>
                </c:pt>
                <c:pt idx="144">
                  <c:v>432</c:v>
                </c:pt>
                <c:pt idx="145">
                  <c:v>435</c:v>
                </c:pt>
                <c:pt idx="146">
                  <c:v>438</c:v>
                </c:pt>
                <c:pt idx="147">
                  <c:v>441</c:v>
                </c:pt>
                <c:pt idx="148">
                  <c:v>444</c:v>
                </c:pt>
                <c:pt idx="149">
                  <c:v>447</c:v>
                </c:pt>
                <c:pt idx="150">
                  <c:v>450</c:v>
                </c:pt>
              </c:numCache>
            </c:numRef>
          </c:cat>
          <c:val>
            <c:numRef>
              <c:f>Taul1!$D$6:$D$156</c:f>
              <c:numCache>
                <c:formatCode>General</c:formatCode>
                <c:ptCount val="151"/>
                <c:pt idx="0">
                  <c:v>0</c:v>
                </c:pt>
                <c:pt idx="1">
                  <c:v>6.6890000000000001</c:v>
                </c:pt>
                <c:pt idx="2">
                  <c:v>13.343</c:v>
                </c:pt>
                <c:pt idx="3">
                  <c:v>19.961999999999989</c:v>
                </c:pt>
                <c:pt idx="4">
                  <c:v>26.545999999999989</c:v>
                </c:pt>
                <c:pt idx="5">
                  <c:v>33.095000000000013</c:v>
                </c:pt>
                <c:pt idx="6">
                  <c:v>39.609000000000002</c:v>
                </c:pt>
                <c:pt idx="7">
                  <c:v>46.088000000000001</c:v>
                </c:pt>
                <c:pt idx="8">
                  <c:v>52.532000000000011</c:v>
                </c:pt>
                <c:pt idx="9">
                  <c:v>58.941000000000003</c:v>
                </c:pt>
                <c:pt idx="10">
                  <c:v>65.315000000000012</c:v>
                </c:pt>
                <c:pt idx="11">
                  <c:v>71.653999999999982</c:v>
                </c:pt>
                <c:pt idx="12">
                  <c:v>77.959000000000003</c:v>
                </c:pt>
                <c:pt idx="13">
                  <c:v>84.227999999999994</c:v>
                </c:pt>
                <c:pt idx="14">
                  <c:v>90.462000000000003</c:v>
                </c:pt>
                <c:pt idx="15">
                  <c:v>96.661000000000001</c:v>
                </c:pt>
                <c:pt idx="16">
                  <c:v>102.82499999999999</c:v>
                </c:pt>
                <c:pt idx="17">
                  <c:v>108.95399999999999</c:v>
                </c:pt>
                <c:pt idx="18">
                  <c:v>115.048</c:v>
                </c:pt>
                <c:pt idx="19">
                  <c:v>121.107</c:v>
                </c:pt>
                <c:pt idx="20">
                  <c:v>127.13200000000001</c:v>
                </c:pt>
                <c:pt idx="21">
                  <c:v>133.12100000000001</c:v>
                </c:pt>
                <c:pt idx="22">
                  <c:v>139.07499999999999</c:v>
                </c:pt>
                <c:pt idx="23">
                  <c:v>144.994</c:v>
                </c:pt>
                <c:pt idx="24">
                  <c:v>150.87800000000001</c:v>
                </c:pt>
                <c:pt idx="25">
                  <c:v>156.72800000000001</c:v>
                </c:pt>
                <c:pt idx="26">
                  <c:v>162.542</c:v>
                </c:pt>
                <c:pt idx="27">
                  <c:v>168.32100000000051</c:v>
                </c:pt>
                <c:pt idx="28">
                  <c:v>174.065</c:v>
                </c:pt>
                <c:pt idx="29">
                  <c:v>179.77399999999992</c:v>
                </c:pt>
                <c:pt idx="30">
                  <c:v>185.44900000000001</c:v>
                </c:pt>
                <c:pt idx="31">
                  <c:v>191.08800000000051</c:v>
                </c:pt>
                <c:pt idx="32">
                  <c:v>196.69200000000001</c:v>
                </c:pt>
                <c:pt idx="33">
                  <c:v>202.261</c:v>
                </c:pt>
                <c:pt idx="34">
                  <c:v>207.79599999999999</c:v>
                </c:pt>
                <c:pt idx="35">
                  <c:v>213.29499999999999</c:v>
                </c:pt>
                <c:pt idx="36">
                  <c:v>218.75899999999999</c:v>
                </c:pt>
                <c:pt idx="37">
                  <c:v>224.18800000000007</c:v>
                </c:pt>
                <c:pt idx="38">
                  <c:v>229.583</c:v>
                </c:pt>
                <c:pt idx="39">
                  <c:v>234.94200000000001</c:v>
                </c:pt>
                <c:pt idx="40">
                  <c:v>240.26599999999999</c:v>
                </c:pt>
                <c:pt idx="41">
                  <c:v>245.55600000000001</c:v>
                </c:pt>
                <c:pt idx="42">
                  <c:v>250.81</c:v>
                </c:pt>
                <c:pt idx="43">
                  <c:v>256.029</c:v>
                </c:pt>
                <c:pt idx="44">
                  <c:v>261.214</c:v>
                </c:pt>
                <c:pt idx="45">
                  <c:v>266.363</c:v>
                </c:pt>
                <c:pt idx="46">
                  <c:v>271.47699999999844</c:v>
                </c:pt>
                <c:pt idx="47">
                  <c:v>276.55700000000002</c:v>
                </c:pt>
                <c:pt idx="48">
                  <c:v>281.601</c:v>
                </c:pt>
                <c:pt idx="49">
                  <c:v>286.61099999999999</c:v>
                </c:pt>
                <c:pt idx="50">
                  <c:v>291.58499999999964</c:v>
                </c:pt>
                <c:pt idx="51">
                  <c:v>296.524</c:v>
                </c:pt>
                <c:pt idx="52">
                  <c:v>301.42899999999844</c:v>
                </c:pt>
                <c:pt idx="53">
                  <c:v>306.29799999999886</c:v>
                </c:pt>
                <c:pt idx="54">
                  <c:v>311.13299999999964</c:v>
                </c:pt>
                <c:pt idx="55">
                  <c:v>315.93199999999825</c:v>
                </c:pt>
                <c:pt idx="56">
                  <c:v>320.697</c:v>
                </c:pt>
                <c:pt idx="57">
                  <c:v>325.42599999999868</c:v>
                </c:pt>
                <c:pt idx="58">
                  <c:v>330.12</c:v>
                </c:pt>
                <c:pt idx="59">
                  <c:v>334.78</c:v>
                </c:pt>
                <c:pt idx="60">
                  <c:v>339.404</c:v>
                </c:pt>
                <c:pt idx="61">
                  <c:v>343.99400000000003</c:v>
                </c:pt>
                <c:pt idx="62">
                  <c:v>348.548</c:v>
                </c:pt>
                <c:pt idx="63">
                  <c:v>353.06799999999993</c:v>
                </c:pt>
                <c:pt idx="64">
                  <c:v>357.55200000000002</c:v>
                </c:pt>
                <c:pt idx="65">
                  <c:v>362.00200000000001</c:v>
                </c:pt>
                <c:pt idx="66">
                  <c:v>366.4159999999988</c:v>
                </c:pt>
                <c:pt idx="67">
                  <c:v>370.79599999999868</c:v>
                </c:pt>
                <c:pt idx="68">
                  <c:v>375.14000000000038</c:v>
                </c:pt>
                <c:pt idx="69">
                  <c:v>379.45</c:v>
                </c:pt>
                <c:pt idx="70">
                  <c:v>383.72499999999923</c:v>
                </c:pt>
                <c:pt idx="71">
                  <c:v>387.964</c:v>
                </c:pt>
                <c:pt idx="72">
                  <c:v>392.16899999999993</c:v>
                </c:pt>
                <c:pt idx="73">
                  <c:v>396.33799999999923</c:v>
                </c:pt>
                <c:pt idx="74">
                  <c:v>400.47299999999899</c:v>
                </c:pt>
                <c:pt idx="75">
                  <c:v>404.57299999999969</c:v>
                </c:pt>
                <c:pt idx="76">
                  <c:v>408.637</c:v>
                </c:pt>
                <c:pt idx="77">
                  <c:v>412.66699999999969</c:v>
                </c:pt>
                <c:pt idx="78">
                  <c:v>416.661</c:v>
                </c:pt>
                <c:pt idx="79">
                  <c:v>420.62099999999964</c:v>
                </c:pt>
                <c:pt idx="80">
                  <c:v>424.54599999999999</c:v>
                </c:pt>
                <c:pt idx="81">
                  <c:v>428.43499999999887</c:v>
                </c:pt>
                <c:pt idx="82">
                  <c:v>432.289999999999</c:v>
                </c:pt>
                <c:pt idx="83">
                  <c:v>436.11</c:v>
                </c:pt>
                <c:pt idx="84">
                  <c:v>439.89400000000001</c:v>
                </c:pt>
                <c:pt idx="85">
                  <c:v>443.64400000000126</c:v>
                </c:pt>
                <c:pt idx="86">
                  <c:v>447.35899999999964</c:v>
                </c:pt>
                <c:pt idx="87">
                  <c:v>451.03799999999899</c:v>
                </c:pt>
                <c:pt idx="88">
                  <c:v>454.68299999999999</c:v>
                </c:pt>
                <c:pt idx="89">
                  <c:v>458.29299999999893</c:v>
                </c:pt>
                <c:pt idx="90">
                  <c:v>461.86700000000002</c:v>
                </c:pt>
                <c:pt idx="91">
                  <c:v>465.40699999999856</c:v>
                </c:pt>
                <c:pt idx="92">
                  <c:v>468.91199999999844</c:v>
                </c:pt>
                <c:pt idx="93">
                  <c:v>472.38200000000001</c:v>
                </c:pt>
                <c:pt idx="94">
                  <c:v>475.81599999999969</c:v>
                </c:pt>
                <c:pt idx="95">
                  <c:v>479.21599999999899</c:v>
                </c:pt>
                <c:pt idx="96">
                  <c:v>482.58099999999899</c:v>
                </c:pt>
                <c:pt idx="97">
                  <c:v>485.91099999999886</c:v>
                </c:pt>
                <c:pt idx="98">
                  <c:v>489.20499999999993</c:v>
                </c:pt>
                <c:pt idx="99">
                  <c:v>492.46499999999969</c:v>
                </c:pt>
                <c:pt idx="100">
                  <c:v>495.69</c:v>
                </c:pt>
                <c:pt idx="101">
                  <c:v>498.88</c:v>
                </c:pt>
                <c:pt idx="102">
                  <c:v>502.03500000000003</c:v>
                </c:pt>
                <c:pt idx="103">
                  <c:v>505.15400000000102</c:v>
                </c:pt>
                <c:pt idx="104">
                  <c:v>508.23899999999844</c:v>
                </c:pt>
                <c:pt idx="105">
                  <c:v>511.28899999999868</c:v>
                </c:pt>
                <c:pt idx="106">
                  <c:v>514.30399999999997</c:v>
                </c:pt>
                <c:pt idx="107">
                  <c:v>517.28400000000215</c:v>
                </c:pt>
                <c:pt idx="108">
                  <c:v>520.22900000000004</c:v>
                </c:pt>
                <c:pt idx="109">
                  <c:v>523.13900000000001</c:v>
                </c:pt>
                <c:pt idx="110">
                  <c:v>526.01300000000003</c:v>
                </c:pt>
                <c:pt idx="111">
                  <c:v>528.852999999997</c:v>
                </c:pt>
                <c:pt idx="112">
                  <c:v>531.65800000000002</c:v>
                </c:pt>
                <c:pt idx="113">
                  <c:v>534.428</c:v>
                </c:pt>
                <c:pt idx="114">
                  <c:v>537.16300000000001</c:v>
                </c:pt>
                <c:pt idx="115">
                  <c:v>539.86300000000006</c:v>
                </c:pt>
                <c:pt idx="116">
                  <c:v>542.52800000000002</c:v>
                </c:pt>
                <c:pt idx="117">
                  <c:v>545.15800000000002</c:v>
                </c:pt>
                <c:pt idx="118">
                  <c:v>547.75300000000004</c:v>
                </c:pt>
                <c:pt idx="119">
                  <c:v>550.3129999999976</c:v>
                </c:pt>
                <c:pt idx="120">
                  <c:v>552.83799999999746</c:v>
                </c:pt>
                <c:pt idx="121">
                  <c:v>555.32799999999747</c:v>
                </c:pt>
                <c:pt idx="122">
                  <c:v>557.78300000000263</c:v>
                </c:pt>
                <c:pt idx="123">
                  <c:v>560.20299999999997</c:v>
                </c:pt>
                <c:pt idx="124">
                  <c:v>562.58799999999997</c:v>
                </c:pt>
                <c:pt idx="125">
                  <c:v>564.9379999999976</c:v>
                </c:pt>
                <c:pt idx="126">
                  <c:v>567.25300000000004</c:v>
                </c:pt>
                <c:pt idx="127">
                  <c:v>569.53300000000002</c:v>
                </c:pt>
                <c:pt idx="128">
                  <c:v>571.77800000000263</c:v>
                </c:pt>
                <c:pt idx="129">
                  <c:v>573.98800000000051</c:v>
                </c:pt>
                <c:pt idx="130">
                  <c:v>576.16300000000001</c:v>
                </c:pt>
                <c:pt idx="131">
                  <c:v>578.303</c:v>
                </c:pt>
                <c:pt idx="132">
                  <c:v>580.40800000000002</c:v>
                </c:pt>
                <c:pt idx="133">
                  <c:v>582.47799999999938</c:v>
                </c:pt>
                <c:pt idx="134">
                  <c:v>584.51300000000003</c:v>
                </c:pt>
                <c:pt idx="135">
                  <c:v>586.51300000000003</c:v>
                </c:pt>
                <c:pt idx="136">
                  <c:v>588.47799999999938</c:v>
                </c:pt>
                <c:pt idx="137">
                  <c:v>590.40800000000002</c:v>
                </c:pt>
                <c:pt idx="138">
                  <c:v>592.303</c:v>
                </c:pt>
                <c:pt idx="139">
                  <c:v>594.16300000000001</c:v>
                </c:pt>
                <c:pt idx="140">
                  <c:v>595.98800000000051</c:v>
                </c:pt>
                <c:pt idx="141">
                  <c:v>597.77900000000216</c:v>
                </c:pt>
                <c:pt idx="142">
                  <c:v>599.53399999999999</c:v>
                </c:pt>
                <c:pt idx="143">
                  <c:v>601.25400000000002</c:v>
                </c:pt>
                <c:pt idx="144">
                  <c:v>602.93899999999996</c:v>
                </c:pt>
                <c:pt idx="145">
                  <c:v>604.58900000000051</c:v>
                </c:pt>
                <c:pt idx="146">
                  <c:v>606.20399999999995</c:v>
                </c:pt>
                <c:pt idx="147">
                  <c:v>607.78400000000215</c:v>
                </c:pt>
                <c:pt idx="148">
                  <c:v>609.32999999999947</c:v>
                </c:pt>
                <c:pt idx="149">
                  <c:v>610.83999999999946</c:v>
                </c:pt>
                <c:pt idx="150">
                  <c:v>612.31499999999949</c:v>
                </c:pt>
              </c:numCache>
            </c:numRef>
          </c:val>
        </c:ser>
        <c:marker val="1"/>
        <c:axId val="74434432"/>
        <c:axId val="74435968"/>
      </c:lineChart>
      <c:catAx>
        <c:axId val="74434432"/>
        <c:scaling>
          <c:orientation val="minMax"/>
        </c:scaling>
        <c:axPos val="b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numFmt formatCode="#,##0" sourceLinked="0"/>
        <c:tickLblPos val="nextTo"/>
        <c:spPr>
          <a:ln w="2540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100"/>
            </a:pPr>
            <a:endParaRPr lang="fi-FI"/>
          </a:p>
        </c:txPr>
        <c:crossAx val="74435968"/>
        <c:crosses val="autoZero"/>
        <c:auto val="1"/>
        <c:lblAlgn val="ctr"/>
        <c:lblOffset val="30"/>
        <c:tickLblSkip val="10"/>
        <c:tickMarkSkip val="10"/>
      </c:catAx>
      <c:valAx>
        <c:axId val="74435968"/>
        <c:scaling>
          <c:orientation val="minMax"/>
        </c:scaling>
        <c:axPos val="l"/>
        <c:majorGridlines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fi-FI"/>
          </a:p>
        </c:txPr>
        <c:crossAx val="74434432"/>
        <c:crosses val="autoZero"/>
        <c:crossBetween val="midCat"/>
      </c:valAx>
      <c:spPr>
        <a:noFill/>
        <a:ln w="25400">
          <a:noFill/>
        </a:ln>
      </c:spPr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0.14211</cdr:x>
      <cdr:y>0.07314</cdr:y>
    </cdr:from>
    <cdr:to>
      <cdr:x>0.24737</cdr:x>
      <cdr:y>0.14618</cdr:y>
    </cdr:to>
    <cdr:sp macro="" textlink="">
      <cdr:nvSpPr>
        <cdr:cNvPr id="2" name="Tekstikehys 1"/>
        <cdr:cNvSpPr txBox="1"/>
      </cdr:nvSpPr>
      <cdr:spPr>
        <a:xfrm xmlns:a="http://schemas.openxmlformats.org/drawingml/2006/main">
          <a:off x="1234480" y="360511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 dirty="0"/>
        </a:p>
      </cdr:txBody>
    </cdr:sp>
  </cdr:relSizeAnchor>
  <cdr:relSizeAnchor xmlns:cdr="http://schemas.openxmlformats.org/drawingml/2006/chartDrawing">
    <cdr:from>
      <cdr:x>0.14211</cdr:x>
      <cdr:y>0.07314</cdr:y>
    </cdr:from>
    <cdr:to>
      <cdr:x>0.97934</cdr:x>
      <cdr:y>0.14618</cdr:y>
    </cdr:to>
    <cdr:sp macro="" textlink="">
      <cdr:nvSpPr>
        <cdr:cNvPr id="3" name="Tekstikehys 2"/>
        <cdr:cNvSpPr txBox="1"/>
      </cdr:nvSpPr>
      <cdr:spPr>
        <a:xfrm xmlns:a="http://schemas.openxmlformats.org/drawingml/2006/main">
          <a:off x="1234480" y="360511"/>
          <a:ext cx="727280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2000" b="1" dirty="0" smtClean="0"/>
            <a:t>12 %            19 %	14 % 		          16 %	15 %    </a:t>
          </a:r>
          <a:endParaRPr lang="fi-FI" sz="2000" b="1" dirty="0"/>
        </a:p>
      </cdr:txBody>
    </cdr:sp>
  </cdr:relSizeAnchor>
  <cdr:relSizeAnchor xmlns:cdr="http://schemas.openxmlformats.org/drawingml/2006/chartDrawing">
    <cdr:from>
      <cdr:x>0.6146</cdr:x>
      <cdr:y>0.0147</cdr:y>
    </cdr:from>
    <cdr:to>
      <cdr:x>0.71987</cdr:x>
      <cdr:y>0.08775</cdr:y>
    </cdr:to>
    <cdr:sp macro="" textlink="">
      <cdr:nvSpPr>
        <cdr:cNvPr id="4" name="Tekstikehys 3"/>
        <cdr:cNvSpPr txBox="1"/>
      </cdr:nvSpPr>
      <cdr:spPr>
        <a:xfrm xmlns:a="http://schemas.openxmlformats.org/drawingml/2006/main">
          <a:off x="5338936" y="72479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2000" b="1" dirty="0" smtClean="0"/>
            <a:t>12 %</a:t>
          </a:r>
          <a:endParaRPr lang="fi-FI" sz="20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0.13559</cdr:x>
      <cdr:y>0.25201</cdr:y>
    </cdr:from>
    <cdr:to>
      <cdr:x>0.17791</cdr:x>
      <cdr:y>0.44473</cdr:y>
    </cdr:to>
    <cdr:sp macro="" textlink="">
      <cdr:nvSpPr>
        <cdr:cNvPr id="2" name="Tekstikehys 1"/>
        <cdr:cNvSpPr txBox="1"/>
      </cdr:nvSpPr>
      <cdr:spPr>
        <a:xfrm xmlns:a="http://schemas.openxmlformats.org/drawingml/2006/main">
          <a:off x="1152128" y="1224136"/>
          <a:ext cx="359591" cy="9361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err="1" smtClean="0"/>
            <a:t>Savikka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0.22007</cdr:x>
      <cdr:y>0.20754</cdr:y>
    </cdr:from>
    <cdr:to>
      <cdr:x>0.27086</cdr:x>
      <cdr:y>0.45509</cdr:y>
    </cdr:to>
    <cdr:sp macro="" textlink="">
      <cdr:nvSpPr>
        <cdr:cNvPr id="3" name="Tekstikehys 2"/>
        <cdr:cNvSpPr txBox="1"/>
      </cdr:nvSpPr>
      <cdr:spPr>
        <a:xfrm xmlns:a="http://schemas.openxmlformats.org/drawingml/2006/main">
          <a:off x="1872208" y="1008112"/>
          <a:ext cx="432048" cy="12024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Pillikkeet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0.29625</cdr:x>
      <cdr:y>0.26684</cdr:y>
    </cdr:from>
    <cdr:to>
      <cdr:x>0.33857</cdr:x>
      <cdr:y>0.45956</cdr:y>
    </cdr:to>
    <cdr:sp macro="" textlink="">
      <cdr:nvSpPr>
        <cdr:cNvPr id="4" name="Tekstikehys 3"/>
        <cdr:cNvSpPr txBox="1"/>
      </cdr:nvSpPr>
      <cdr:spPr>
        <a:xfrm xmlns:a="http://schemas.openxmlformats.org/drawingml/2006/main">
          <a:off x="2520280" y="1296144"/>
          <a:ext cx="360040" cy="9361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Matara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0.37243</cdr:x>
      <cdr:y>0.26684</cdr:y>
    </cdr:from>
    <cdr:to>
      <cdr:x>0.41475</cdr:x>
      <cdr:y>0.45509</cdr:y>
    </cdr:to>
    <cdr:sp macro="" textlink="">
      <cdr:nvSpPr>
        <cdr:cNvPr id="5" name="Tekstikehys 4"/>
        <cdr:cNvSpPr txBox="1"/>
      </cdr:nvSpPr>
      <cdr:spPr>
        <a:xfrm xmlns:a="http://schemas.openxmlformats.org/drawingml/2006/main">
          <a:off x="3168352" y="1296144"/>
          <a:ext cx="36004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Peipit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0.45707</cdr:x>
      <cdr:y>0.13342</cdr:y>
    </cdr:from>
    <cdr:to>
      <cdr:x>0.50786</cdr:x>
      <cdr:y>0.45509</cdr:y>
    </cdr:to>
    <cdr:sp macro="" textlink="">
      <cdr:nvSpPr>
        <cdr:cNvPr id="6" name="Tekstikehys 5"/>
        <cdr:cNvSpPr txBox="1"/>
      </cdr:nvSpPr>
      <cdr:spPr>
        <a:xfrm xmlns:a="http://schemas.openxmlformats.org/drawingml/2006/main">
          <a:off x="3888432" y="648072"/>
          <a:ext cx="432048" cy="15624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pPr algn="l"/>
          <a:r>
            <a:rPr lang="fi-FI" sz="2000" dirty="0" smtClean="0"/>
            <a:t>Linnunkaali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0.55018</cdr:x>
      <cdr:y>0.07412</cdr:y>
    </cdr:from>
    <cdr:to>
      <cdr:x>0.60096</cdr:x>
      <cdr:y>0.45509</cdr:y>
    </cdr:to>
    <cdr:sp macro="" textlink="">
      <cdr:nvSpPr>
        <cdr:cNvPr id="7" name="Tekstikehys 6"/>
        <cdr:cNvSpPr txBox="1"/>
      </cdr:nvSpPr>
      <cdr:spPr>
        <a:xfrm xmlns:a="http://schemas.openxmlformats.org/drawingml/2006/main">
          <a:off x="4680520" y="360040"/>
          <a:ext cx="432048" cy="1850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Saunakukka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0.63482</cdr:x>
      <cdr:y>0.16307</cdr:y>
    </cdr:from>
    <cdr:to>
      <cdr:x>0.68561</cdr:x>
      <cdr:y>0.45509</cdr:y>
    </cdr:to>
    <cdr:sp macro="" textlink="">
      <cdr:nvSpPr>
        <cdr:cNvPr id="8" name="Tekstikehys 7"/>
        <cdr:cNvSpPr txBox="1"/>
      </cdr:nvSpPr>
      <cdr:spPr>
        <a:xfrm xmlns:a="http://schemas.openxmlformats.org/drawingml/2006/main">
          <a:off x="5400600" y="792088"/>
          <a:ext cx="432048" cy="14184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Lemmikki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0.711</cdr:x>
      <cdr:y>0.14824</cdr:y>
    </cdr:from>
    <cdr:to>
      <cdr:x>0.76178</cdr:x>
      <cdr:y>0.45509</cdr:y>
    </cdr:to>
    <cdr:sp macro="" textlink="">
      <cdr:nvSpPr>
        <cdr:cNvPr id="9" name="Tekstikehys 8"/>
        <cdr:cNvSpPr txBox="1"/>
      </cdr:nvSpPr>
      <cdr:spPr>
        <a:xfrm xmlns:a="http://schemas.openxmlformats.org/drawingml/2006/main">
          <a:off x="6048672" y="720080"/>
          <a:ext cx="432048" cy="1490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Pihatähtimö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0.80411</cdr:x>
      <cdr:y>0.22237</cdr:y>
    </cdr:from>
    <cdr:to>
      <cdr:x>0.86336</cdr:x>
      <cdr:y>0.45509</cdr:y>
    </cdr:to>
    <cdr:sp macro="" textlink="">
      <cdr:nvSpPr>
        <cdr:cNvPr id="10" name="Tekstikehys 9"/>
        <cdr:cNvSpPr txBox="1"/>
      </cdr:nvSpPr>
      <cdr:spPr>
        <a:xfrm xmlns:a="http://schemas.openxmlformats.org/drawingml/2006/main">
          <a:off x="6840760" y="1080120"/>
          <a:ext cx="504056" cy="11304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Orvokki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0.89831</cdr:x>
      <cdr:y>0.20754</cdr:y>
    </cdr:from>
    <cdr:to>
      <cdr:x>0.94068</cdr:x>
      <cdr:y>0.44473</cdr:y>
    </cdr:to>
    <cdr:sp macro="" textlink="">
      <cdr:nvSpPr>
        <cdr:cNvPr id="11" name="Tekstikehys 10"/>
        <cdr:cNvSpPr txBox="1"/>
      </cdr:nvSpPr>
      <cdr:spPr>
        <a:xfrm xmlns:a="http://schemas.openxmlformats.org/drawingml/2006/main">
          <a:off x="7632848" y="1008112"/>
          <a:ext cx="360040" cy="1152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Heinät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0.0339</cdr:x>
      <cdr:y>0.04447</cdr:y>
    </cdr:from>
    <cdr:to>
      <cdr:x>0.14151</cdr:x>
      <cdr:y>0.13342</cdr:y>
    </cdr:to>
    <cdr:sp macro="" textlink="">
      <cdr:nvSpPr>
        <cdr:cNvPr id="12" name="Tekstikehys 11"/>
        <cdr:cNvSpPr txBox="1"/>
      </cdr:nvSpPr>
      <cdr:spPr>
        <a:xfrm xmlns:a="http://schemas.openxmlformats.org/drawingml/2006/main">
          <a:off x="288032" y="216024"/>
          <a:ext cx="91440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Kpl/m2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0.37288</cdr:x>
      <cdr:y>0.56333</cdr:y>
    </cdr:from>
    <cdr:to>
      <cdr:x>0.44068</cdr:x>
      <cdr:y>0.63745</cdr:y>
    </cdr:to>
    <cdr:sp macro="" textlink="">
      <cdr:nvSpPr>
        <cdr:cNvPr id="13" name="Tekstikehys 12"/>
        <cdr:cNvSpPr txBox="1"/>
      </cdr:nvSpPr>
      <cdr:spPr>
        <a:xfrm xmlns:a="http://schemas.openxmlformats.org/drawingml/2006/main">
          <a:off x="3168352" y="2736304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800" dirty="0" smtClean="0"/>
            <a:t>NS</a:t>
          </a:r>
          <a:endParaRPr lang="fi-FI" sz="1800" dirty="0"/>
        </a:p>
      </cdr:txBody>
    </cdr:sp>
  </cdr:relSizeAnchor>
  <cdr:relSizeAnchor xmlns:cdr="http://schemas.openxmlformats.org/drawingml/2006/chartDrawing">
    <cdr:from>
      <cdr:x>0.80508</cdr:x>
      <cdr:y>0.5485</cdr:y>
    </cdr:from>
    <cdr:to>
      <cdr:x>0.85593</cdr:x>
      <cdr:y>0.63745</cdr:y>
    </cdr:to>
    <cdr:sp macro="" textlink="">
      <cdr:nvSpPr>
        <cdr:cNvPr id="14" name="Tekstikehys 13"/>
        <cdr:cNvSpPr txBox="1"/>
      </cdr:nvSpPr>
      <cdr:spPr>
        <a:xfrm xmlns:a="http://schemas.openxmlformats.org/drawingml/2006/main">
          <a:off x="6840760" y="2664296"/>
          <a:ext cx="43204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800" dirty="0" smtClean="0"/>
            <a:t>NS</a:t>
          </a:r>
          <a:endParaRPr lang="fi-FI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0.25882</cdr:x>
      <cdr:y>0.92118</cdr:y>
    </cdr:from>
    <cdr:to>
      <cdr:x>0.42017</cdr:x>
      <cdr:y>1</cdr:y>
    </cdr:to>
    <cdr:sp macro="" textlink="">
      <cdr:nvSpPr>
        <cdr:cNvPr id="2" name="Tekstikehys 1"/>
        <cdr:cNvSpPr txBox="1"/>
      </cdr:nvSpPr>
      <cdr:spPr>
        <a:xfrm xmlns:a="http://schemas.openxmlformats.org/drawingml/2006/main">
          <a:off x="1466851" y="3562350"/>
          <a:ext cx="9144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/>
        </a:p>
      </cdr:txBody>
    </cdr:sp>
  </cdr:relSizeAnchor>
  <cdr:relSizeAnchor xmlns:cdr="http://schemas.openxmlformats.org/drawingml/2006/chartDrawing">
    <cdr:from>
      <cdr:x>0.31765</cdr:x>
      <cdr:y>0.90394</cdr:y>
    </cdr:from>
    <cdr:to>
      <cdr:x>0.75462</cdr:x>
      <cdr:y>0.99507</cdr:y>
    </cdr:to>
    <cdr:sp macro="" textlink="">
      <cdr:nvSpPr>
        <cdr:cNvPr id="3" name="Tekstikehys 2"/>
        <cdr:cNvSpPr txBox="1"/>
      </cdr:nvSpPr>
      <cdr:spPr>
        <a:xfrm xmlns:a="http://schemas.openxmlformats.org/drawingml/2006/main">
          <a:off x="1800226" y="3495674"/>
          <a:ext cx="2476500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200" b="1"/>
            <a:t>Rikkakasveja kappaletta neliömetrillä</a:t>
          </a:r>
        </a:p>
      </cdr:txBody>
    </cdr:sp>
  </cdr:relSizeAnchor>
  <cdr:relSizeAnchor xmlns:cdr="http://schemas.openxmlformats.org/drawingml/2006/chartDrawing">
    <cdr:from>
      <cdr:x>0</cdr:x>
      <cdr:y>0.23583</cdr:y>
    </cdr:from>
    <cdr:to>
      <cdr:x>0.13129</cdr:x>
      <cdr:y>0.8521</cdr:y>
    </cdr:to>
    <cdr:sp macro="" textlink="">
      <cdr:nvSpPr>
        <cdr:cNvPr id="4" name="Tekstikehys 3"/>
        <cdr:cNvSpPr txBox="1"/>
      </cdr:nvSpPr>
      <cdr:spPr>
        <a:xfrm xmlns:a="http://schemas.openxmlformats.org/drawingml/2006/main">
          <a:off x="0" y="911226"/>
          <a:ext cx="746126" cy="23812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 anchor="t"/>
        <a:lstStyle xmlns:a="http://schemas.openxmlformats.org/drawingml/2006/main"/>
        <a:p xmlns:a="http://schemas.openxmlformats.org/drawingml/2006/main">
          <a:r>
            <a:rPr lang="fi-FI" sz="1200" b="1"/>
            <a:t>Viljasadon suureneminen rikkakasvit</a:t>
          </a:r>
        </a:p>
        <a:p xmlns:a="http://schemas.openxmlformats.org/drawingml/2006/main">
          <a:r>
            <a:rPr lang="fi-FI" sz="1200" b="1"/>
            <a:t>torjumalla (kg/ha)</a:t>
          </a:r>
        </a:p>
        <a:p xmlns:a="http://schemas.openxmlformats.org/drawingml/2006/main">
          <a:endParaRPr lang="fi-FI" sz="1100"/>
        </a:p>
      </cdr:txBody>
    </cdr:sp>
  </cdr:relSizeAnchor>
  <cdr:relSizeAnchor xmlns:cdr="http://schemas.openxmlformats.org/drawingml/2006/chartDrawing">
    <cdr:from>
      <cdr:x>0.15462</cdr:x>
      <cdr:y>0.62562</cdr:y>
    </cdr:from>
    <cdr:to>
      <cdr:x>0.34454</cdr:x>
      <cdr:y>0.62562</cdr:y>
    </cdr:to>
    <cdr:sp macro="" textlink="">
      <cdr:nvSpPr>
        <cdr:cNvPr id="8" name="Suora yhdysviiva 7"/>
        <cdr:cNvSpPr/>
      </cdr:nvSpPr>
      <cdr:spPr>
        <a:xfrm xmlns:a="http://schemas.openxmlformats.org/drawingml/2006/main" flipH="1">
          <a:off x="876301" y="2419350"/>
          <a:ext cx="1076325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1"/>
          </a:solidFill>
        </a:ln>
      </cdr:spPr>
      <cdr:style>
        <a:lnRef xmlns:a="http://schemas.openxmlformats.org/drawingml/2006/main" idx="1">
          <a:schemeClr val="accent5"/>
        </a:lnRef>
        <a:fillRef xmlns:a="http://schemas.openxmlformats.org/drawingml/2006/main" idx="0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>
            <a:ln>
              <a:solidFill>
                <a:srgbClr val="7030A0"/>
              </a:solidFill>
            </a:ln>
          </a:endParaRPr>
        </a:p>
      </cdr:txBody>
    </cdr:sp>
  </cdr:relSizeAnchor>
  <cdr:relSizeAnchor xmlns:cdr="http://schemas.openxmlformats.org/drawingml/2006/chartDrawing">
    <cdr:from>
      <cdr:x>0.34622</cdr:x>
      <cdr:y>0.633</cdr:y>
    </cdr:from>
    <cdr:to>
      <cdr:x>0.34622</cdr:x>
      <cdr:y>0.84483</cdr:y>
    </cdr:to>
    <cdr:sp macro="" textlink="">
      <cdr:nvSpPr>
        <cdr:cNvPr id="10" name="Suora yhdysviiva 9"/>
        <cdr:cNvSpPr/>
      </cdr:nvSpPr>
      <cdr:spPr>
        <a:xfrm xmlns:a="http://schemas.openxmlformats.org/drawingml/2006/main">
          <a:off x="1962151" y="2447925"/>
          <a:ext cx="0" cy="81915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>
            <a:ln>
              <a:solidFill>
                <a:sysClr val="windowText" lastClr="000000"/>
              </a:solidFill>
            </a:ln>
          </a:endParaRPr>
        </a:p>
      </cdr:txBody>
    </cdr:sp>
  </cdr:relSizeAnchor>
  <cdr:relSizeAnchor xmlns:cdr="http://schemas.openxmlformats.org/drawingml/2006/chartDrawing">
    <cdr:from>
      <cdr:x>0.64874</cdr:x>
      <cdr:y>0.36894</cdr:y>
    </cdr:from>
    <cdr:to>
      <cdr:x>0.64874</cdr:x>
      <cdr:y>0.84431</cdr:y>
    </cdr:to>
    <cdr:sp macro="" textlink="">
      <cdr:nvSpPr>
        <cdr:cNvPr id="12" name="Suora yhdysviiva 11"/>
        <cdr:cNvSpPr/>
      </cdr:nvSpPr>
      <cdr:spPr>
        <a:xfrm xmlns:a="http://schemas.openxmlformats.org/drawingml/2006/main">
          <a:off x="3686952" y="1425575"/>
          <a:ext cx="0" cy="1836818"/>
        </a:xfrm>
        <a:prstGeom xmlns:a="http://schemas.openxmlformats.org/drawingml/2006/main" prst="line">
          <a:avLst/>
        </a:prstGeom>
        <a:ln xmlns:a="http://schemas.openxmlformats.org/drawingml/2006/main" w="1270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/>
        </a:p>
      </cdr:txBody>
    </cdr:sp>
  </cdr:relSizeAnchor>
  <cdr:relSizeAnchor xmlns:cdr="http://schemas.openxmlformats.org/drawingml/2006/chartDrawing">
    <cdr:from>
      <cdr:x>0.15294</cdr:x>
      <cdr:y>0.36946</cdr:y>
    </cdr:from>
    <cdr:to>
      <cdr:x>0.64706</cdr:x>
      <cdr:y>0.36946</cdr:y>
    </cdr:to>
    <cdr:sp macro="" textlink="">
      <cdr:nvSpPr>
        <cdr:cNvPr id="16" name="Suora yhdysviiva 15"/>
        <cdr:cNvSpPr/>
      </cdr:nvSpPr>
      <cdr:spPr>
        <a:xfrm xmlns:a="http://schemas.openxmlformats.org/drawingml/2006/main" flipH="1">
          <a:off x="866776" y="1428750"/>
          <a:ext cx="2800350" cy="0"/>
        </a:xfrm>
        <a:prstGeom xmlns:a="http://schemas.openxmlformats.org/drawingml/2006/main" prst="line">
          <a:avLst/>
        </a:prstGeom>
        <a:ln xmlns:a="http://schemas.openxmlformats.org/drawingml/2006/main" w="1270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/>
        </a:p>
      </cdr:txBody>
    </cdr:sp>
  </cdr:relSizeAnchor>
  <cdr:relSizeAnchor xmlns:cdr="http://schemas.openxmlformats.org/drawingml/2006/chartDrawing">
    <cdr:from>
      <cdr:x>0.88596</cdr:x>
      <cdr:y>0.87838</cdr:y>
    </cdr:from>
    <cdr:to>
      <cdr:x>0.99736</cdr:x>
      <cdr:y>0.98241</cdr:y>
    </cdr:to>
    <cdr:sp macro="" textlink="">
      <cdr:nvSpPr>
        <cdr:cNvPr id="9" name="Tekstikehys 8"/>
        <cdr:cNvSpPr txBox="1"/>
      </cdr:nvSpPr>
      <cdr:spPr>
        <a:xfrm xmlns:a="http://schemas.openxmlformats.org/drawingml/2006/main">
          <a:off x="7272808" y="4680520"/>
          <a:ext cx="914400" cy="5543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 dirty="0"/>
        </a:p>
      </cdr:txBody>
    </cdr:sp>
  </cdr:relSizeAnchor>
  <cdr:relSizeAnchor xmlns:cdr="http://schemas.openxmlformats.org/drawingml/2006/chartDrawing">
    <cdr:from>
      <cdr:x>0.88596</cdr:x>
      <cdr:y>0.8284</cdr:y>
    </cdr:from>
    <cdr:to>
      <cdr:x>0.99736</cdr:x>
      <cdr:y>1</cdr:y>
    </cdr:to>
    <cdr:sp macro="" textlink="">
      <cdr:nvSpPr>
        <cdr:cNvPr id="11" name="Tekstikehys 10"/>
        <cdr:cNvSpPr txBox="1"/>
      </cdr:nvSpPr>
      <cdr:spPr>
        <a:xfrm xmlns:a="http://schemas.openxmlformats.org/drawingml/2006/main">
          <a:off x="7272808" y="48908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 dirty="0"/>
        </a:p>
      </cdr:txBody>
    </cdr:sp>
  </cdr:relSizeAnchor>
  <cdr:relSizeAnchor xmlns:cdr="http://schemas.openxmlformats.org/drawingml/2006/chartDrawing">
    <cdr:from>
      <cdr:x>0.88596</cdr:x>
      <cdr:y>0.7973</cdr:y>
    </cdr:from>
    <cdr:to>
      <cdr:x>0.99736</cdr:x>
      <cdr:y>0.9689</cdr:y>
    </cdr:to>
    <cdr:sp macro="" textlink="">
      <cdr:nvSpPr>
        <cdr:cNvPr id="13" name="Tekstikehys 12"/>
        <cdr:cNvSpPr txBox="1"/>
      </cdr:nvSpPr>
      <cdr:spPr>
        <a:xfrm xmlns:a="http://schemas.openxmlformats.org/drawingml/2006/main">
          <a:off x="7272808" y="42484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600" dirty="0" smtClean="0"/>
            <a:t>kpl/m2</a:t>
          </a:r>
          <a:endParaRPr lang="fi-FI" sz="16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9C570-4ED4-40DE-B1BB-83435227F5B0}" type="datetimeFigureOut">
              <a:rPr lang="fi-FI" smtClean="0"/>
              <a:pPr/>
              <a:t>8.1.2015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B4BA9-6F36-499A-950A-59C821F33079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FC43C-9656-4CBB-926C-BBCA7F71F994}" type="datetimeFigureOut">
              <a:rPr lang="fi-FI" smtClean="0"/>
              <a:pPr/>
              <a:t>8.1.2015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3E5DE-71F6-4625-91D8-375C58D2B1EF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1</a:t>
            </a:fld>
            <a:endParaRPr lang="fi-FI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14</a:t>
            </a:fld>
            <a:endParaRPr lang="fi-FI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15</a:t>
            </a:fld>
            <a:endParaRPr lang="fi-FI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16</a:t>
            </a:fld>
            <a:endParaRPr lang="fi-FI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17</a:t>
            </a:fld>
            <a:endParaRPr lang="fi-FI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18</a:t>
            </a:fld>
            <a:endParaRPr lang="fi-FI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19</a:t>
            </a:fld>
            <a:endParaRPr lang="fi-FI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i-FI" smtClean="0"/>
          </a:p>
        </p:txBody>
      </p:sp>
      <p:sp>
        <p:nvSpPr>
          <p:cNvPr id="28676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2A9C6A-A4C4-4DA2-866F-B49CA045309B}" type="slidenum">
              <a:rPr lang="fi-FI" smtClean="0"/>
              <a:pPr/>
              <a:t>20</a:t>
            </a:fld>
            <a:endParaRPr lang="fi-FI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21</a:t>
            </a:fld>
            <a:endParaRPr lang="fi-FI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25</a:t>
            </a:fld>
            <a:endParaRPr lang="fi-FI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28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5</a:t>
            </a:fld>
            <a:endParaRPr lang="fi-FI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29</a:t>
            </a:fld>
            <a:endParaRPr lang="fi-FI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i-FI" smtClean="0"/>
          </a:p>
        </p:txBody>
      </p:sp>
      <p:sp>
        <p:nvSpPr>
          <p:cNvPr id="15364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5B7904-5157-42F0-AB33-9B87FAFABEB6}" type="slidenum">
              <a:rPr lang="fi-FI" smtClean="0">
                <a:latin typeface="Arial" pitchFamily="34" charset="0"/>
              </a:rPr>
              <a:pPr/>
              <a:t>30</a:t>
            </a:fld>
            <a:endParaRPr lang="fi-F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31</a:t>
            </a:fld>
            <a:endParaRPr lang="fi-FI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32</a:t>
            </a:fld>
            <a:endParaRPr lang="fi-FI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36</a:t>
            </a:fld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6</a:t>
            </a:fld>
            <a:endParaRPr 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i-FI" smtClean="0"/>
              <a:t>EU:n puitedirektiivin 128/2009 mukaan IPM koostuu kahdeksasta elementistä, joita sovelletaan paikallisissa olosuhteissa. Koska puitedirektiivin tavoite on vähentää kasvinsuojeluaineiden käytöstä mahdollisesti aiheutuvia riskejä, minimitason IPM-mallissa tulisi pyrkiä torjuntatarpeen määrittämiseen kasvintuhoojien ennustemallien tai niiden tarkkailun ja torjuntapäätöstä ohjaavien kynnysarvojen avulla. Torjuntaan tulisi käyttää valikoivia, torjuntaeliöitä säästäviä ja ympäristön kannalta mahdollisimman vaarattomia kemikaaleja.</a:t>
            </a:r>
          </a:p>
          <a:p>
            <a:endParaRPr lang="fi-FI" smtClean="0"/>
          </a:p>
          <a:p>
            <a:r>
              <a:rPr lang="fi-FI" smtClean="0"/>
              <a:t>Torjunta-aineiden käyttö IPM:n mukaisesti on siis riskiperusteista: ne otetaan käyttöön vain silloin, kun muut keinot eivät riitä. Haasteeksi voi  tosin tulla se, että viljelijän oma riskikäsitys ja IPM:n mukainen riskikäsitys eroavat toisistaan. Viljelijä haluaa minimoida kasvintuhoojan esiintymisriskin ja sen aiheuttaman tuhoriskin. Ympäristön kannalta tavoite on sen sijaan minimoida käsittelyjen määrä tai laajuus. </a:t>
            </a:r>
          </a:p>
          <a:p>
            <a:endParaRPr lang="fi-FI" smtClean="0"/>
          </a:p>
          <a:p>
            <a:r>
              <a:rPr lang="fi-FI" smtClean="0"/>
              <a:t>Miten puutarhakasvien tuottajat suhtautuvat IPM:ään ja miten heille kannattaa IPM:n käytön syventämistä ja laajentamista perustella? Syksyllä 2011 pidetyissä marjantuottajien työpajoissa kentän viesti oli selvä: jos IPM:n käyttöönottoa perustellaan pakolla, yhteistyö loppuu siihen. </a:t>
            </a:r>
            <a:r>
              <a:rPr lang="fi-FI" b="1" smtClean="0"/>
              <a:t>On siis osattava toimia niin, että IPM-kehittämistyö perustellaan tiloille koituvilla hyödyillä eikä laista tulevana pakkona.</a:t>
            </a:r>
          </a:p>
        </p:txBody>
      </p:sp>
      <p:sp>
        <p:nvSpPr>
          <p:cNvPr id="37892" name="Päivämäärän paikkamerkki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3B6C86A-74EE-4D2A-B0AB-45479C86F6CC}" type="datetime1">
              <a:rPr lang="fi-FI" smtClean="0"/>
              <a:pPr/>
              <a:t>8.1.2015</a:t>
            </a:fld>
            <a:endParaRPr lang="fi-FI" smtClean="0"/>
          </a:p>
        </p:txBody>
      </p:sp>
      <p:sp>
        <p:nvSpPr>
          <p:cNvPr id="37893" name="Dian numeron paikkamerkki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835ECC9-6314-4FC1-8A42-C2CED3DD7F60}" type="slidenum">
              <a:rPr lang="fi-FI" smtClean="0"/>
              <a:pPr/>
              <a:t>7</a:t>
            </a:fld>
            <a:endParaRPr lang="fi-FI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8</a:t>
            </a:fld>
            <a:endParaRPr lang="fi-FI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9</a:t>
            </a:fld>
            <a:endParaRPr lang="fi-FI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11</a:t>
            </a:fld>
            <a:endParaRPr lang="fi-FI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12</a:t>
            </a:fld>
            <a:endParaRPr lang="fi-F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13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taimi20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7013" y="836613"/>
            <a:ext cx="3836987" cy="5783262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492375"/>
            <a:ext cx="5253038" cy="1728788"/>
          </a:xfrm>
        </p:spPr>
        <p:txBody>
          <a:bodyPr/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4340225"/>
            <a:ext cx="5108575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106" name="Rectangle 10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rgbClr val="34B2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0" name="Kuva 9" descr="MTT_horizontal_RGB_offic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47085" y="692696"/>
            <a:ext cx="3137083" cy="15841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E50A796-8171-4AEB-BBCE-CA61EC92B0A4}" type="datetime1">
              <a:rPr lang="fi-FI" smtClean="0"/>
              <a:pPr/>
              <a:t>8.1.2015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2B7A790-AAE4-41B5-BB69-439AE6CD779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89CB988-DC27-4CA1-9512-ACAC7F3F1C54}" type="datetime1">
              <a:rPr lang="fi-FI" smtClean="0"/>
              <a:pPr/>
              <a:t>8.1.2015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9A99D7A-FD51-47AE-879B-9EB17D3A87E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9A1D284-2C31-41D1-A3E8-A45DDA338F95}" type="datetime1">
              <a:rPr lang="fi-FI" smtClean="0"/>
              <a:pPr/>
              <a:t>8.1.2015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31840" y="6237312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F5D624D-7068-4C01-B069-A255BDA93B3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7" name="Otsikk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03D4B88-836E-4C28-BC2B-F4A6A07DFA58}" type="datetime1">
              <a:rPr lang="fi-FI" smtClean="0"/>
              <a:pPr/>
              <a:t>8.1.2015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E691C3F-63E0-4019-9400-A971C130F090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3CEE408-162A-4AFC-9019-7D890B3A2E63}" type="datetime1">
              <a:rPr lang="fi-FI" smtClean="0"/>
              <a:pPr/>
              <a:t>8.1.2015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BB2CE1-E2B8-4530-8B30-09D85603B254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6F5598B-A026-4BE5-962E-246DD271CCB3}" type="datetime1">
              <a:rPr lang="fi-FI" smtClean="0"/>
              <a:pPr/>
              <a:t>8.1.2015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F82E5C4-C175-405F-94C5-533C267E40BB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4400575-98A9-4AA9-8FCC-029B3A13EF83}" type="datetime1">
              <a:rPr lang="fi-FI" smtClean="0"/>
              <a:pPr/>
              <a:t>8.1.2015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A8B9401-CFA0-4D4C-BD9C-83B4E849DC9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C52CDEE-C769-4EA0-BC54-D6AF7ED70EF9}" type="datetime1">
              <a:rPr lang="fi-FI" smtClean="0"/>
              <a:pPr/>
              <a:t>8.1.2015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B23CB1B-6EFF-49F1-A97F-7184D51BBFDD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41DC38-2AF5-425D-AB26-FDF3EDC1B068}" type="datetime1">
              <a:rPr lang="fi-FI" smtClean="0"/>
              <a:pPr/>
              <a:t>8.1.2015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250A10-8AE4-4343-A7D1-3355290258C2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MTT_horizontal_RGB_office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092280" y="0"/>
            <a:ext cx="1900634" cy="959790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rgbClr val="34B2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0" name="Päivämäärän paikkamerkki 3"/>
          <p:cNvSpPr txBox="1">
            <a:spLocks/>
          </p:cNvSpPr>
          <p:nvPr userDrawn="1"/>
        </p:nvSpPr>
        <p:spPr>
          <a:xfrm>
            <a:off x="7524328" y="6564883"/>
            <a:ext cx="970384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C21F91A-BDCE-477E-8099-281A69D4BC50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8.1.2015</a:t>
            </a:fld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Alatunnisteen paikkamerkki 4"/>
          <p:cNvSpPr txBox="1">
            <a:spLocks/>
          </p:cNvSpPr>
          <p:nvPr userDrawn="1"/>
        </p:nvSpPr>
        <p:spPr>
          <a:xfrm>
            <a:off x="4572000" y="6564883"/>
            <a:ext cx="2952328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© Maa- ja elintarviketalouden tutkimuskeskus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Dian numeron paikkamerkki 5"/>
          <p:cNvSpPr txBox="1">
            <a:spLocks/>
          </p:cNvSpPr>
          <p:nvPr userDrawn="1"/>
        </p:nvSpPr>
        <p:spPr>
          <a:xfrm>
            <a:off x="8570912" y="6564883"/>
            <a:ext cx="609600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CA2853-1384-4F7E-95C5-91A95522FAA7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www.mtt.fi/pesticidelif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844824"/>
            <a:ext cx="6120680" cy="2160836"/>
          </a:xfrm>
        </p:spPr>
        <p:txBody>
          <a:bodyPr/>
          <a:lstStyle/>
          <a:p>
            <a:pPr algn="l"/>
            <a:r>
              <a:rPr lang="fi-FI" sz="3200" dirty="0" smtClean="0">
                <a:solidFill>
                  <a:schemeClr val="accent6">
                    <a:lumMod val="75000"/>
                  </a:schemeClr>
                </a:solidFill>
              </a:rPr>
              <a:t>Torjuntatarpeen määrittely</a:t>
            </a:r>
            <a:br>
              <a:rPr lang="fi-FI" sz="32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fi-FI" sz="3200" dirty="0" smtClean="0">
                <a:solidFill>
                  <a:schemeClr val="accent6">
                    <a:lumMod val="75000"/>
                  </a:schemeClr>
                </a:solidFill>
              </a:rPr>
              <a:t>Eri torjuntamenetelmien yhdistely</a:t>
            </a:r>
            <a:endParaRPr lang="fi-FI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3645024"/>
            <a:ext cx="5108575" cy="1800200"/>
          </a:xfrm>
        </p:spPr>
        <p:txBody>
          <a:bodyPr/>
          <a:lstStyle/>
          <a:p>
            <a:endParaRPr lang="en-GB" dirty="0" smtClean="0"/>
          </a:p>
          <a:p>
            <a:pPr algn="l"/>
            <a:r>
              <a:rPr lang="en-GB" sz="2000" b="1" dirty="0" smtClean="0"/>
              <a:t>Heikki Jalli </a:t>
            </a:r>
            <a:r>
              <a:rPr lang="en-GB" sz="2000" dirty="0" smtClean="0"/>
              <a:t>MTT </a:t>
            </a:r>
          </a:p>
          <a:p>
            <a:pPr algn="l"/>
            <a:r>
              <a:rPr lang="en-GB" sz="2000" dirty="0" err="1" smtClean="0"/>
              <a:t>Kasvinsuojelun</a:t>
            </a:r>
            <a:r>
              <a:rPr lang="en-GB" sz="2000" dirty="0" smtClean="0"/>
              <a:t> </a:t>
            </a:r>
            <a:r>
              <a:rPr lang="en-GB" sz="2000" dirty="0" err="1" smtClean="0"/>
              <a:t>pellonpiennarpäivä</a:t>
            </a:r>
            <a:r>
              <a:rPr lang="en-GB" sz="2000" dirty="0" smtClean="0"/>
              <a:t> </a:t>
            </a:r>
            <a:r>
              <a:rPr lang="en-GB" sz="2000" dirty="0" err="1" smtClean="0"/>
              <a:t>integroidun</a:t>
            </a:r>
            <a:r>
              <a:rPr lang="en-GB" sz="2000" dirty="0" smtClean="0"/>
              <a:t> </a:t>
            </a:r>
            <a:r>
              <a:rPr lang="en-GB" sz="2000" dirty="0" err="1" smtClean="0"/>
              <a:t>torjunnan</a:t>
            </a:r>
            <a:r>
              <a:rPr lang="en-GB" sz="2000" dirty="0" smtClean="0"/>
              <a:t> </a:t>
            </a:r>
            <a:r>
              <a:rPr lang="en-GB" sz="2000" dirty="0" err="1" smtClean="0"/>
              <a:t>näkökulmasta</a:t>
            </a:r>
            <a:r>
              <a:rPr lang="en-GB" sz="2000" dirty="0" smtClean="0"/>
              <a:t> </a:t>
            </a:r>
          </a:p>
          <a:p>
            <a:pPr algn="l"/>
            <a:r>
              <a:rPr lang="en-GB" sz="2000" dirty="0" smtClean="0"/>
              <a:t>27.6.2014</a:t>
            </a:r>
            <a:endParaRPr lang="fi-FI" sz="2000" dirty="0"/>
          </a:p>
        </p:txBody>
      </p:sp>
      <p:pic>
        <p:nvPicPr>
          <p:cNvPr id="11266" name="Picture 2" descr="J:\Hankkeet\21090039_pesticidelife\Viestintä\Logot\Logo_litania-n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72636"/>
            <a:ext cx="6660232" cy="1053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Kokemusta ja tietoa IPM demonstraatioista 2010-2012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79512" y="1484784"/>
            <a:ext cx="8640960" cy="4997152"/>
          </a:xfrm>
        </p:spPr>
        <p:txBody>
          <a:bodyPr/>
          <a:lstStyle/>
          <a:p>
            <a:pPr>
              <a:buNone/>
            </a:pPr>
            <a:r>
              <a:rPr lang="fi-FI" dirty="0" smtClean="0"/>
              <a:t>Kolme aluetta, yhdeksän maatilaa, yhteensä </a:t>
            </a:r>
            <a:r>
              <a:rPr lang="fi-FI" sz="2800" b="1" dirty="0" smtClean="0"/>
              <a:t>77 viljalohkoa</a:t>
            </a:r>
          </a:p>
          <a:p>
            <a:pPr eaLnBrk="1" hangingPunct="1">
              <a:buFontTx/>
              <a:buNone/>
              <a:defRPr/>
            </a:pPr>
            <a:endParaRPr lang="fi-FI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fi-FI" u="sng" dirty="0" smtClean="0">
                <a:solidFill>
                  <a:schemeClr val="accent1">
                    <a:lumMod val="50000"/>
                  </a:schemeClr>
                </a:solidFill>
              </a:rPr>
              <a:t>2010 – 2012 yhteensä lohkoja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	</a:t>
            </a:r>
            <a:endParaRPr lang="fi-FI" dirty="0" smtClean="0"/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Ohraa		28	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Kevätvehnää	25	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Kauraa	11	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Syysvehnää	8	</a:t>
            </a:r>
          </a:p>
          <a:p>
            <a:pPr eaLnBrk="1" hangingPunct="1">
              <a:buFontTx/>
              <a:buNone/>
              <a:defRPr/>
            </a:pPr>
            <a:r>
              <a:rPr lang="fi-FI" u="sng" dirty="0" smtClean="0"/>
              <a:t>Ruista		4	  </a:t>
            </a:r>
          </a:p>
          <a:p>
            <a:pPr eaLnBrk="1" hangingPunct="1">
              <a:buFontTx/>
              <a:buNone/>
              <a:defRPr/>
            </a:pPr>
            <a:endParaRPr lang="fi-FI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Viljelijän kasvinsuojelusuunnitelmat</a:t>
            </a:r>
            <a:r>
              <a:rPr lang="fi-FI" dirty="0" smtClean="0">
                <a:sym typeface="Wingdings" pitchFamily="2" charset="2"/>
              </a:rPr>
              <a:t> </a:t>
            </a:r>
            <a:endParaRPr lang="fi-FI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fi-FI" u="sng" dirty="0" smtClean="0">
                <a:solidFill>
                  <a:schemeClr val="accent1">
                    <a:lumMod val="50000"/>
                  </a:schemeClr>
                </a:solidFill>
              </a:rPr>
              <a:t>Kasvinsuojelun tarpeenmukaisuus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fi-FI" dirty="0" smtClean="0"/>
              <a:t>	</a:t>
            </a:r>
          </a:p>
        </p:txBody>
      </p:sp>
      <p:pic>
        <p:nvPicPr>
          <p:cNvPr id="4" name="Content Placeholder 6" descr="Demolohkokartta_yksinkertain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060848"/>
            <a:ext cx="2483768" cy="34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J:\Hankkeet\21090039_pesticidelife\Tuotokset\Kuvat\2010 Uusimaa\Nyholm\IMG_0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780928"/>
            <a:ext cx="4212467" cy="26642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IPM DEMONSTRAATIOT VILJOILLA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243" name="Content Placeholder 6"/>
          <p:cNvSpPr>
            <a:spLocks noGrp="1"/>
          </p:cNvSpPr>
          <p:nvPr>
            <p:ph idx="1"/>
          </p:nvPr>
        </p:nvSpPr>
        <p:spPr>
          <a:xfrm>
            <a:off x="250825" y="1341438"/>
            <a:ext cx="5257800" cy="5327650"/>
          </a:xfrm>
        </p:spPr>
        <p:txBody>
          <a:bodyPr/>
          <a:lstStyle/>
          <a:p>
            <a:pPr>
              <a:buFontTx/>
              <a:buNone/>
            </a:pPr>
            <a:r>
              <a:rPr lang="fi-FI" sz="2800" b="1" dirty="0" smtClean="0"/>
              <a:t>Kemiallisen kasvinsuojelun</a:t>
            </a:r>
          </a:p>
          <a:p>
            <a:pPr>
              <a:buFontTx/>
              <a:buNone/>
            </a:pPr>
            <a:r>
              <a:rPr lang="fi-FI" sz="2800" b="1" dirty="0" smtClean="0"/>
              <a:t>tarpeenmukaisuus</a:t>
            </a:r>
          </a:p>
          <a:p>
            <a:pPr>
              <a:buFontTx/>
              <a:buNone/>
            </a:pPr>
            <a:r>
              <a:rPr lang="fi-FI" sz="2400" b="1" dirty="0" smtClean="0">
                <a:solidFill>
                  <a:srgbClr val="990000"/>
                </a:solidFill>
              </a:rPr>
              <a:t>Tarkkailu </a:t>
            </a:r>
          </a:p>
          <a:p>
            <a:pPr>
              <a:buFontTx/>
              <a:buNone/>
            </a:pPr>
            <a:r>
              <a:rPr lang="fi-FI" sz="2400" b="1" dirty="0" smtClean="0">
                <a:solidFill>
                  <a:srgbClr val="990000"/>
                </a:solidFill>
              </a:rPr>
              <a:t>Kynnysarvot: </a:t>
            </a:r>
          </a:p>
          <a:p>
            <a:pPr>
              <a:buFontTx/>
              <a:buNone/>
            </a:pPr>
            <a:r>
              <a:rPr lang="fi-FI" sz="2400" b="1" dirty="0" smtClean="0">
                <a:solidFill>
                  <a:srgbClr val="990000"/>
                </a:solidFill>
              </a:rPr>
              <a:t>kirvat, </a:t>
            </a:r>
            <a:r>
              <a:rPr lang="fi-FI" sz="2400" b="1" dirty="0" err="1" smtClean="0">
                <a:solidFill>
                  <a:srgbClr val="990000"/>
                </a:solidFill>
              </a:rPr>
              <a:t>tähkäsääsket,</a:t>
            </a:r>
            <a:r>
              <a:rPr lang="fi-FI" b="1" dirty="0" err="1" smtClean="0">
                <a:solidFill>
                  <a:srgbClr val="990000"/>
                </a:solidFill>
              </a:rPr>
              <a:t>kasvitaudit</a:t>
            </a:r>
            <a:endParaRPr lang="fi-FI" b="1" dirty="0" smtClean="0">
              <a:solidFill>
                <a:srgbClr val="990000"/>
              </a:solidFill>
            </a:endParaRPr>
          </a:p>
          <a:p>
            <a:pPr>
              <a:buFontTx/>
              <a:buNone/>
            </a:pPr>
            <a:r>
              <a:rPr lang="fi-FI" sz="2400" b="1" dirty="0" smtClean="0">
                <a:solidFill>
                  <a:srgbClr val="990000"/>
                </a:solidFill>
              </a:rPr>
              <a:t>Kasvitautiennustemalli</a:t>
            </a:r>
          </a:p>
          <a:p>
            <a:pPr>
              <a:buFontTx/>
              <a:buNone/>
            </a:pPr>
            <a:endParaRPr lang="fi-FI" b="1" dirty="0" smtClean="0">
              <a:solidFill>
                <a:srgbClr val="990000"/>
              </a:solidFill>
            </a:endParaRPr>
          </a:p>
          <a:p>
            <a:pPr>
              <a:buFontTx/>
              <a:buNone/>
            </a:pPr>
            <a:r>
              <a:rPr lang="fi-FI" sz="2400" b="1" dirty="0" smtClean="0"/>
              <a:t>Peltomittakaavan koeruudut</a:t>
            </a:r>
            <a:r>
              <a:rPr lang="fi-FI" sz="2400" dirty="0" smtClean="0"/>
              <a:t>: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10244" name="Picture 5" descr="https://lh3.googleusercontent.com/-gXZm8e8Q09o/UCnLI0ZWYII/AAAAAAAAGII/mBx0sRMo7a0/s800/DSC_6800_12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1268413"/>
            <a:ext cx="3384550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https://lh4.googleusercontent.com/-RTb7hz4oBzg/UCnLFbUxxnI/AAAAAAAAGHw/QpCDQAJwhh4/s800/DSC_6780_12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3860800"/>
            <a:ext cx="33845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kstikehys 5"/>
          <p:cNvSpPr txBox="1">
            <a:spLocks noChangeArrowheads="1"/>
          </p:cNvSpPr>
          <p:nvPr/>
        </p:nvSpPr>
        <p:spPr bwMode="auto">
          <a:xfrm>
            <a:off x="4427984" y="2132856"/>
            <a:ext cx="10088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dirty="0"/>
              <a:t>Sato </a:t>
            </a:r>
            <a:r>
              <a:rPr lang="fi-FI" dirty="0" smtClean="0"/>
              <a:t>H-</a:t>
            </a:r>
          </a:p>
          <a:p>
            <a:r>
              <a:rPr lang="fi-FI" dirty="0" smtClean="0"/>
              <a:t>-18 </a:t>
            </a:r>
            <a:r>
              <a:rPr lang="fi-FI" dirty="0"/>
              <a:t>%</a:t>
            </a:r>
          </a:p>
        </p:txBody>
      </p:sp>
      <p:sp>
        <p:nvSpPr>
          <p:cNvPr id="10248" name="Tekstikehys 7"/>
          <p:cNvSpPr txBox="1">
            <a:spLocks noChangeArrowheads="1"/>
          </p:cNvSpPr>
          <p:nvPr/>
        </p:nvSpPr>
        <p:spPr bwMode="auto">
          <a:xfrm>
            <a:off x="6516216" y="4149080"/>
            <a:ext cx="15446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dirty="0"/>
              <a:t>Sato 6860 kg</a:t>
            </a:r>
          </a:p>
        </p:txBody>
      </p:sp>
      <p:sp>
        <p:nvSpPr>
          <p:cNvPr id="10249" name="Tekstikehys 8"/>
          <p:cNvSpPr txBox="1">
            <a:spLocks noChangeArrowheads="1"/>
          </p:cNvSpPr>
          <p:nvPr/>
        </p:nvSpPr>
        <p:spPr bwMode="auto">
          <a:xfrm>
            <a:off x="4499992" y="4581128"/>
            <a:ext cx="94128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dirty="0"/>
              <a:t>Sato </a:t>
            </a:r>
            <a:r>
              <a:rPr lang="fi-FI" dirty="0" smtClean="0"/>
              <a:t>F-</a:t>
            </a:r>
          </a:p>
          <a:p>
            <a:r>
              <a:rPr lang="fi-FI" dirty="0" smtClean="0"/>
              <a:t>-30 </a:t>
            </a:r>
            <a:r>
              <a:rPr lang="fi-FI" dirty="0"/>
              <a:t>%</a:t>
            </a:r>
          </a:p>
        </p:txBody>
      </p:sp>
      <p:sp>
        <p:nvSpPr>
          <p:cNvPr id="10250" name="Tekstikehys 9"/>
          <p:cNvSpPr txBox="1">
            <a:spLocks noChangeArrowheads="1"/>
          </p:cNvSpPr>
          <p:nvPr/>
        </p:nvSpPr>
        <p:spPr bwMode="auto">
          <a:xfrm>
            <a:off x="6588125" y="1268413"/>
            <a:ext cx="9794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/>
              <a:t>KAURA</a:t>
            </a:r>
          </a:p>
        </p:txBody>
      </p:sp>
      <p:sp>
        <p:nvSpPr>
          <p:cNvPr id="10251" name="Tekstikehys 10"/>
          <p:cNvSpPr txBox="1">
            <a:spLocks noChangeArrowheads="1"/>
          </p:cNvSpPr>
          <p:nvPr/>
        </p:nvSpPr>
        <p:spPr bwMode="auto">
          <a:xfrm>
            <a:off x="6516216" y="3861048"/>
            <a:ext cx="17351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dirty="0"/>
              <a:t>KEVÄTVEHNÄ</a:t>
            </a:r>
          </a:p>
        </p:txBody>
      </p:sp>
      <p:sp>
        <p:nvSpPr>
          <p:cNvPr id="12" name="Tekstikehys 11"/>
          <p:cNvSpPr txBox="1"/>
          <p:nvPr/>
        </p:nvSpPr>
        <p:spPr>
          <a:xfrm>
            <a:off x="6660232" y="1628800"/>
            <a:ext cx="1544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Sato 5500 kg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Tarkkailu ja havainnointi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fi-FI" sz="2000" b="1" dirty="0" smtClean="0"/>
              <a:t>Tehtyjen havaintojen, laskentojen ja näytteiden tarkoitus:</a:t>
            </a:r>
            <a:endParaRPr lang="fi-FI" sz="2000" dirty="0" smtClean="0"/>
          </a:p>
          <a:p>
            <a:pPr lvl="0">
              <a:buNone/>
            </a:pPr>
            <a:r>
              <a:rPr lang="fi-FI" sz="2000" dirty="0" smtClean="0"/>
              <a:t>Auttaa ruiskutuspäätöksen teossa: kasvintuhoojatilanne </a:t>
            </a:r>
            <a:r>
              <a:rPr lang="fi-FI" sz="2000" dirty="0" smtClean="0">
                <a:sym typeface="Wingdings"/>
              </a:rPr>
              <a:t></a:t>
            </a:r>
            <a:r>
              <a:rPr lang="fi-FI" sz="2000" dirty="0" smtClean="0"/>
              <a:t> kynnysarvot </a:t>
            </a:r>
          </a:p>
          <a:p>
            <a:pPr lvl="0">
              <a:buNone/>
            </a:pPr>
            <a:r>
              <a:rPr lang="fi-FI" sz="2000" dirty="0" smtClean="0"/>
              <a:t>Antaa tietoa käsittelyn tehokkuudesta ± käsittely</a:t>
            </a:r>
          </a:p>
          <a:p>
            <a:pPr lvl="0">
              <a:buNone/>
            </a:pPr>
            <a:r>
              <a:rPr lang="fi-FI" sz="2000" dirty="0" smtClean="0"/>
              <a:t>Antaa tietoa käsittelyn vaikutuksesta satoon ja sen laatuun ± käsittely</a:t>
            </a:r>
          </a:p>
          <a:p>
            <a:pPr>
              <a:buNone/>
            </a:pPr>
            <a:r>
              <a:rPr lang="fi-FI" sz="1800" dirty="0" smtClean="0"/>
              <a:t> </a:t>
            </a:r>
          </a:p>
          <a:p>
            <a:pPr>
              <a:buNone/>
            </a:pPr>
            <a:r>
              <a:rPr lang="fi-FI" sz="2000" b="1" dirty="0" smtClean="0"/>
              <a:t>Kasvitaudit ja rikkakasvit </a:t>
            </a:r>
            <a:r>
              <a:rPr lang="fi-FI" sz="2000" dirty="0" smtClean="0"/>
              <a:t>havainnoitiin kolmesti kasvukauden aikana</a:t>
            </a:r>
          </a:p>
          <a:p>
            <a:pPr>
              <a:buNone/>
            </a:pPr>
            <a:r>
              <a:rPr lang="fi-FI" sz="2000" b="1" dirty="0" smtClean="0"/>
              <a:t>Tuhohyönteisten</a:t>
            </a:r>
            <a:r>
              <a:rPr lang="fi-FI" sz="2000" dirty="0" smtClean="0"/>
              <a:t> kelta-ansa seurantaa kevätviljoilla 2-4 viikkoa</a:t>
            </a:r>
          </a:p>
          <a:p>
            <a:pPr>
              <a:buNone/>
            </a:pPr>
            <a:r>
              <a:rPr lang="fi-FI" sz="2000" dirty="0" smtClean="0"/>
              <a:t>Kirvojen laskenta ja tähkäsääskien havainnointi (vehnä) kahdesti</a:t>
            </a:r>
          </a:p>
          <a:p>
            <a:endParaRPr lang="fi-FI" sz="1800" dirty="0" smtClean="0"/>
          </a:p>
        </p:txBody>
      </p:sp>
      <p:pic>
        <p:nvPicPr>
          <p:cNvPr id="4" name="Kuva 3" descr="J:\Hankkeet\21090039_pesticidelife\Tuotokset\Kuvat\2012 Jokioisten seudun lohkot\DSC_4206_1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05064"/>
            <a:ext cx="3211615" cy="214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J:\Hankkeet\21090039_pesticidelife\Viestintä\Kuvat viestintäkäyttöön\havainnoin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933056"/>
            <a:ext cx="2880320" cy="2261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Tuhoeläimiä niukasti 2010-2012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124744"/>
            <a:ext cx="8686800" cy="4525963"/>
          </a:xfrm>
        </p:spPr>
        <p:txBody>
          <a:bodyPr/>
          <a:lstStyle/>
          <a:p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Tähkäsääskien kynnysarvot vehnällä </a:t>
            </a:r>
            <a:r>
              <a:rPr lang="fi-FI" sz="1200" dirty="0" smtClean="0"/>
              <a:t>vanhempi tutkija </a:t>
            </a:r>
            <a:r>
              <a:rPr lang="fi-FI" sz="1200" b="1" dirty="0" smtClean="0"/>
              <a:t>Erja Huusela-Veistola</a:t>
            </a:r>
          </a:p>
          <a:p>
            <a:pPr>
              <a:buNone/>
            </a:pPr>
            <a:r>
              <a:rPr lang="fi-FI" dirty="0" smtClean="0"/>
              <a:t>	Kynnys on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3 sääskeä/20 kasvia </a:t>
            </a:r>
            <a:r>
              <a:rPr lang="fi-FI" dirty="0" smtClean="0"/>
              <a:t>(1 / 6-7 tähkää)</a:t>
            </a:r>
          </a:p>
          <a:p>
            <a:pPr>
              <a:buNone/>
            </a:pPr>
            <a:r>
              <a:rPr lang="fi-FI" dirty="0" smtClean="0"/>
              <a:t>	</a:t>
            </a:r>
          </a:p>
          <a:p>
            <a:pPr>
              <a:buNone/>
            </a:pPr>
            <a:endParaRPr lang="fi-FI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fi-FI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fi-FI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fi-FI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fi-FI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J:\Hankkeet\32030001\Kuvamateriaali\Jalli H.-157x\RYPSI jaTUHOELÄIMET\Tähkäsääski, h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76872"/>
            <a:ext cx="4896544" cy="3255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11560" y="76470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Kirvojen kynnysarvot</a:t>
            </a:r>
            <a:endParaRPr lang="fi-FI" dirty="0" smtClean="0"/>
          </a:p>
          <a:p>
            <a:pPr>
              <a:buNone/>
            </a:pPr>
            <a:r>
              <a:rPr lang="fi-FI" dirty="0" smtClean="0"/>
              <a:t>	Kynnys </a:t>
            </a:r>
            <a:r>
              <a:rPr lang="fi-FI" dirty="0" err="1" smtClean="0"/>
              <a:t>pensoessa</a:t>
            </a:r>
            <a:r>
              <a:rPr lang="fi-FI" dirty="0" smtClean="0"/>
              <a:t>: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kirva joka 5. kasvissa</a:t>
            </a:r>
            <a:r>
              <a:rPr lang="fi-FI" dirty="0" smtClean="0"/>
              <a:t>.</a:t>
            </a:r>
          </a:p>
          <a:p>
            <a:pPr>
              <a:buNone/>
            </a:pPr>
            <a:r>
              <a:rPr lang="fi-FI" dirty="0" smtClean="0"/>
              <a:t>	Kynnys korrenkasvunaikaan: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kirvoja &gt;5 kortta kohden</a:t>
            </a:r>
          </a:p>
          <a:p>
            <a:pPr>
              <a:buNone/>
            </a:pPr>
            <a:endParaRPr lang="fi-FI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99" y="2276872"/>
            <a:ext cx="5304589" cy="3978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latin typeface="Tahoma" pitchFamily="34" charset="0"/>
                <a:cs typeface="Tahoma" pitchFamily="34" charset="0"/>
              </a:rPr>
              <a:t>Tuholaisten seuranta</a:t>
            </a:r>
            <a:endParaRPr lang="en-US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5724128" y="4365104"/>
            <a:ext cx="2861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400" dirty="0" smtClean="0">
                <a:latin typeface="Tahoma" pitchFamily="34" charset="0"/>
                <a:cs typeface="Tahoma" pitchFamily="34" charset="0"/>
              </a:rPr>
              <a:t>Tuomikirvojen </a:t>
            </a:r>
            <a:r>
              <a:rPr lang="fi-FI" sz="1400" dirty="0">
                <a:latin typeface="Tahoma" pitchFamily="34" charset="0"/>
                <a:cs typeface="Tahoma" pitchFamily="34" charset="0"/>
              </a:rPr>
              <a:t>tuhoriskiennuste. </a:t>
            </a:r>
          </a:p>
        </p:txBody>
      </p:sp>
      <p:sp>
        <p:nvSpPr>
          <p:cNvPr id="12295" name="TextBox 7"/>
          <p:cNvSpPr txBox="1">
            <a:spLocks noChangeArrowheads="1"/>
          </p:cNvSpPr>
          <p:nvPr/>
        </p:nvSpPr>
        <p:spPr bwMode="auto">
          <a:xfrm>
            <a:off x="4932363" y="4868863"/>
            <a:ext cx="431323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 dirty="0">
                <a:latin typeface="Tahoma" pitchFamily="34" charset="0"/>
                <a:cs typeface="Tahoma" pitchFamily="34" charset="0"/>
              </a:rPr>
              <a:t>© Maa- ja elintarviketalouden tutkimuskeskus</a:t>
            </a:r>
          </a:p>
          <a:p>
            <a:endParaRPr lang="fi-FI" sz="1400" dirty="0">
              <a:latin typeface="Tahoma" pitchFamily="34" charset="0"/>
              <a:cs typeface="Tahoma" pitchFamily="34" charset="0"/>
            </a:endParaRPr>
          </a:p>
          <a:p>
            <a:r>
              <a:rPr lang="fi-FI" sz="1400" dirty="0" err="1">
                <a:latin typeface="Tahoma" pitchFamily="34" charset="0"/>
                <a:cs typeface="Tahoma" pitchFamily="34" charset="0"/>
              </a:rPr>
              <a:t>www.mtt.fi/kasper</a:t>
            </a:r>
            <a:endParaRPr lang="fi-FI" sz="14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050" name="Picture 2" descr="https://portal.mtt.fi/portal/pls/portal/docs/1/374621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9200" y="1196752"/>
            <a:ext cx="2163199" cy="3096344"/>
          </a:xfrm>
          <a:prstGeom prst="rect">
            <a:avLst/>
          </a:prstGeom>
          <a:noFill/>
        </p:spPr>
      </p:pic>
      <p:sp>
        <p:nvSpPr>
          <p:cNvPr id="9" name="Sisällön paikkamerkki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i-FI" dirty="0" smtClean="0"/>
              <a:t>Tuomikirvaennuste kesälle</a:t>
            </a:r>
          </a:p>
          <a:p>
            <a:endParaRPr lang="fi-FI" dirty="0" smtClean="0"/>
          </a:p>
          <a:p>
            <a:r>
              <a:rPr lang="fi-FI" b="1" dirty="0" smtClean="0"/>
              <a:t>Tuomikirvaa </a:t>
            </a:r>
            <a:r>
              <a:rPr lang="fi-FI" dirty="0" smtClean="0"/>
              <a:t>löytyy runsaasti Etelä-Karjalasta, muualta vain paikoin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Tuhoeläimiä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340768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fi-FI" b="1" dirty="0" err="1" smtClean="0">
                <a:solidFill>
                  <a:schemeClr val="accent6">
                    <a:lumMod val="75000"/>
                  </a:schemeClr>
                </a:solidFill>
              </a:rPr>
              <a:t>Kahukärpänen</a:t>
            </a: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 rukiilla ja myöhään kylvetyillä kevätviljoilla</a:t>
            </a:r>
          </a:p>
          <a:p>
            <a:pPr>
              <a:buNone/>
            </a:pPr>
            <a:r>
              <a:rPr lang="fi-FI" dirty="0" smtClean="0"/>
              <a:t>		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fi-FI" dirty="0" smtClean="0"/>
              <a:t>1-2 lehtivaiheessa </a:t>
            </a:r>
            <a:r>
              <a:rPr lang="fi-FI" dirty="0" err="1" smtClean="0"/>
              <a:t>pyretroidi</a:t>
            </a:r>
            <a:endParaRPr lang="fi-FI" dirty="0" smtClean="0"/>
          </a:p>
          <a:p>
            <a:pPr>
              <a:buNone/>
            </a:pPr>
            <a:endParaRPr lang="fi-FI" dirty="0" smtClean="0"/>
          </a:p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Luteet, kaskaat, ripsiäiset</a:t>
            </a:r>
            <a:endParaRPr lang="fi-FI" dirty="0" smtClean="0"/>
          </a:p>
          <a:p>
            <a:pPr>
              <a:buNone/>
            </a:pPr>
            <a:r>
              <a:rPr lang="fi-FI" dirty="0" smtClean="0"/>
              <a:t>	Torjunta ei useinkaan kannata</a:t>
            </a:r>
          </a:p>
          <a:p>
            <a:pPr>
              <a:buNone/>
            </a:pPr>
            <a:r>
              <a:rPr lang="fi-FI" dirty="0" smtClean="0"/>
              <a:t>	Yleistyvät </a:t>
            </a:r>
            <a:r>
              <a:rPr lang="fi-FI" dirty="0" err="1" smtClean="0"/>
              <a:t>suorakylvettäessä</a:t>
            </a:r>
            <a:endParaRPr lang="fi-FI" dirty="0" smtClean="0"/>
          </a:p>
          <a:p>
            <a:pPr>
              <a:buNone/>
            </a:pPr>
            <a:r>
              <a:rPr lang="fi-FI" dirty="0" smtClean="0"/>
              <a:t>	</a:t>
            </a:r>
            <a:endParaRPr lang="fi-FI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i-FI" dirty="0" smtClean="0">
                <a:solidFill>
                  <a:schemeClr val="accent6"/>
                </a:solidFill>
              </a:rPr>
              <a:t>Kasvitautien torjuntatarpeen </a:t>
            </a:r>
            <a:br>
              <a:rPr lang="fi-FI" dirty="0" smtClean="0">
                <a:solidFill>
                  <a:schemeClr val="accent6"/>
                </a:solidFill>
              </a:rPr>
            </a:br>
            <a:r>
              <a:rPr lang="fi-FI" dirty="0" smtClean="0">
                <a:solidFill>
                  <a:schemeClr val="accent6"/>
                </a:solidFill>
              </a:rPr>
              <a:t>arviointiin vaikuttavat </a:t>
            </a:r>
            <a:r>
              <a:rPr lang="fi-FI" sz="2400" b="0" dirty="0" smtClean="0">
                <a:solidFill>
                  <a:schemeClr val="accent6"/>
                </a:solidFill>
              </a:rPr>
              <a:t>(erikoistutkija Marja Jalli)</a:t>
            </a:r>
          </a:p>
        </p:txBody>
      </p:sp>
      <p:sp>
        <p:nvSpPr>
          <p:cNvPr id="16387" name="Sisällön paikkamerkki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2"/>
          </a:xfrm>
        </p:spPr>
        <p:txBody>
          <a:bodyPr/>
          <a:lstStyle/>
          <a:p>
            <a:pPr eaLnBrk="1" hangingPunct="1"/>
            <a:r>
              <a:rPr lang="fi-FI" dirty="0" smtClean="0"/>
              <a:t>Kasvilaji</a:t>
            </a:r>
          </a:p>
          <a:p>
            <a:pPr eaLnBrk="1" hangingPunct="1"/>
            <a:r>
              <a:rPr lang="fi-FI" dirty="0" smtClean="0"/>
              <a:t>Kasvilajike</a:t>
            </a:r>
          </a:p>
          <a:p>
            <a:pPr eaLnBrk="1" hangingPunct="1"/>
            <a:r>
              <a:rPr lang="fi-FI" dirty="0" smtClean="0"/>
              <a:t>Viljelykierto – esikasvi</a:t>
            </a:r>
          </a:p>
          <a:p>
            <a:pPr eaLnBrk="1" hangingPunct="1"/>
            <a:r>
              <a:rPr lang="fi-FI" dirty="0" smtClean="0"/>
              <a:t>Muokkausmenetelmä</a:t>
            </a:r>
          </a:p>
          <a:p>
            <a:pPr eaLnBrk="1" hangingPunct="1"/>
            <a:r>
              <a:rPr lang="fi-FI" dirty="0" smtClean="0"/>
              <a:t>Kylvösiemenen kunto</a:t>
            </a:r>
          </a:p>
          <a:p>
            <a:pPr eaLnBrk="1" hangingPunct="1"/>
            <a:r>
              <a:rPr lang="fi-FI" dirty="0" smtClean="0"/>
              <a:t>ja käsittely</a:t>
            </a:r>
          </a:p>
          <a:p>
            <a:r>
              <a:rPr lang="fi-FI" dirty="0" smtClean="0"/>
              <a:t>Kasvuston kunto</a:t>
            </a:r>
          </a:p>
          <a:p>
            <a:pPr eaLnBrk="1" hangingPunct="1"/>
            <a:r>
              <a:rPr lang="fi-FI" dirty="0" smtClean="0">
                <a:solidFill>
                  <a:srgbClr val="0070C0"/>
                </a:solidFill>
              </a:rPr>
              <a:t>Talven sääolosuhteet</a:t>
            </a:r>
          </a:p>
          <a:p>
            <a:pPr eaLnBrk="1" hangingPunct="1"/>
            <a:r>
              <a:rPr lang="fi-FI" dirty="0" err="1" smtClean="0">
                <a:solidFill>
                  <a:srgbClr val="0070C0"/>
                </a:solidFill>
              </a:rPr>
              <a:t>Ilmalevintäisten</a:t>
            </a:r>
            <a:r>
              <a:rPr lang="fi-FI" dirty="0" smtClean="0">
                <a:solidFill>
                  <a:srgbClr val="0070C0"/>
                </a:solidFill>
              </a:rPr>
              <a:t> kasvitautien esiintyminen naapurimaissa</a:t>
            </a:r>
          </a:p>
          <a:p>
            <a:pPr eaLnBrk="1" hangingPunct="1"/>
            <a:r>
              <a:rPr lang="fi-FI" dirty="0" smtClean="0">
                <a:solidFill>
                  <a:srgbClr val="0070C0"/>
                </a:solidFill>
              </a:rPr>
              <a:t>Edeltävät sääolosuhteet: sade, lämpötila, suhteellinen kosteus</a:t>
            </a:r>
          </a:p>
          <a:p>
            <a:pPr eaLnBrk="1" hangingPunct="1"/>
            <a:r>
              <a:rPr lang="fi-FI" dirty="0" smtClean="0">
                <a:solidFill>
                  <a:srgbClr val="0070C0"/>
                </a:solidFill>
              </a:rPr>
              <a:t>Lähipäivien sääennuste  </a:t>
            </a:r>
          </a:p>
          <a:p>
            <a:pPr eaLnBrk="1" hangingPunct="1"/>
            <a:endParaRPr lang="fi-FI" dirty="0" smtClean="0"/>
          </a:p>
          <a:p>
            <a:pPr eaLnBrk="1" hangingPunct="1"/>
            <a:endParaRPr lang="fi-FI" dirty="0" smtClean="0"/>
          </a:p>
          <a:p>
            <a:pPr eaLnBrk="1" hangingPunct="1"/>
            <a:endParaRPr lang="fi-FI" dirty="0" smtClean="0"/>
          </a:p>
          <a:p>
            <a:pPr eaLnBrk="1" hangingPunct="1"/>
            <a:endParaRPr lang="fi-FI" dirty="0" smtClean="0"/>
          </a:p>
        </p:txBody>
      </p:sp>
      <p:pic>
        <p:nvPicPr>
          <p:cNvPr id="1026" name="Picture 2" descr="J:\Hankkeet\21090039_pesticidelife\Tuotokset\Kuvat\2011 Lapua pellonpiennarpvä\IMG_3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700808"/>
            <a:ext cx="4080454" cy="2952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53250" name="Picture 2" descr="J:\Hankkeet\32030001\Kuvamateriaali\Jalli H.-157x\RYPSI jaTUHOELÄIMET\hernekääriäisiä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8476" y="1600200"/>
            <a:ext cx="680704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tsikk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438"/>
          </a:xfrm>
        </p:spPr>
        <p:txBody>
          <a:bodyPr/>
          <a:lstStyle/>
          <a:p>
            <a:pPr eaLnBrk="1" hangingPunct="1">
              <a:defRPr/>
            </a:pPr>
            <a:r>
              <a:rPr lang="fi-FI" dirty="0" err="1" smtClean="0">
                <a:solidFill>
                  <a:schemeClr val="accent6"/>
                </a:solidFill>
              </a:rPr>
              <a:t>WisuEnnuste</a:t>
            </a:r>
            <a:r>
              <a:rPr lang="fi-FI" dirty="0" smtClean="0">
                <a:solidFill>
                  <a:schemeClr val="accent6"/>
                </a:solidFill>
              </a:rPr>
              <a:t> </a:t>
            </a:r>
            <a:r>
              <a:rPr lang="fi-FI" sz="2800" dirty="0" smtClean="0">
                <a:solidFill>
                  <a:schemeClr val="accent6"/>
                </a:solidFill>
              </a:rPr>
              <a:t>kasvitautiennustemalli</a:t>
            </a:r>
            <a:r>
              <a:rPr lang="fi-FI" dirty="0" smtClean="0">
                <a:solidFill>
                  <a:schemeClr val="accent6"/>
                </a:solidFill>
              </a:rPr>
              <a:t> 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9" y="2018579"/>
            <a:ext cx="7704856" cy="450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kstikehys 50"/>
          <p:cNvSpPr txBox="1">
            <a:spLocks noChangeArrowheads="1"/>
          </p:cNvSpPr>
          <p:nvPr/>
        </p:nvSpPr>
        <p:spPr bwMode="auto">
          <a:xfrm>
            <a:off x="251520" y="980728"/>
            <a:ext cx="86292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2400" dirty="0" smtClean="0"/>
              <a:t>Ohran verkkolaikku, vehnän piste- ja ruskolaikku</a:t>
            </a:r>
          </a:p>
          <a:p>
            <a:r>
              <a:rPr lang="fi-FI" sz="2400" dirty="0" smtClean="0"/>
              <a:t>Lohkokohtainen arvio taudin </a:t>
            </a:r>
            <a:r>
              <a:rPr lang="fi-FI" sz="2400" dirty="0"/>
              <a:t>esiintymisen todennäköisyydestä</a:t>
            </a:r>
          </a:p>
        </p:txBody>
      </p:sp>
      <p:sp>
        <p:nvSpPr>
          <p:cNvPr id="17413" name="Tekstikehys 51"/>
          <p:cNvSpPr txBox="1">
            <a:spLocks noChangeArrowheads="1"/>
          </p:cNvSpPr>
          <p:nvPr/>
        </p:nvSpPr>
        <p:spPr bwMode="auto">
          <a:xfrm>
            <a:off x="6961188" y="5732463"/>
            <a:ext cx="17875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i-FI"/>
              <a:t>ProAgria, NSL, </a:t>
            </a:r>
          </a:p>
          <a:p>
            <a:pPr algn="ctr"/>
            <a:r>
              <a:rPr lang="fi-FI"/>
              <a:t>MLOY, MTT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tsikko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r>
              <a:rPr lang="fi-FI" dirty="0" smtClean="0"/>
              <a:t>EU:n puitedirektiivi kestävästä kasvinsuojelusta 2009/128/EY</a:t>
            </a:r>
          </a:p>
        </p:txBody>
      </p:sp>
      <p:sp>
        <p:nvSpPr>
          <p:cNvPr id="5123" name="Sisällön paikkamerkki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r>
              <a:rPr lang="fi-FI" sz="2800" dirty="0" smtClean="0"/>
              <a:t>Direktiivi edistää </a:t>
            </a:r>
            <a:r>
              <a:rPr lang="fi-FI" sz="2800" b="1" dirty="0" smtClean="0">
                <a:solidFill>
                  <a:srgbClr val="0070C0"/>
                </a:solidFill>
              </a:rPr>
              <a:t>kasvinsuojeluaineiden kestävän käytön</a:t>
            </a:r>
            <a:r>
              <a:rPr lang="fi-FI" sz="2800" dirty="0" smtClean="0"/>
              <a:t> ja integroidun kasvinsuojelun (IPM) kehittymistä  EU:n sisällä.</a:t>
            </a:r>
          </a:p>
          <a:p>
            <a:r>
              <a:rPr lang="fi-FI" sz="2800" dirty="0" smtClean="0"/>
              <a:t>Puitedirektiivin mukaisesti kaikkien EU:n jäsenvaltioiden tulee soveltaa </a:t>
            </a:r>
            <a:r>
              <a:rPr lang="fi-FI" sz="2800" b="1" dirty="0" err="1" smtClean="0">
                <a:solidFill>
                  <a:srgbClr val="0070C0"/>
                </a:solidFill>
              </a:rPr>
              <a:t>IPM:n</a:t>
            </a:r>
            <a:r>
              <a:rPr lang="fi-FI" sz="2800" b="1" dirty="0" smtClean="0">
                <a:solidFill>
                  <a:srgbClr val="0070C0"/>
                </a:solidFill>
              </a:rPr>
              <a:t> yleisiä periaatteita vuodesta 2014 alkaen</a:t>
            </a:r>
            <a:r>
              <a:rPr lang="fi-FI" sz="2800" dirty="0" smtClean="0"/>
              <a:t> ja sovittaa maatalouskäytännöt paikallisiin tarpeisiin ja sääoloihin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i-FI" dirty="0" smtClean="0">
                <a:solidFill>
                  <a:schemeClr val="accent2">
                    <a:lumMod val="75000"/>
                  </a:schemeClr>
                </a:solidFill>
              </a:rPr>
              <a:t>Kasvitautien kynnysarvot</a:t>
            </a:r>
            <a:br>
              <a:rPr lang="fi-FI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fi-FI" sz="2800" dirty="0" smtClean="0">
                <a:solidFill>
                  <a:schemeClr val="accent2">
                    <a:lumMod val="75000"/>
                  </a:schemeClr>
                </a:solidFill>
              </a:rPr>
              <a:t>viljan </a:t>
            </a:r>
            <a:r>
              <a:rPr lang="fi-FI" sz="2800" dirty="0" err="1" smtClean="0">
                <a:solidFill>
                  <a:schemeClr val="accent2">
                    <a:lumMod val="75000"/>
                  </a:schemeClr>
                </a:solidFill>
              </a:rPr>
              <a:t>pensoessa</a:t>
            </a:r>
            <a:r>
              <a:rPr lang="fi-FI" sz="2800" dirty="0" smtClean="0">
                <a:solidFill>
                  <a:schemeClr val="accent2">
                    <a:lumMod val="75000"/>
                  </a:schemeClr>
                </a:solidFill>
              </a:rPr>
              <a:t>, lippulehti- ja </a:t>
            </a:r>
            <a:r>
              <a:rPr lang="fi-FI" sz="2800" dirty="0" err="1" smtClean="0">
                <a:solidFill>
                  <a:schemeClr val="accent2">
                    <a:lumMod val="75000"/>
                  </a:schemeClr>
                </a:solidFill>
              </a:rPr>
              <a:t>tähkälletulovaiheessa</a:t>
            </a:r>
            <a:endParaRPr lang="fi-FI" sz="2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570913" cy="5832475"/>
          </a:xfrm>
        </p:spPr>
        <p:txBody>
          <a:bodyPr/>
          <a:lstStyle/>
          <a:p>
            <a:pPr>
              <a:buFontTx/>
              <a:buNone/>
              <a:defRPr/>
            </a:pPr>
            <a:endParaRPr lang="fi-FI" b="1" dirty="0" smtClean="0"/>
          </a:p>
          <a:p>
            <a:pPr>
              <a:buNone/>
              <a:defRPr/>
            </a:pPr>
            <a:r>
              <a:rPr lang="fi-FI" dirty="0" smtClean="0"/>
              <a:t>Kaikki kasvitaudit viljan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pensastumis</a:t>
            </a:r>
            <a:r>
              <a:rPr lang="fi-FI" dirty="0" smtClean="0"/>
              <a:t>vaiheessa:  </a:t>
            </a:r>
          </a:p>
          <a:p>
            <a:pPr>
              <a:buNone/>
              <a:defRPr/>
            </a:pPr>
            <a:r>
              <a:rPr lang="fi-FI" dirty="0" smtClean="0"/>
              <a:t>	tautien oireita esiintyy </a:t>
            </a:r>
            <a:r>
              <a:rPr lang="fi-FI" b="1" dirty="0" smtClean="0"/>
              <a:t>20 %</a:t>
            </a:r>
            <a:r>
              <a:rPr lang="fi-FI" dirty="0" smtClean="0"/>
              <a:t>:ssa kasveja, 6:ssa 30 kasvista </a:t>
            </a:r>
          </a:p>
          <a:p>
            <a:pPr>
              <a:buNone/>
              <a:defRPr/>
            </a:pPr>
            <a:r>
              <a:rPr lang="fi-FI" b="1" dirty="0" smtClean="0">
                <a:solidFill>
                  <a:srgbClr val="660066"/>
                </a:solidFill>
              </a:rPr>
              <a:t>Ohra, kaura ja ruis:</a:t>
            </a:r>
            <a:r>
              <a:rPr lang="fi-FI" dirty="0" smtClean="0"/>
              <a:t> </a:t>
            </a:r>
          </a:p>
          <a:p>
            <a:pPr>
              <a:buFontTx/>
              <a:buNone/>
              <a:defRPr/>
            </a:pPr>
            <a:r>
              <a:rPr lang="fi-FI" dirty="0" smtClean="0"/>
              <a:t>	lehtilaikkutaudit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lippulehti</a:t>
            </a:r>
            <a:r>
              <a:rPr lang="fi-FI" dirty="0" smtClean="0"/>
              <a:t>vaiheessa</a:t>
            </a:r>
          </a:p>
          <a:p>
            <a:pPr>
              <a:buNone/>
              <a:defRPr/>
            </a:pPr>
            <a:r>
              <a:rPr lang="fi-FI" b="1" dirty="0" smtClean="0">
                <a:solidFill>
                  <a:srgbClr val="660066"/>
                </a:solidFill>
              </a:rPr>
              <a:t>Kevät- ja syysvehnä: </a:t>
            </a:r>
          </a:p>
          <a:p>
            <a:pPr>
              <a:buFontTx/>
              <a:buNone/>
              <a:defRPr/>
            </a:pPr>
            <a:r>
              <a:rPr lang="fi-FI" dirty="0" smtClean="0"/>
              <a:t>	lehtilaikkutaudit </a:t>
            </a:r>
            <a:r>
              <a:rPr lang="fi-FI" b="1" dirty="0" err="1" smtClean="0">
                <a:solidFill>
                  <a:schemeClr val="accent1">
                    <a:lumMod val="75000"/>
                  </a:schemeClr>
                </a:solidFill>
              </a:rPr>
              <a:t>tähkälletulo</a:t>
            </a:r>
            <a:r>
              <a:rPr lang="fi-FI" dirty="0" err="1" smtClean="0"/>
              <a:t>vaiheessa</a:t>
            </a:r>
            <a:endParaRPr lang="fi-FI" dirty="0" smtClean="0"/>
          </a:p>
          <a:p>
            <a:pPr lvl="1">
              <a:defRPr/>
            </a:pPr>
            <a:r>
              <a:rPr lang="fi-FI" sz="2400" dirty="0" smtClean="0">
                <a:ea typeface="+mn-ea"/>
                <a:cs typeface="+mn-cs"/>
              </a:rPr>
              <a:t>tautien oireita esiintyy vähintään </a:t>
            </a:r>
            <a:r>
              <a:rPr lang="fi-FI" sz="2400" b="1" dirty="0" smtClean="0">
                <a:ea typeface="+mn-ea"/>
                <a:cs typeface="+mn-cs"/>
              </a:rPr>
              <a:t>17 %</a:t>
            </a:r>
            <a:r>
              <a:rPr lang="fi-FI" sz="2400" dirty="0" smtClean="0">
                <a:ea typeface="+mn-ea"/>
                <a:cs typeface="+mn-cs"/>
              </a:rPr>
              <a:t>:ssa tutkituista lehdistä =&gt; 15 oireista lehteä / 90 lehteä, tarkastetaan 3 ylintä lehteä 30 viljakasvista (15/90 lehteä)</a:t>
            </a:r>
          </a:p>
          <a:p>
            <a:pPr lvl="1">
              <a:buNone/>
              <a:defRPr/>
            </a:pPr>
            <a:r>
              <a:rPr lang="fi-FI" sz="2400" dirty="0" err="1" smtClean="0">
                <a:ea typeface="+mn-ea"/>
                <a:cs typeface="+mn-cs"/>
              </a:rPr>
              <a:t>PestisideLife</a:t>
            </a:r>
            <a:r>
              <a:rPr lang="fi-FI" sz="2400" dirty="0" smtClean="0">
                <a:ea typeface="+mn-ea"/>
                <a:cs typeface="+mn-cs"/>
              </a:rPr>
              <a:t> tiloilla</a:t>
            </a:r>
          </a:p>
          <a:p>
            <a:pPr lvl="1">
              <a:buNone/>
              <a:defRPr/>
            </a:pPr>
            <a:r>
              <a:rPr lang="fi-FI" sz="2400" b="1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KYNNYSARVO YLITTYI 40 %:lla lohkoista, n. 60 % ruiskutettiin, kannattavia ruiskutuksia n. 85 %</a:t>
            </a:r>
          </a:p>
          <a:p>
            <a:pPr>
              <a:buFontTx/>
              <a:buNone/>
              <a:defRPr/>
            </a:pPr>
            <a:r>
              <a:rPr lang="fi-FI" dirty="0" smtClean="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54274" name="Picture 2" descr="J:\Hankkeet\21090039_pesticidelife\Tuotokset\Kuvat\kasvitautikuviaMarjaJalli\Ohranverkkolaikku3_MJ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764704"/>
            <a:ext cx="2933700" cy="2200275"/>
          </a:xfrm>
          <a:prstGeom prst="rect">
            <a:avLst/>
          </a:prstGeom>
          <a:noFill/>
        </p:spPr>
      </p:pic>
      <p:sp>
        <p:nvSpPr>
          <p:cNvPr id="5" name="Tekstikehys 4"/>
          <p:cNvSpPr txBox="1"/>
          <p:nvPr/>
        </p:nvSpPr>
        <p:spPr>
          <a:xfrm>
            <a:off x="611560" y="3140968"/>
            <a:ext cx="7135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Ohranverkkolaikku	      Härmä	         Kauranlehtilaikku</a:t>
            </a:r>
            <a:endParaRPr lang="fi-FI" dirty="0"/>
          </a:p>
        </p:txBody>
      </p:sp>
      <p:pic>
        <p:nvPicPr>
          <p:cNvPr id="54275" name="Picture 3" descr="J:\Hankkeet\21090039_pesticidelife\Tuotokset\Kuvat\kasvitautikuviaMarjaJalli\Härmä2_M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27958"/>
            <a:ext cx="1924967" cy="2568994"/>
          </a:xfrm>
          <a:prstGeom prst="rect">
            <a:avLst/>
          </a:prstGeom>
          <a:noFill/>
        </p:spPr>
      </p:pic>
      <p:pic>
        <p:nvPicPr>
          <p:cNvPr id="54276" name="Picture 4" descr="J:\Hankkeet\21090039_pesticidelife\Tuotokset\Kuvat\kasvitautikuviaMarjaJalli\Kauranlehtilaikku3_MJ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04664"/>
            <a:ext cx="1944216" cy="2585935"/>
          </a:xfrm>
          <a:prstGeom prst="rect">
            <a:avLst/>
          </a:prstGeom>
          <a:noFill/>
        </p:spPr>
      </p:pic>
      <p:pic>
        <p:nvPicPr>
          <p:cNvPr id="54277" name="Picture 5" descr="J:\Hankkeet\21090039_pesticidelife\Tuotokset\Kuvat\kasvitautikuviaMarjaJalli\Ohranrengaslaikku1_MJ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717032"/>
            <a:ext cx="2952328" cy="2211184"/>
          </a:xfrm>
          <a:prstGeom prst="rect">
            <a:avLst/>
          </a:prstGeom>
          <a:noFill/>
        </p:spPr>
      </p:pic>
      <p:sp>
        <p:nvSpPr>
          <p:cNvPr id="9" name="Tekstikehys 8"/>
          <p:cNvSpPr txBox="1"/>
          <p:nvPr/>
        </p:nvSpPr>
        <p:spPr>
          <a:xfrm>
            <a:off x="611560" y="6021288"/>
            <a:ext cx="84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Ohranverkkolaikku	    Ruskolaikku 		Viirutauti </a:t>
            </a:r>
            <a:r>
              <a:rPr lang="fi-FI" sz="1000" dirty="0" smtClean="0"/>
              <a:t>(vain peittaus)</a:t>
            </a:r>
            <a:r>
              <a:rPr lang="fi-FI" dirty="0" smtClean="0"/>
              <a:t>		</a:t>
            </a:r>
            <a:endParaRPr lang="fi-FI" dirty="0"/>
          </a:p>
        </p:txBody>
      </p:sp>
      <p:pic>
        <p:nvPicPr>
          <p:cNvPr id="54278" name="Picture 6" descr="J:\Hankkeet\21090039_pesticidelife\Tuotokset\Kuvat\kasvitautikuviaMarjaJalli\Ruskolaikku2_MJ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3501008"/>
            <a:ext cx="1889068" cy="2466618"/>
          </a:xfrm>
          <a:prstGeom prst="rect">
            <a:avLst/>
          </a:prstGeom>
          <a:noFill/>
        </p:spPr>
      </p:pic>
      <p:pic>
        <p:nvPicPr>
          <p:cNvPr id="54280" name="Picture 8" descr="J:\Hankkeet\21090039_pesticidelife\Tuotokset\Kuvat\PeLi_Ullankuvat_syksy2013\Viirutaut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5741386" y="3573015"/>
            <a:ext cx="1710934" cy="2376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Tautien määrä suurin 2012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fi-FI" sz="1800" dirty="0" smtClean="0"/>
          </a:p>
          <a:p>
            <a:endParaRPr lang="fi-FI" sz="1800" dirty="0" smtClean="0"/>
          </a:p>
          <a:p>
            <a:endParaRPr lang="fi-FI" dirty="0" smtClean="0"/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13690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uorakulmio 5"/>
          <p:cNvSpPr/>
          <p:nvPr/>
        </p:nvSpPr>
        <p:spPr>
          <a:xfrm>
            <a:off x="539552" y="836712"/>
            <a:ext cx="8604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400" dirty="0" smtClean="0"/>
              <a:t>Kasvitautien vaikutus sadon määrään ja laatuun suuri</a:t>
            </a:r>
            <a:endParaRPr lang="fi-FI" sz="2400" dirty="0"/>
          </a:p>
        </p:txBody>
      </p:sp>
      <p:sp>
        <p:nvSpPr>
          <p:cNvPr id="7" name="Tekstikehys 6"/>
          <p:cNvSpPr txBox="1"/>
          <p:nvPr/>
        </p:nvSpPr>
        <p:spPr>
          <a:xfrm>
            <a:off x="1259632" y="213285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KAURA</a:t>
            </a:r>
            <a:endParaRPr lang="fi-FI" dirty="0"/>
          </a:p>
        </p:txBody>
      </p:sp>
      <p:sp>
        <p:nvSpPr>
          <p:cNvPr id="8" name="Tekstikehys 7"/>
          <p:cNvSpPr txBox="1"/>
          <p:nvPr/>
        </p:nvSpPr>
        <p:spPr>
          <a:xfrm>
            <a:off x="5220072" y="213285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OHRA</a:t>
            </a:r>
            <a:endParaRPr lang="fi-FI" dirty="0"/>
          </a:p>
        </p:txBody>
      </p:sp>
      <p:sp>
        <p:nvSpPr>
          <p:cNvPr id="9" name="Tekstikehys 8"/>
          <p:cNvSpPr txBox="1"/>
          <p:nvPr/>
        </p:nvSpPr>
        <p:spPr>
          <a:xfrm>
            <a:off x="1259632" y="3861048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KEVÄTVEHNÄ</a:t>
            </a:r>
            <a:endParaRPr lang="fi-FI" dirty="0"/>
          </a:p>
        </p:txBody>
      </p:sp>
      <p:sp>
        <p:nvSpPr>
          <p:cNvPr id="10" name="Tekstikehys 9"/>
          <p:cNvSpPr txBox="1"/>
          <p:nvPr/>
        </p:nvSpPr>
        <p:spPr>
          <a:xfrm>
            <a:off x="5292080" y="3861048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SYYSVEHNÄ</a:t>
            </a:r>
            <a:endParaRPr lang="fi-FI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Fungisidikäsittelyjen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vaikutus satoon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7" name="Sisällön paikkamerkki 6"/>
          <p:cNvGraphicFramePr>
            <a:graphicFrameLocks noGrp="1"/>
          </p:cNvGraphicFramePr>
          <p:nvPr>
            <p:ph idx="1"/>
          </p:nvPr>
        </p:nvGraphicFramePr>
        <p:xfrm>
          <a:off x="457200" y="1484313"/>
          <a:ext cx="8686800" cy="4929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kstikehys 7"/>
          <p:cNvSpPr txBox="1"/>
          <p:nvPr/>
        </p:nvSpPr>
        <p:spPr>
          <a:xfrm>
            <a:off x="1331640" y="1124744"/>
            <a:ext cx="725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KAIKKI 	     S-VILJAT 	K-VILJAT   KAURA      VEHNÄ      OHRA</a:t>
            </a:r>
            <a:endParaRPr lang="fi-FI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Fungisidikäsittelyjen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vaikutus </a:t>
            </a:r>
            <a:b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jyvän kokoon (</a:t>
            </a:r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tsp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fi-FI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43528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1403648" y="1340768"/>
            <a:ext cx="7322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KAIKKI 	  S-VILJAT   K-VILJAT   KAURA      VEHNÄ      OHRA</a:t>
            </a:r>
            <a:endParaRPr lang="fi-FI" dirty="0"/>
          </a:p>
        </p:txBody>
      </p:sp>
      <p:sp>
        <p:nvSpPr>
          <p:cNvPr id="6" name="Tekstikehys 5"/>
          <p:cNvSpPr txBox="1"/>
          <p:nvPr/>
        </p:nvSpPr>
        <p:spPr>
          <a:xfrm>
            <a:off x="1763688" y="177281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7 %            5%	       3 % 		0%              7 %	         4 %    </a:t>
            </a:r>
            <a:endParaRPr lang="fi-FI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Rikkakasvit torjuttiin kemiallisesti kaikilta lohkoilta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484784"/>
            <a:ext cx="8686800" cy="4929411"/>
          </a:xfrm>
        </p:spPr>
        <p:txBody>
          <a:bodyPr/>
          <a:lstStyle/>
          <a:p>
            <a:endParaRPr lang="fi-FI" sz="1800" dirty="0" smtClean="0"/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Viljalohkoilla rikkakasveja keskimäärin </a:t>
            </a:r>
            <a:r>
              <a:rPr lang="fi-FI" b="1" dirty="0" smtClean="0">
                <a:solidFill>
                  <a:srgbClr val="990000"/>
                </a:solidFill>
              </a:rPr>
              <a:t>170 kpl/m² 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Rikkakasvien</a:t>
            </a:r>
            <a:r>
              <a:rPr lang="fi-FI" dirty="0" smtClean="0"/>
              <a:t> </a:t>
            </a:r>
            <a:r>
              <a:rPr lang="fi-FI" dirty="0" smtClean="0">
                <a:solidFill>
                  <a:srgbClr val="990000"/>
                </a:solidFill>
              </a:rPr>
              <a:t>kuivapaino</a:t>
            </a:r>
            <a:r>
              <a:rPr lang="fi-FI" dirty="0" smtClean="0"/>
              <a:t> pieneni keskimäärin </a:t>
            </a:r>
            <a:r>
              <a:rPr lang="fi-FI" b="1" dirty="0" smtClean="0">
                <a:solidFill>
                  <a:srgbClr val="990000"/>
                </a:solidFill>
              </a:rPr>
              <a:t>86  %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Rikkakasvien</a:t>
            </a:r>
            <a:r>
              <a:rPr lang="fi-FI" dirty="0" smtClean="0"/>
              <a:t> </a:t>
            </a:r>
            <a:r>
              <a:rPr lang="fi-FI" dirty="0" smtClean="0">
                <a:solidFill>
                  <a:srgbClr val="990000"/>
                </a:solidFill>
              </a:rPr>
              <a:t>lukumäärä</a:t>
            </a:r>
            <a:r>
              <a:rPr lang="fi-FI" dirty="0" smtClean="0"/>
              <a:t> laski keskimäärin </a:t>
            </a:r>
            <a:r>
              <a:rPr lang="fi-FI" b="1" dirty="0" smtClean="0">
                <a:solidFill>
                  <a:srgbClr val="990000"/>
                </a:solidFill>
              </a:rPr>
              <a:t>70 %</a:t>
            </a:r>
          </a:p>
          <a:p>
            <a:pPr lvl="1">
              <a:buNone/>
            </a:pPr>
            <a:r>
              <a:rPr lang="fi-FI" sz="2000" dirty="0" smtClean="0"/>
              <a:t>Kuivapaino pieneni </a:t>
            </a:r>
            <a:r>
              <a:rPr lang="fi-FI" sz="2000" dirty="0" smtClean="0">
                <a:solidFill>
                  <a:srgbClr val="990000"/>
                </a:solidFill>
              </a:rPr>
              <a:t>yli 80% noin 2/3 </a:t>
            </a:r>
            <a:r>
              <a:rPr lang="fi-FI" sz="2000" dirty="0" smtClean="0"/>
              <a:t>osalla lohkoista</a:t>
            </a:r>
          </a:p>
          <a:p>
            <a:pPr lvl="1">
              <a:buNone/>
            </a:pPr>
            <a:r>
              <a:rPr lang="fi-FI" sz="2000" dirty="0" smtClean="0"/>
              <a:t>Lukumäärä pieneni </a:t>
            </a:r>
            <a:r>
              <a:rPr lang="fi-FI" sz="2000" dirty="0" smtClean="0">
                <a:solidFill>
                  <a:srgbClr val="990000"/>
                </a:solidFill>
              </a:rPr>
              <a:t>yli 80 % 1/3 </a:t>
            </a:r>
            <a:r>
              <a:rPr lang="fi-FI" sz="2000" dirty="0" smtClean="0"/>
              <a:t>osalla lohkoista</a:t>
            </a:r>
          </a:p>
          <a:p>
            <a:pPr lvl="1">
              <a:buNone/>
            </a:pPr>
            <a:r>
              <a:rPr lang="fi-FI" sz="2000" dirty="0" smtClean="0"/>
              <a:t>Monivuotisessa suorakylvössä ilman </a:t>
            </a:r>
            <a:r>
              <a:rPr lang="fi-FI" sz="2000" dirty="0" err="1" smtClean="0"/>
              <a:t>glyfosaattia</a:t>
            </a:r>
            <a:r>
              <a:rPr lang="fi-FI" sz="2000" dirty="0" smtClean="0"/>
              <a:t> sato pieneni 30-70 %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Rikkakasvien esiintyminen: </a:t>
            </a:r>
            <a:br>
              <a:rPr lang="fi-FI" dirty="0" smtClean="0"/>
            </a:br>
            <a:r>
              <a:rPr lang="fi-FI" dirty="0" smtClean="0"/>
              <a:t>kyntö&gt;&lt; suorakylvö</a:t>
            </a:r>
            <a:endParaRPr lang="fi-FI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179512" y="1268760"/>
          <a:ext cx="8496944" cy="4857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Herbisidikäsittelyjen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vaikutus satoon</a:t>
            </a:r>
            <a:endParaRPr lang="fi-FI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1259632" y="1340768"/>
            <a:ext cx="725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  KAIKKI      S-VILJAT 	K-VILJAT   KAURA      VEHNÄ      OHRA</a:t>
            </a:r>
            <a:endParaRPr lang="fi-FI" b="1" dirty="0"/>
          </a:p>
        </p:txBody>
      </p:sp>
      <p:sp>
        <p:nvSpPr>
          <p:cNvPr id="6" name="Tekstikehys 5"/>
          <p:cNvSpPr txBox="1"/>
          <p:nvPr/>
        </p:nvSpPr>
        <p:spPr>
          <a:xfrm>
            <a:off x="1835696" y="1700808"/>
            <a:ext cx="6827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9 %            9 %	       9 % 		12 %          9 %	        5 %    </a:t>
            </a:r>
            <a:endParaRPr lang="fi-FI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Kaavio 8"/>
          <p:cNvGraphicFramePr/>
          <p:nvPr/>
        </p:nvGraphicFramePr>
        <p:xfrm>
          <a:off x="539552" y="1268760"/>
          <a:ext cx="820891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kstikehys 2"/>
          <p:cNvSpPr txBox="1"/>
          <p:nvPr/>
        </p:nvSpPr>
        <p:spPr>
          <a:xfrm>
            <a:off x="0" y="692696"/>
            <a:ext cx="9168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 smtClean="0"/>
              <a:t>Torjunnan kannattavuus riippuvainen viljan hinnasta</a:t>
            </a:r>
            <a:endParaRPr lang="fi-FI" sz="2800" b="1" dirty="0"/>
          </a:p>
        </p:txBody>
      </p:sp>
      <p:sp>
        <p:nvSpPr>
          <p:cNvPr id="4" name="Tekstikehys 3"/>
          <p:cNvSpPr txBox="1"/>
          <p:nvPr/>
        </p:nvSpPr>
        <p:spPr>
          <a:xfrm>
            <a:off x="1619672" y="1268760"/>
            <a:ext cx="7170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err="1" smtClean="0"/>
              <a:t>PesticideLife</a:t>
            </a:r>
            <a:r>
              <a:rPr lang="fi-FI" sz="2000" b="1" dirty="0" smtClean="0"/>
              <a:t>:</a:t>
            </a:r>
            <a:r>
              <a:rPr lang="fi-FI" sz="2000" dirty="0" smtClean="0"/>
              <a:t> 77 viljalohkon tulosaineisto (tutkija Heikki Jalli)</a:t>
            </a:r>
            <a:endParaRPr lang="fi-FI" sz="2000" dirty="0"/>
          </a:p>
        </p:txBody>
      </p:sp>
      <p:sp>
        <p:nvSpPr>
          <p:cNvPr id="5" name="Tekstikehys 4"/>
          <p:cNvSpPr txBox="1"/>
          <p:nvPr/>
        </p:nvSpPr>
        <p:spPr>
          <a:xfrm>
            <a:off x="1763688" y="1700808"/>
            <a:ext cx="266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Aine + ruiskutus 45 €/ha</a:t>
            </a:r>
            <a:endParaRPr lang="fi-FI" dirty="0"/>
          </a:p>
        </p:txBody>
      </p:sp>
      <p:sp>
        <p:nvSpPr>
          <p:cNvPr id="6" name="Tekstikehys 5"/>
          <p:cNvSpPr txBox="1"/>
          <p:nvPr/>
        </p:nvSpPr>
        <p:spPr>
          <a:xfrm>
            <a:off x="3347864" y="4653136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2 per kämmenen ala</a:t>
            </a:r>
            <a:endParaRPr lang="fi-FI" dirty="0"/>
          </a:p>
        </p:txBody>
      </p:sp>
      <p:sp>
        <p:nvSpPr>
          <p:cNvPr id="7" name="Tekstikehys 6"/>
          <p:cNvSpPr txBox="1"/>
          <p:nvPr/>
        </p:nvSpPr>
        <p:spPr>
          <a:xfrm>
            <a:off x="5796136" y="328498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6 per kämmenen ala</a:t>
            </a:r>
            <a:endParaRPr lang="fi-FI" dirty="0"/>
          </a:p>
        </p:txBody>
      </p:sp>
      <p:sp>
        <p:nvSpPr>
          <p:cNvPr id="8" name="Tekstikehys 7"/>
          <p:cNvSpPr txBox="1"/>
          <p:nvPr/>
        </p:nvSpPr>
        <p:spPr>
          <a:xfrm>
            <a:off x="899592" y="155679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kg/ha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smtClean="0"/>
          </a:p>
        </p:txBody>
      </p:sp>
      <p:sp>
        <p:nvSpPr>
          <p:cNvPr id="13315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smtClean="0"/>
          </a:p>
        </p:txBody>
      </p:sp>
      <p:sp>
        <p:nvSpPr>
          <p:cNvPr id="13316" name="Päivämäärän paikkamerkki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i-FI">
                <a:latin typeface="Arial" pitchFamily="34" charset="0"/>
              </a:rPr>
              <a:t>25.3.2014</a:t>
            </a:r>
          </a:p>
        </p:txBody>
      </p:sp>
      <p:pic>
        <p:nvPicPr>
          <p:cNvPr id="13317" name="Picture 2" descr="J:\Hankkeet\32030001\Kuvamateriaali\Jalli H.-157x\Rikkakasveja\Torjuntatar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dirty="0" smtClean="0"/>
              <a:t>NAP= National Action </a:t>
            </a:r>
            <a:r>
              <a:rPr lang="fi-FI" dirty="0" err="1" smtClean="0"/>
              <a:t>Plan</a:t>
            </a:r>
            <a:r>
              <a:rPr lang="fi-FI" dirty="0" smtClean="0"/>
              <a:t>;</a:t>
            </a:r>
            <a:br>
              <a:rPr lang="fi-FI" dirty="0" smtClean="0"/>
            </a:br>
            <a:r>
              <a:rPr lang="fi-FI" dirty="0" smtClean="0"/>
              <a:t>kansallinen toimintaohjelma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800" dirty="0" err="1" smtClean="0"/>
              <a:t>Puitedirektiivi</a:t>
            </a:r>
            <a:r>
              <a:rPr lang="en-GB" sz="2800" dirty="0" smtClean="0"/>
              <a:t> </a:t>
            </a:r>
            <a:r>
              <a:rPr lang="en-GB" sz="2800" dirty="0" err="1" smtClean="0"/>
              <a:t>edellytti</a:t>
            </a:r>
            <a:r>
              <a:rPr lang="en-GB" sz="2800" dirty="0" smtClean="0"/>
              <a:t> </a:t>
            </a:r>
            <a:r>
              <a:rPr lang="en-GB" sz="2800" dirty="0" err="1" smtClean="0"/>
              <a:t>jäsenvaltioilta</a:t>
            </a:r>
            <a:r>
              <a:rPr lang="en-GB" sz="2800" dirty="0" smtClean="0"/>
              <a:t> </a:t>
            </a:r>
            <a:r>
              <a:rPr lang="en-GB" sz="2800" b="1" dirty="0" err="1" smtClean="0">
                <a:solidFill>
                  <a:srgbClr val="0070C0"/>
                </a:solidFill>
              </a:rPr>
              <a:t>kansallisen</a:t>
            </a:r>
            <a:r>
              <a:rPr lang="en-GB" sz="2800" b="1" dirty="0" smtClean="0">
                <a:solidFill>
                  <a:srgbClr val="0070C0"/>
                </a:solidFill>
              </a:rPr>
              <a:t> </a:t>
            </a:r>
            <a:r>
              <a:rPr lang="en-GB" sz="2800" b="1" dirty="0" err="1" smtClean="0">
                <a:solidFill>
                  <a:srgbClr val="0070C0"/>
                </a:solidFill>
              </a:rPr>
              <a:t>toimintaohjelman</a:t>
            </a:r>
            <a:r>
              <a:rPr lang="en-GB" sz="2800" b="1" dirty="0" smtClean="0">
                <a:solidFill>
                  <a:srgbClr val="0070C0"/>
                </a:solidFill>
              </a:rPr>
              <a:t> </a:t>
            </a:r>
            <a:r>
              <a:rPr lang="en-GB" sz="2800" b="1" dirty="0" err="1" smtClean="0">
                <a:solidFill>
                  <a:srgbClr val="0070C0"/>
                </a:solidFill>
              </a:rPr>
              <a:t>laatimista</a:t>
            </a:r>
            <a:endParaRPr lang="en-GB" sz="2800" b="1" dirty="0" smtClean="0">
              <a:solidFill>
                <a:srgbClr val="0070C0"/>
              </a:solidFill>
            </a:endParaRPr>
          </a:p>
          <a:p>
            <a:pPr eaLnBrk="1" hangingPunct="1"/>
            <a:r>
              <a:rPr lang="en-GB" sz="2800" dirty="0" err="1" smtClean="0"/>
              <a:t>Suomessa</a:t>
            </a:r>
            <a:r>
              <a:rPr lang="en-GB" sz="2800" dirty="0" smtClean="0"/>
              <a:t> NAP </a:t>
            </a:r>
            <a:r>
              <a:rPr lang="en-GB" sz="2800" dirty="0" err="1" smtClean="0"/>
              <a:t>laadittiin</a:t>
            </a:r>
            <a:r>
              <a:rPr lang="en-GB" sz="2800" dirty="0" smtClean="0"/>
              <a:t> </a:t>
            </a:r>
            <a:r>
              <a:rPr lang="en-GB" sz="2800" dirty="0" err="1" smtClean="0"/>
              <a:t>keväällä</a:t>
            </a:r>
            <a:r>
              <a:rPr lang="en-GB" sz="2800" dirty="0" smtClean="0"/>
              <a:t> 2011</a:t>
            </a:r>
          </a:p>
          <a:p>
            <a:pPr eaLnBrk="1" hangingPunct="1"/>
            <a:endParaRPr lang="en-GB" sz="2800" dirty="0" smtClean="0"/>
          </a:p>
          <a:p>
            <a:r>
              <a:rPr lang="en-GB" sz="2800" dirty="0" err="1" smtClean="0"/>
              <a:t>Vuonna</a:t>
            </a:r>
            <a:r>
              <a:rPr lang="en-GB" sz="2800" dirty="0" smtClean="0"/>
              <a:t> 2010 </a:t>
            </a:r>
            <a:r>
              <a:rPr lang="en-GB" sz="2800" dirty="0" err="1" smtClean="0"/>
              <a:t>käynnistyi</a:t>
            </a:r>
            <a:r>
              <a:rPr lang="en-GB" sz="2800" dirty="0" smtClean="0"/>
              <a:t> </a:t>
            </a:r>
            <a:r>
              <a:rPr lang="en-GB" sz="2800" dirty="0" err="1" smtClean="0"/>
              <a:t>nelivuotinen</a:t>
            </a:r>
            <a:r>
              <a:rPr lang="en-GB" sz="2800" dirty="0" smtClean="0"/>
              <a:t> </a:t>
            </a:r>
            <a:r>
              <a:rPr lang="en-GB" sz="2800" b="1" dirty="0" err="1" smtClean="0"/>
              <a:t>PesticideLife</a:t>
            </a:r>
            <a:r>
              <a:rPr lang="en-GB" sz="2800" dirty="0" smtClean="0"/>
              <a:t> –</a:t>
            </a:r>
            <a:r>
              <a:rPr lang="en-GB" sz="2800" dirty="0" err="1" smtClean="0"/>
              <a:t>hanke</a:t>
            </a:r>
            <a:r>
              <a:rPr lang="en-GB" sz="2800" dirty="0" smtClean="0"/>
              <a:t> (LIFE+)</a:t>
            </a:r>
            <a:endParaRPr lang="fi-FI" sz="2800" dirty="0" smtClean="0"/>
          </a:p>
          <a:p>
            <a:pPr eaLnBrk="1" hangingPunct="1"/>
            <a:r>
              <a:rPr lang="en-GB" sz="2800" dirty="0" err="1" smtClean="0"/>
              <a:t>Mitä</a:t>
            </a:r>
            <a:r>
              <a:rPr lang="en-GB" sz="2800" dirty="0" smtClean="0"/>
              <a:t> on </a:t>
            </a:r>
            <a:r>
              <a:rPr lang="en-GB" sz="2800" dirty="0" err="1" smtClean="0"/>
              <a:t>integroitu</a:t>
            </a:r>
            <a:r>
              <a:rPr lang="en-GB" sz="2800" dirty="0" smtClean="0"/>
              <a:t> </a:t>
            </a:r>
            <a:r>
              <a:rPr lang="en-GB" sz="2800" dirty="0" err="1" smtClean="0"/>
              <a:t>kasvinsuojelu</a:t>
            </a:r>
            <a:r>
              <a:rPr lang="en-GB" sz="2800" dirty="0" smtClean="0"/>
              <a:t>; </a:t>
            </a:r>
            <a:r>
              <a:rPr lang="en-GB" sz="2800" dirty="0" err="1" smtClean="0"/>
              <a:t>miten</a:t>
            </a:r>
            <a:r>
              <a:rPr lang="en-GB" sz="2800" dirty="0" smtClean="0"/>
              <a:t> </a:t>
            </a:r>
            <a:r>
              <a:rPr lang="en-GB" sz="2800" dirty="0" err="1" smtClean="0"/>
              <a:t>sitä</a:t>
            </a:r>
            <a:r>
              <a:rPr lang="en-GB" sz="2800" dirty="0" smtClean="0"/>
              <a:t> </a:t>
            </a:r>
            <a:r>
              <a:rPr lang="en-GB" sz="2800" dirty="0" err="1" smtClean="0"/>
              <a:t>sovelletaan</a:t>
            </a:r>
            <a:r>
              <a:rPr lang="en-GB" sz="2800" dirty="0" smtClean="0"/>
              <a:t> </a:t>
            </a:r>
            <a:r>
              <a:rPr lang="en-GB" sz="2800" dirty="0" err="1" smtClean="0"/>
              <a:t>suomalaisilla</a:t>
            </a:r>
            <a:r>
              <a:rPr lang="en-GB" sz="2800" dirty="0" smtClean="0"/>
              <a:t> </a:t>
            </a:r>
            <a:r>
              <a:rPr lang="en-GB" sz="2800" dirty="0" err="1" smtClean="0"/>
              <a:t>viljatiloilla</a:t>
            </a:r>
            <a:r>
              <a:rPr lang="en-GB" sz="2800" dirty="0" smtClean="0"/>
              <a:t>?</a:t>
            </a:r>
          </a:p>
          <a:p>
            <a:pPr eaLnBrk="1" hangingPunct="1">
              <a:buNone/>
            </a:pPr>
            <a:endParaRPr lang="en-GB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8"/>
          <p:cNvSpPr>
            <a:spLocks noChangeArrowheads="1"/>
          </p:cNvSpPr>
          <p:nvPr/>
        </p:nvSpPr>
        <p:spPr bwMode="auto">
          <a:xfrm>
            <a:off x="1692275" y="944563"/>
            <a:ext cx="1765300" cy="11080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endParaRPr lang="fi-FI"/>
          </a:p>
        </p:txBody>
      </p:sp>
      <p:pic>
        <p:nvPicPr>
          <p:cNvPr id="6" name="Picture 2" descr="J:\Hankkeet\32030001\Kuvamateriaali\Jalli H.-157x\MARJALLE tekniikkakuvia\Ohra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418" y="83151"/>
            <a:ext cx="8448939" cy="653472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350838"/>
            <a:ext cx="8112125" cy="3111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a-DK" sz="2700" dirty="0">
                <a:solidFill>
                  <a:schemeClr val="tx1"/>
                </a:solidFill>
              </a:rPr>
              <a:t>Herbisidiresistenssin välttäminen</a:t>
            </a:r>
            <a:r>
              <a:rPr lang="fi-FI" sz="2400" dirty="0"/>
              <a:t/>
            </a:r>
            <a:br>
              <a:rPr lang="fi-FI" sz="2400" dirty="0"/>
            </a:br>
            <a:endParaRPr lang="fi-FI" sz="2400" dirty="0"/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547688" y="620713"/>
            <a:ext cx="5851525" cy="230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45690" rIns="91380" bIns="45690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en-GB" sz="900"/>
              <a:t>Heikki Jalli, MTT Kasvintuotannon tutkimus</a:t>
            </a:r>
          </a:p>
        </p:txBody>
      </p:sp>
      <p:sp>
        <p:nvSpPr>
          <p:cNvPr id="8198" name="AutoShape 19"/>
          <p:cNvSpPr>
            <a:spLocks noChangeArrowheads="1"/>
          </p:cNvSpPr>
          <p:nvPr/>
        </p:nvSpPr>
        <p:spPr bwMode="auto">
          <a:xfrm>
            <a:off x="493713" y="2263775"/>
            <a:ext cx="1022350" cy="542925"/>
          </a:xfrm>
          <a:prstGeom prst="hexagon">
            <a:avLst>
              <a:gd name="adj" fmla="val 24976"/>
              <a:gd name="vf" fmla="val 115470"/>
            </a:avLst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endParaRPr lang="fi-FI" sz="600"/>
          </a:p>
          <a:p>
            <a:endParaRPr lang="fi-FI" sz="200"/>
          </a:p>
          <a:p>
            <a:r>
              <a:rPr lang="fi-FI" sz="700"/>
              <a:t>ACCase</a:t>
            </a:r>
          </a:p>
          <a:p>
            <a:r>
              <a:rPr lang="fi-FI" sz="1400"/>
              <a:t>A</a:t>
            </a:r>
          </a:p>
        </p:txBody>
      </p:sp>
      <p:sp>
        <p:nvSpPr>
          <p:cNvPr id="1027" name="AutoShape 20"/>
          <p:cNvSpPr>
            <a:spLocks noChangeArrowheads="1"/>
          </p:cNvSpPr>
          <p:nvPr/>
        </p:nvSpPr>
        <p:spPr bwMode="auto">
          <a:xfrm>
            <a:off x="1516063" y="2268538"/>
            <a:ext cx="1001712" cy="538162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D6009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pPr defTabSz="200096">
              <a:defRPr/>
            </a:pPr>
            <a:endParaRPr lang="fi-FI" sz="700" dirty="0">
              <a:latin typeface="+mj-lt"/>
            </a:endParaRPr>
          </a:p>
          <a:p>
            <a:pPr defTabSz="200096">
              <a:defRPr/>
            </a:pPr>
            <a:r>
              <a:rPr lang="fi-FI" sz="700" dirty="0">
                <a:latin typeface="+mj-lt"/>
              </a:rPr>
              <a:t>ALS esto</a:t>
            </a:r>
          </a:p>
          <a:p>
            <a:pPr defTabSz="200096">
              <a:defRPr/>
            </a:pPr>
            <a:r>
              <a:rPr lang="fi-FI" sz="1400" dirty="0">
                <a:latin typeface="+mj-lt"/>
              </a:rPr>
              <a:t>B</a:t>
            </a:r>
          </a:p>
        </p:txBody>
      </p:sp>
      <p:sp>
        <p:nvSpPr>
          <p:cNvPr id="8200" name="AutoShape 21"/>
          <p:cNvSpPr>
            <a:spLocks noChangeArrowheads="1"/>
          </p:cNvSpPr>
          <p:nvPr/>
        </p:nvSpPr>
        <p:spPr bwMode="auto">
          <a:xfrm>
            <a:off x="2538413" y="2263775"/>
            <a:ext cx="1022350" cy="542925"/>
          </a:xfrm>
          <a:prstGeom prst="hexagon">
            <a:avLst>
              <a:gd name="adj" fmla="val 24976"/>
              <a:gd name="vf" fmla="val 11547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r>
              <a:rPr lang="fi-FI" sz="700"/>
              <a:t>Yhteyttäm. esto 2</a:t>
            </a:r>
          </a:p>
          <a:p>
            <a:r>
              <a:rPr lang="fi-FI" sz="1400"/>
              <a:t>C1</a:t>
            </a:r>
          </a:p>
        </p:txBody>
      </p:sp>
      <p:sp>
        <p:nvSpPr>
          <p:cNvPr id="8201" name="AutoShape 22"/>
          <p:cNvSpPr>
            <a:spLocks noChangeArrowheads="1"/>
          </p:cNvSpPr>
          <p:nvPr/>
        </p:nvSpPr>
        <p:spPr bwMode="auto">
          <a:xfrm>
            <a:off x="3517900" y="2263775"/>
            <a:ext cx="1042988" cy="542925"/>
          </a:xfrm>
          <a:prstGeom prst="hexagon">
            <a:avLst>
              <a:gd name="adj" fmla="val 26014"/>
              <a:gd name="vf" fmla="val 115470"/>
            </a:avLst>
          </a:prstGeom>
          <a:solidFill>
            <a:srgbClr val="FF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r>
              <a:rPr lang="fi-FI" sz="700"/>
              <a:t>Yhteyttäm. esto 2</a:t>
            </a:r>
          </a:p>
          <a:p>
            <a:r>
              <a:rPr lang="fi-FI" sz="1400"/>
              <a:t>C2</a:t>
            </a:r>
          </a:p>
        </p:txBody>
      </p:sp>
      <p:sp>
        <p:nvSpPr>
          <p:cNvPr id="8202" name="AutoShape 23"/>
          <p:cNvSpPr>
            <a:spLocks noChangeArrowheads="1"/>
          </p:cNvSpPr>
          <p:nvPr/>
        </p:nvSpPr>
        <p:spPr bwMode="auto">
          <a:xfrm>
            <a:off x="4560888" y="2263775"/>
            <a:ext cx="1022350" cy="542925"/>
          </a:xfrm>
          <a:prstGeom prst="hexagon">
            <a:avLst>
              <a:gd name="adj" fmla="val 26764"/>
              <a:gd name="vf" fmla="val 115470"/>
            </a:avLst>
          </a:prstGeom>
          <a:solidFill>
            <a:srgbClr val="FFAD5B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r>
              <a:rPr lang="fi-FI" sz="700"/>
              <a:t>Yhteyttäm. esto 2</a:t>
            </a:r>
          </a:p>
          <a:p>
            <a:r>
              <a:rPr lang="fi-FI" sz="1400"/>
              <a:t>C3</a:t>
            </a:r>
          </a:p>
        </p:txBody>
      </p:sp>
      <p:graphicFrame>
        <p:nvGraphicFramePr>
          <p:cNvPr id="19" name="Taulukko 18"/>
          <p:cNvGraphicFramePr>
            <a:graphicFrameLocks noGrp="1"/>
          </p:cNvGraphicFramePr>
          <p:nvPr/>
        </p:nvGraphicFramePr>
        <p:xfrm>
          <a:off x="134938" y="3382963"/>
          <a:ext cx="6676983" cy="3358370"/>
        </p:xfrm>
        <a:graphic>
          <a:graphicData uri="http://schemas.openxmlformats.org/drawingml/2006/table">
            <a:tbl>
              <a:tblPr/>
              <a:tblGrid>
                <a:gridCol w="521979"/>
                <a:gridCol w="1903741"/>
                <a:gridCol w="1906816"/>
                <a:gridCol w="2344447"/>
              </a:tblGrid>
              <a:tr h="1828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500" b="1" dirty="0" smtClean="0">
                          <a:solidFill>
                            <a:schemeClr val="tx1"/>
                          </a:solidFill>
                          <a:latin typeface="+mj-lt"/>
                          <a:ea typeface="MS Mincho"/>
                          <a:cs typeface="Times New Roman"/>
                        </a:rPr>
                        <a:t>HRAC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500" b="1" dirty="0" smtClean="0">
                          <a:solidFill>
                            <a:schemeClr val="tx1"/>
                          </a:solidFill>
                          <a:latin typeface="+mj-lt"/>
                          <a:ea typeface="MS Mincho"/>
                          <a:cs typeface="Times New Roman"/>
                        </a:rPr>
                        <a:t>ryhmä</a:t>
                      </a:r>
                      <a:endParaRPr lang="fi-FI" sz="500" b="1" dirty="0">
                        <a:solidFill>
                          <a:schemeClr val="tx1"/>
                        </a:solidFill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a-DK" sz="600" b="1" dirty="0" smtClean="0">
                        <a:solidFill>
                          <a:schemeClr val="tx1"/>
                        </a:solidFill>
                        <a:latin typeface="+mj-lt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a-DK" sz="600" b="1" dirty="0" smtClean="0">
                          <a:solidFill>
                            <a:schemeClr val="bg1"/>
                          </a:solidFill>
                          <a:latin typeface="+mj-lt"/>
                          <a:ea typeface="MS Mincho"/>
                          <a:cs typeface="Times New Roman"/>
                        </a:rPr>
                        <a:t>Mekanismi</a:t>
                      </a:r>
                      <a:endParaRPr lang="fi-FI" sz="600" b="1" dirty="0">
                        <a:solidFill>
                          <a:schemeClr val="bg1"/>
                        </a:solidFill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48920" algn="ctr">
                        <a:spcAft>
                          <a:spcPts val="0"/>
                        </a:spcAft>
                      </a:pPr>
                      <a:endParaRPr lang="da-DK" sz="600" b="1" dirty="0" smtClean="0">
                        <a:solidFill>
                          <a:schemeClr val="tx1"/>
                        </a:solidFill>
                        <a:latin typeface="+mj-lt"/>
                        <a:ea typeface="MS Mincho"/>
                        <a:cs typeface="Times New Roman"/>
                      </a:endParaRPr>
                    </a:p>
                    <a:p>
                      <a:pPr indent="-248920" algn="ctr">
                        <a:spcAft>
                          <a:spcPts val="0"/>
                        </a:spcAft>
                      </a:pPr>
                      <a:r>
                        <a:rPr lang="da-DK" sz="600" b="1" dirty="0" smtClean="0">
                          <a:solidFill>
                            <a:schemeClr val="bg1"/>
                          </a:solidFill>
                          <a:latin typeface="+mj-lt"/>
                          <a:ea typeface="MS Mincho"/>
                          <a:cs typeface="Times New Roman"/>
                        </a:rPr>
                        <a:t>Esimerkkituote</a:t>
                      </a:r>
                      <a:endParaRPr lang="fi-FI" sz="600" b="1" dirty="0">
                        <a:solidFill>
                          <a:schemeClr val="bg1"/>
                        </a:solidFill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a-DK" sz="600" b="1" kern="1200" dirty="0" smtClean="0">
                        <a:solidFill>
                          <a:schemeClr val="tx1"/>
                        </a:solidFill>
                        <a:latin typeface="+mj-lt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a-DK" sz="600" b="1" kern="1200" dirty="0" smtClean="0">
                          <a:solidFill>
                            <a:schemeClr val="bg1"/>
                          </a:solidFill>
                          <a:latin typeface="+mj-lt"/>
                          <a:ea typeface="MS Mincho"/>
                          <a:cs typeface="Times New Roman"/>
                        </a:rPr>
                        <a:t>Kasvit</a:t>
                      </a:r>
                      <a:endParaRPr lang="fi-FI" sz="600" b="1" kern="1200" dirty="0">
                        <a:solidFill>
                          <a:schemeClr val="bg1"/>
                        </a:solidFill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latin typeface="+mj-lt"/>
                          <a:ea typeface="MS Mincho"/>
                          <a:cs typeface="Times New Roman"/>
                        </a:rPr>
                        <a:t>A</a:t>
                      </a:r>
                      <a:endParaRPr lang="fi-FI" sz="11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ACCase, </a:t>
                      </a:r>
                      <a:r>
                        <a:rPr lang="fi-FI" sz="600" b="0" dirty="0" err="1" smtClean="0"/>
                        <a:t>Acetyl-CoA</a:t>
                      </a:r>
                      <a:r>
                        <a:rPr lang="fi-FI" sz="600" b="0" dirty="0" smtClean="0"/>
                        <a:t> </a:t>
                      </a:r>
                      <a:r>
                        <a:rPr lang="fi-FI" sz="600" b="0" dirty="0" err="1" smtClean="0"/>
                        <a:t>carboxylase</a:t>
                      </a:r>
                      <a:endParaRPr lang="fi-FI" sz="6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600" b="0" dirty="0" smtClean="0"/>
                        <a:t>Estää rasvahappojen synteesiä</a:t>
                      </a: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Puma, Agil, Focus, Grasp, Axial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Ohra, vehnä, </a:t>
                      </a: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leveälehtiset viljelykasvit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latin typeface="+mj-lt"/>
                          <a:ea typeface="MS Mincho"/>
                          <a:cs typeface="Times New Roman"/>
                        </a:rPr>
                        <a:t>B</a:t>
                      </a:r>
                      <a:endParaRPr lang="fi-FI" sz="11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Asetolaktoosin 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syntetaasin esto, </a:t>
                      </a: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ALS, vaik.</a:t>
                      </a:r>
                      <a:r>
                        <a:rPr lang="da-DK" sz="600" baseline="0" dirty="0" smtClean="0">
                          <a:latin typeface="+mj-lt"/>
                          <a:ea typeface="MS Mincho"/>
                          <a:cs typeface="Times New Roman"/>
                        </a:rPr>
                        <a:t> a</a:t>
                      </a: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minohapposynteesiin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Gratil, Ally, Titus, Monitor, Ratio, Logran, Express, Primus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Viljat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, </a:t>
                      </a: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heinät, peruna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0093"/>
                    </a:solidFill>
                  </a:tcPr>
                </a:tc>
              </a:tr>
              <a:tr h="1967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latin typeface="+mj-lt"/>
                          <a:ea typeface="MS Mincho"/>
                          <a:cs typeface="Times New Roman"/>
                        </a:rPr>
                        <a:t>C1</a:t>
                      </a:r>
                      <a:endParaRPr lang="fi-FI" sz="11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Yhteyttämisen 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esto, </a:t>
                      </a:r>
                      <a:endParaRPr lang="da-DK" sz="600" dirty="0" smtClean="0">
                        <a:latin typeface="+mj-lt"/>
                        <a:ea typeface="MS Mincho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fotosysteemi 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2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Goltix, Senkor, Betanal 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Juurikkaat, peruna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67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latin typeface="+mj-lt"/>
                          <a:ea typeface="MS Mincho"/>
                          <a:cs typeface="Times New Roman"/>
                        </a:rPr>
                        <a:t>C2</a:t>
                      </a:r>
                      <a:endParaRPr lang="fi-FI" sz="11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Yhteyttämisen esto, </a:t>
                      </a:r>
                      <a:endParaRPr lang="da-DK" sz="600" dirty="0" smtClean="0">
                        <a:latin typeface="+mj-lt"/>
                        <a:ea typeface="MS Mincho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fotosysteemi 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2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Afalon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Peruna 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1967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i="0" dirty="0">
                          <a:latin typeface="+mj-lt"/>
                          <a:ea typeface="MS Mincho"/>
                          <a:cs typeface="Times New Roman"/>
                        </a:rPr>
                        <a:t>C3</a:t>
                      </a:r>
                      <a:endParaRPr lang="fi-FI" sz="1100" i="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D5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Yhteyttämisen esto, </a:t>
                      </a:r>
                      <a:endParaRPr lang="da-DK" sz="600" dirty="0" smtClean="0">
                        <a:latin typeface="+mj-lt"/>
                        <a:ea typeface="MS Mincho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fotosysteemi 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2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D5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Oxitril, Basagran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D5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Viljat, herne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D5B"/>
                    </a:solidFill>
                  </a:tcPr>
                </a:tc>
              </a:tr>
              <a:tr h="1967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latin typeface="+mj-lt"/>
                          <a:ea typeface="MS Mincho"/>
                          <a:cs typeface="Times New Roman"/>
                        </a:rPr>
                        <a:t>D</a:t>
                      </a:r>
                      <a:endParaRPr lang="fi-FI" sz="11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Yhteyttämisen esto, </a:t>
                      </a:r>
                      <a:endParaRPr lang="da-DK" sz="600" dirty="0" smtClean="0">
                        <a:latin typeface="+mj-lt"/>
                        <a:ea typeface="MS Mincho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fotosysteemi 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1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Reglone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Varsiston </a:t>
                      </a: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hävittäminen, taimistojen kylvöpenkit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1967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latin typeface="+mj-lt"/>
                          <a:ea typeface="MS Mincho"/>
                          <a:cs typeface="Times New Roman"/>
                        </a:rPr>
                        <a:t>E</a:t>
                      </a:r>
                      <a:endParaRPr lang="fi-FI" sz="11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9A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PPO, klorofyllin </a:t>
                      </a: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muodostumisen</a:t>
                      </a:r>
                      <a:r>
                        <a:rPr lang="da-DK" sz="600" baseline="0" dirty="0" smtClean="0">
                          <a:latin typeface="+mj-lt"/>
                          <a:ea typeface="MS Mincho"/>
                          <a:cs typeface="Times New Roman"/>
                        </a:rPr>
                        <a:t> esto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9A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Verigal D, Platform 40 WG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9A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Viljat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9ACC"/>
                    </a:solidFill>
                  </a:tcPr>
                </a:tc>
              </a:tr>
              <a:tr h="1967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latin typeface="+mj-lt"/>
                          <a:ea typeface="MS Mincho"/>
                          <a:cs typeface="Times New Roman"/>
                        </a:rPr>
                        <a:t>F1</a:t>
                      </a:r>
                      <a:endParaRPr lang="fi-FI" sz="11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Karotinoidisynteesin esto (PDS)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Zeppelin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Pihat, 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ajoväylä, rata-alueet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1967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latin typeface="+mj-lt"/>
                          <a:ea typeface="MS Mincho"/>
                          <a:cs typeface="Times New Roman"/>
                        </a:rPr>
                        <a:t>F3</a:t>
                      </a:r>
                      <a:endParaRPr lang="fi-FI" sz="11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Karotinoidisynteesi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Fenix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Peruna, 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porkkana, herne, kumina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FF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i="0" dirty="0">
                          <a:latin typeface="+mj-lt"/>
                          <a:ea typeface="MS Mincho"/>
                          <a:cs typeface="Times New Roman"/>
                        </a:rPr>
                        <a:t>G</a:t>
                      </a:r>
                      <a:endParaRPr lang="fi-FI" sz="1100" i="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EPSPsyntetaasin esto, vaikuttaa aminohapposynteesiin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Useita glyfosaatti valmisteita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Viljelysmaat, hedelmätarhat, viljelemättömät </a:t>
                      </a: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alueet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967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latin typeface="+mj-lt"/>
                          <a:ea typeface="MS Mincho"/>
                          <a:cs typeface="Times New Roman"/>
                        </a:rPr>
                        <a:t>K3</a:t>
                      </a:r>
                      <a:endParaRPr lang="fi-FI" sz="11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VLCFAn esto, solunjakautuminen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Butisan, Devrinol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Rypsi, rapsi, kaalit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</a:tr>
              <a:tr h="2020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latin typeface="+mj-lt"/>
                          <a:ea typeface="MS Mincho"/>
                          <a:cs typeface="Times New Roman"/>
                        </a:rPr>
                        <a:t>L</a:t>
                      </a:r>
                      <a:endParaRPr lang="fi-FI" sz="11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Soluseinän 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(selluloosa) muodostumisen asto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Gallery, Butisan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Hedelmäpuut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, pensaat, öljykasvit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</a:tr>
              <a:tr h="1967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latin typeface="+mj-lt"/>
                          <a:ea typeface="MS Mincho"/>
                          <a:cs typeface="Times New Roman"/>
                        </a:rPr>
                        <a:t>N</a:t>
                      </a:r>
                      <a:endParaRPr lang="fi-FI" sz="11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Rasvahapposynteesin 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esto, ei ACCase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Boxer, Tramat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Peruna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, kumina, juurikas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1967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1100" dirty="0">
                          <a:latin typeface="+mj-lt"/>
                          <a:ea typeface="MS Mincho"/>
                          <a:cs typeface="Times New Roman"/>
                        </a:rPr>
                        <a:t>O</a:t>
                      </a:r>
                      <a:endParaRPr lang="fi-FI" sz="11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Kuin IAA, synteettiset auksiinit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Cantor, MCPA, Triot, Toxan. Matrigon, Galera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Viljat, nurmikot, juurikkaat, </a:t>
                      </a:r>
                      <a:r>
                        <a:rPr lang="da-DK" sz="600" dirty="0" smtClean="0">
                          <a:latin typeface="+mj-lt"/>
                          <a:ea typeface="MS Mincho"/>
                          <a:cs typeface="Times New Roman"/>
                        </a:rPr>
                        <a:t>laitumet, </a:t>
                      </a:r>
                      <a:r>
                        <a:rPr lang="da-DK" sz="600" dirty="0">
                          <a:latin typeface="+mj-lt"/>
                          <a:ea typeface="MS Mincho"/>
                          <a:cs typeface="Times New Roman"/>
                        </a:rPr>
                        <a:t>mansikka, öljykasvit</a:t>
                      </a:r>
                      <a:endParaRPr lang="fi-FI" sz="600" dirty="0"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L="20713" marR="20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8285" name="Rectangle 48"/>
          <p:cNvSpPr>
            <a:spLocks noChangeArrowheads="1"/>
          </p:cNvSpPr>
          <p:nvPr/>
        </p:nvSpPr>
        <p:spPr bwMode="auto">
          <a:xfrm>
            <a:off x="5962650" y="890588"/>
            <a:ext cx="2349500" cy="12573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endParaRPr lang="fi-FI"/>
          </a:p>
        </p:txBody>
      </p:sp>
      <p:sp>
        <p:nvSpPr>
          <p:cNvPr id="8286" name="Rectangle 48"/>
          <p:cNvSpPr>
            <a:spLocks noChangeArrowheads="1"/>
          </p:cNvSpPr>
          <p:nvPr/>
        </p:nvSpPr>
        <p:spPr bwMode="auto">
          <a:xfrm>
            <a:off x="3575050" y="925513"/>
            <a:ext cx="2062163" cy="11652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endParaRPr lang="fi-FI"/>
          </a:p>
        </p:txBody>
      </p:sp>
      <p:sp>
        <p:nvSpPr>
          <p:cNvPr id="8287" name="AutoShape 19"/>
          <p:cNvSpPr>
            <a:spLocks noChangeArrowheads="1"/>
          </p:cNvSpPr>
          <p:nvPr/>
        </p:nvSpPr>
        <p:spPr bwMode="auto">
          <a:xfrm>
            <a:off x="5583238" y="2263775"/>
            <a:ext cx="1022350" cy="542925"/>
          </a:xfrm>
          <a:prstGeom prst="hexagon">
            <a:avLst>
              <a:gd name="adj" fmla="val 27226"/>
              <a:gd name="vf" fmla="val 115470"/>
            </a:avLst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r>
              <a:rPr lang="fi-FI" sz="700"/>
              <a:t>Yhteyttäm. esto 1</a:t>
            </a:r>
          </a:p>
          <a:p>
            <a:r>
              <a:rPr lang="fi-FI" sz="1400"/>
              <a:t>D</a:t>
            </a:r>
          </a:p>
        </p:txBody>
      </p:sp>
      <p:sp>
        <p:nvSpPr>
          <p:cNvPr id="8288" name="AutoShape 19"/>
          <p:cNvSpPr>
            <a:spLocks noChangeArrowheads="1"/>
          </p:cNvSpPr>
          <p:nvPr/>
        </p:nvSpPr>
        <p:spPr bwMode="auto">
          <a:xfrm>
            <a:off x="6605588" y="2263775"/>
            <a:ext cx="1022350" cy="542925"/>
          </a:xfrm>
          <a:prstGeom prst="hexagon">
            <a:avLst>
              <a:gd name="adj" fmla="val 28263"/>
              <a:gd name="vf" fmla="val 115470"/>
            </a:avLst>
          </a:prstGeom>
          <a:solidFill>
            <a:srgbClr val="C89A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r>
              <a:rPr lang="fi-FI" sz="700"/>
              <a:t>PPO</a:t>
            </a:r>
          </a:p>
          <a:p>
            <a:r>
              <a:rPr lang="fi-FI" sz="700"/>
              <a:t>Klorofyllesto</a:t>
            </a:r>
          </a:p>
          <a:p>
            <a:r>
              <a:rPr lang="fi-FI" sz="1400"/>
              <a:t>E</a:t>
            </a:r>
          </a:p>
        </p:txBody>
      </p:sp>
      <p:sp>
        <p:nvSpPr>
          <p:cNvPr id="8289" name="AutoShape 19"/>
          <p:cNvSpPr>
            <a:spLocks noChangeArrowheads="1"/>
          </p:cNvSpPr>
          <p:nvPr/>
        </p:nvSpPr>
        <p:spPr bwMode="auto">
          <a:xfrm>
            <a:off x="7585075" y="2263775"/>
            <a:ext cx="1042988" cy="542925"/>
          </a:xfrm>
          <a:prstGeom prst="hexagon">
            <a:avLst>
              <a:gd name="adj" fmla="val 24947"/>
              <a:gd name="vf" fmla="val 115470"/>
            </a:avLst>
          </a:prstGeom>
          <a:solidFill>
            <a:srgbClr val="66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r>
              <a:rPr lang="fi-FI" sz="700"/>
              <a:t>PDS</a:t>
            </a:r>
          </a:p>
          <a:p>
            <a:r>
              <a:rPr lang="fi-FI" sz="700"/>
              <a:t>Karote-</a:t>
            </a:r>
          </a:p>
          <a:p>
            <a:r>
              <a:rPr lang="fi-FI" sz="700"/>
              <a:t>noidit</a:t>
            </a:r>
          </a:p>
          <a:p>
            <a:r>
              <a:rPr lang="fi-FI" sz="1400"/>
              <a:t>F1</a:t>
            </a:r>
          </a:p>
        </p:txBody>
      </p:sp>
      <p:sp>
        <p:nvSpPr>
          <p:cNvPr id="8290" name="AutoShape 19"/>
          <p:cNvSpPr>
            <a:spLocks noChangeArrowheads="1"/>
          </p:cNvSpPr>
          <p:nvPr/>
        </p:nvSpPr>
        <p:spPr bwMode="auto">
          <a:xfrm>
            <a:off x="2049463" y="2806700"/>
            <a:ext cx="1000125" cy="547688"/>
          </a:xfrm>
          <a:prstGeom prst="hexagon">
            <a:avLst>
              <a:gd name="adj" fmla="val 26444"/>
              <a:gd name="vf" fmla="val 115470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endParaRPr lang="fi-FI" sz="200"/>
          </a:p>
          <a:p>
            <a:endParaRPr lang="fi-FI" sz="200"/>
          </a:p>
          <a:p>
            <a:r>
              <a:rPr lang="fi-FI" sz="700"/>
              <a:t>EPSP</a:t>
            </a:r>
          </a:p>
          <a:p>
            <a:r>
              <a:rPr lang="fi-FI" sz="700"/>
              <a:t>Syntet.</a:t>
            </a:r>
          </a:p>
          <a:p>
            <a:r>
              <a:rPr lang="fi-FI" sz="1400"/>
              <a:t>G</a:t>
            </a:r>
          </a:p>
        </p:txBody>
      </p:sp>
      <p:sp>
        <p:nvSpPr>
          <p:cNvPr id="8291" name="AutoShape 19"/>
          <p:cNvSpPr>
            <a:spLocks noChangeArrowheads="1"/>
          </p:cNvSpPr>
          <p:nvPr/>
        </p:nvSpPr>
        <p:spPr bwMode="auto">
          <a:xfrm>
            <a:off x="1027113" y="2806700"/>
            <a:ext cx="1000125" cy="554038"/>
          </a:xfrm>
          <a:prstGeom prst="hexagon">
            <a:avLst>
              <a:gd name="adj" fmla="val 26375"/>
              <a:gd name="vf" fmla="val 115470"/>
            </a:avLst>
          </a:prstGeom>
          <a:solidFill>
            <a:srgbClr val="33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endParaRPr lang="fi-FI" sz="200"/>
          </a:p>
          <a:p>
            <a:endParaRPr lang="fi-FI" sz="200"/>
          </a:p>
          <a:p>
            <a:r>
              <a:rPr lang="fi-FI" sz="700"/>
              <a:t>Karote-</a:t>
            </a:r>
          </a:p>
          <a:p>
            <a:r>
              <a:rPr lang="fi-FI" sz="700"/>
              <a:t>noidit</a:t>
            </a:r>
          </a:p>
          <a:p>
            <a:r>
              <a:rPr lang="fi-FI" sz="1400"/>
              <a:t>F3</a:t>
            </a:r>
          </a:p>
        </p:txBody>
      </p:sp>
      <p:sp>
        <p:nvSpPr>
          <p:cNvPr id="8292" name="AutoShape 19"/>
          <p:cNvSpPr>
            <a:spLocks noChangeArrowheads="1"/>
          </p:cNvSpPr>
          <p:nvPr/>
        </p:nvSpPr>
        <p:spPr bwMode="auto">
          <a:xfrm>
            <a:off x="3049588" y="2806700"/>
            <a:ext cx="1044575" cy="552450"/>
          </a:xfrm>
          <a:prstGeom prst="hexagon">
            <a:avLst>
              <a:gd name="adj" fmla="val 28765"/>
              <a:gd name="vf" fmla="val 115470"/>
            </a:avLst>
          </a:prstGeom>
          <a:solidFill>
            <a:srgbClr val="00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endParaRPr lang="fi-FI" sz="200"/>
          </a:p>
          <a:p>
            <a:endParaRPr lang="fi-FI" sz="200"/>
          </a:p>
          <a:p>
            <a:r>
              <a:rPr lang="fi-FI" sz="700"/>
              <a:t>Solunja-</a:t>
            </a:r>
          </a:p>
          <a:p>
            <a:r>
              <a:rPr lang="fi-FI" sz="700"/>
              <a:t>kautuminen</a:t>
            </a:r>
          </a:p>
          <a:p>
            <a:r>
              <a:rPr lang="fi-FI" sz="1400"/>
              <a:t>K3</a:t>
            </a:r>
          </a:p>
        </p:txBody>
      </p:sp>
      <p:sp>
        <p:nvSpPr>
          <p:cNvPr id="8293" name="AutoShape 19"/>
          <p:cNvSpPr>
            <a:spLocks noChangeArrowheads="1"/>
          </p:cNvSpPr>
          <p:nvPr/>
        </p:nvSpPr>
        <p:spPr bwMode="auto">
          <a:xfrm>
            <a:off x="4094163" y="2806700"/>
            <a:ext cx="1009650" cy="552450"/>
          </a:xfrm>
          <a:prstGeom prst="hexagon">
            <a:avLst>
              <a:gd name="adj" fmla="val 26745"/>
              <a:gd name="vf" fmla="val 115470"/>
            </a:avLst>
          </a:prstGeom>
          <a:solidFill>
            <a:srgbClr val="00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endParaRPr lang="fi-FI" sz="200"/>
          </a:p>
          <a:p>
            <a:endParaRPr lang="fi-FI" sz="200"/>
          </a:p>
          <a:p>
            <a:endParaRPr lang="fi-FI" sz="200"/>
          </a:p>
          <a:p>
            <a:r>
              <a:rPr lang="fi-FI" sz="700"/>
              <a:t>Solu-seinä</a:t>
            </a:r>
          </a:p>
          <a:p>
            <a:r>
              <a:rPr lang="fi-FI" sz="1400"/>
              <a:t>L </a:t>
            </a:r>
          </a:p>
        </p:txBody>
      </p:sp>
      <p:sp>
        <p:nvSpPr>
          <p:cNvPr id="8294" name="AutoShape 19"/>
          <p:cNvSpPr>
            <a:spLocks noChangeArrowheads="1"/>
          </p:cNvSpPr>
          <p:nvPr/>
        </p:nvSpPr>
        <p:spPr bwMode="auto">
          <a:xfrm>
            <a:off x="5059363" y="2805113"/>
            <a:ext cx="1057275" cy="554037"/>
          </a:xfrm>
          <a:prstGeom prst="hexagon">
            <a:avLst>
              <a:gd name="adj" fmla="val 27432"/>
              <a:gd name="vf" fmla="val 115470"/>
            </a:avLst>
          </a:prstGeom>
          <a:solidFill>
            <a:srgbClr val="9999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endParaRPr lang="fi-FI" sz="200"/>
          </a:p>
          <a:p>
            <a:endParaRPr lang="fi-FI" sz="200"/>
          </a:p>
          <a:p>
            <a:r>
              <a:rPr lang="fi-FI" sz="700"/>
              <a:t>Rasva synteesi</a:t>
            </a:r>
          </a:p>
          <a:p>
            <a:r>
              <a:rPr lang="fi-FI" sz="1400"/>
              <a:t>N</a:t>
            </a:r>
          </a:p>
        </p:txBody>
      </p:sp>
      <p:sp>
        <p:nvSpPr>
          <p:cNvPr id="8295" name="AutoShape 19"/>
          <p:cNvSpPr>
            <a:spLocks noChangeArrowheads="1"/>
          </p:cNvSpPr>
          <p:nvPr/>
        </p:nvSpPr>
        <p:spPr bwMode="auto">
          <a:xfrm>
            <a:off x="6116638" y="2806700"/>
            <a:ext cx="1022350" cy="552450"/>
          </a:xfrm>
          <a:prstGeom prst="hexagon">
            <a:avLst>
              <a:gd name="adj" fmla="val 25086"/>
              <a:gd name="vf" fmla="val 115470"/>
            </a:avLst>
          </a:prstGeom>
          <a:solidFill>
            <a:srgbClr val="CCE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endParaRPr lang="fi-FI" sz="200"/>
          </a:p>
          <a:p>
            <a:endParaRPr lang="fi-FI" sz="200"/>
          </a:p>
          <a:p>
            <a:r>
              <a:rPr lang="fi-FI" sz="700"/>
              <a:t>Synteettinen</a:t>
            </a:r>
          </a:p>
          <a:p>
            <a:r>
              <a:rPr lang="fi-FI" sz="700"/>
              <a:t>auksiini</a:t>
            </a:r>
          </a:p>
          <a:p>
            <a:r>
              <a:rPr lang="fi-FI" sz="1400"/>
              <a:t>O</a:t>
            </a: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3708400" y="1000125"/>
            <a:ext cx="152241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0009" tIns="10005" rIns="20009" bIns="10005" anchor="ctr">
            <a:spAutoFit/>
          </a:bodyPr>
          <a:lstStyle/>
          <a:p>
            <a:pPr defTabSz="200096">
              <a:defRPr/>
            </a:pPr>
            <a:r>
              <a:rPr lang="nb-NO" altLang="ja-JP" sz="800" b="1" u="sng" dirty="0">
                <a:latin typeface="+mj-lt"/>
                <a:ea typeface="MS Mincho" pitchFamily="49" charset="-128"/>
                <a:cs typeface="Times New Roman" pitchFamily="18" charset="0"/>
              </a:rPr>
              <a:t>Vaikutuspaikan mukainen resistenssi</a:t>
            </a:r>
            <a:r>
              <a:rPr lang="nb-NO" altLang="ja-JP" sz="800" dirty="0">
                <a:latin typeface="+mj-lt"/>
                <a:ea typeface="MS Mincho" pitchFamily="49" charset="-128"/>
                <a:cs typeface="Times New Roman" pitchFamily="18" charset="0"/>
              </a:rPr>
              <a:t>:</a:t>
            </a:r>
          </a:p>
          <a:p>
            <a:pPr defTabSz="200096">
              <a:defRPr/>
            </a:pPr>
            <a:endParaRPr lang="fi-FI" altLang="ja-JP" sz="800" dirty="0">
              <a:latin typeface="+mj-lt"/>
            </a:endParaRPr>
          </a:p>
          <a:p>
            <a:pPr defTabSz="200096" eaLnBrk="0" hangingPunct="0">
              <a:defRPr/>
            </a:pPr>
            <a:r>
              <a:rPr lang="nb-NO" altLang="ja-JP" sz="800" dirty="0">
                <a:latin typeface="+mj-lt"/>
                <a:ea typeface="MS Mincho" pitchFamily="49" charset="-128"/>
                <a:cs typeface="Times New Roman" pitchFamily="18" charset="0"/>
              </a:rPr>
              <a:t>Kestää yleensä kaikkia saman ryhmän teho-aineita. Tämä resistenssi on usein täydellistä.</a:t>
            </a:r>
            <a:endParaRPr lang="fi-FI" altLang="ja-JP" sz="800" dirty="0">
              <a:latin typeface="+mj-lt"/>
            </a:endParaRPr>
          </a:p>
          <a:p>
            <a:pPr defTabSz="200096" eaLnBrk="0" hangingPunct="0">
              <a:defRPr/>
            </a:pPr>
            <a:r>
              <a:rPr lang="da-DK" altLang="ja-JP" sz="800" dirty="0">
                <a:latin typeface="+mj-lt"/>
                <a:ea typeface="MS Mincho" pitchFamily="49" charset="-128"/>
                <a:cs typeface="Times New Roman" pitchFamily="18" charset="0"/>
              </a:rPr>
              <a:t>Ilmenee yhtäkkiä ja leviää nopeasti.</a:t>
            </a:r>
            <a:endParaRPr lang="da-DK" altLang="ja-JP" sz="800" dirty="0">
              <a:latin typeface="+mj-lt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6122988" y="1054100"/>
            <a:ext cx="2001837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0009" tIns="10005" rIns="20009" bIns="10005" anchor="ctr">
            <a:spAutoFit/>
          </a:bodyPr>
          <a:lstStyle/>
          <a:p>
            <a:pPr defTabSz="200096">
              <a:defRPr/>
            </a:pPr>
            <a:r>
              <a:rPr lang="da-DK" altLang="ja-JP" sz="800" b="1" u="sng" dirty="0">
                <a:latin typeface="+mj-lt"/>
                <a:ea typeface="MS Mincho" pitchFamily="49" charset="-128"/>
                <a:cs typeface="Times New Roman" pitchFamily="18" charset="0"/>
              </a:rPr>
              <a:t>Aineenvaihdunnallinen resistenssi</a:t>
            </a:r>
            <a:r>
              <a:rPr lang="da-DK" altLang="ja-JP" sz="800" b="1" dirty="0">
                <a:latin typeface="+mj-lt"/>
                <a:ea typeface="MS Mincho" pitchFamily="49" charset="-128"/>
                <a:cs typeface="Times New Roman" pitchFamily="18" charset="0"/>
              </a:rPr>
              <a:t>:</a:t>
            </a:r>
          </a:p>
          <a:p>
            <a:pPr defTabSz="200096">
              <a:defRPr/>
            </a:pPr>
            <a:endParaRPr lang="fi-FI" altLang="ja-JP" sz="800" b="1" dirty="0">
              <a:latin typeface="+mj-lt"/>
            </a:endParaRPr>
          </a:p>
          <a:p>
            <a:pPr defTabSz="200096" eaLnBrk="0" hangingPunct="0">
              <a:defRPr/>
            </a:pPr>
            <a:r>
              <a:rPr lang="da-DK" altLang="ja-JP" sz="800" dirty="0">
                <a:latin typeface="+mj-lt"/>
                <a:ea typeface="MS Mincho" pitchFamily="49" charset="-128"/>
                <a:cs typeface="Times New Roman" pitchFamily="18" charset="0"/>
              </a:rPr>
              <a:t>Johtuu lisääntyneestä tehoaineen hajoitustyöstä ja laajenee jopa muihin tehoaineryhmiin.</a:t>
            </a:r>
            <a:endParaRPr lang="fi-FI" altLang="ja-JP" sz="800" dirty="0">
              <a:latin typeface="+mj-lt"/>
            </a:endParaRPr>
          </a:p>
          <a:p>
            <a:pPr defTabSz="200096" eaLnBrk="0" hangingPunct="0">
              <a:defRPr/>
            </a:pPr>
            <a:r>
              <a:rPr lang="da-DK" altLang="ja-JP" sz="800" dirty="0">
                <a:latin typeface="+mj-lt"/>
                <a:ea typeface="MS Mincho" pitchFamily="49" charset="-128"/>
                <a:cs typeface="Times New Roman" pitchFamily="18" charset="0"/>
              </a:rPr>
              <a:t>Resistenssi on osittaista ja torjuntateho vaihtelee. </a:t>
            </a:r>
          </a:p>
          <a:p>
            <a:pPr defTabSz="200096" eaLnBrk="0" hangingPunct="0">
              <a:defRPr/>
            </a:pPr>
            <a:r>
              <a:rPr lang="da-DK" altLang="ja-JP" sz="800" dirty="0">
                <a:latin typeface="+mj-lt"/>
                <a:ea typeface="MS Mincho" pitchFamily="49" charset="-128"/>
                <a:cs typeface="Times New Roman" pitchFamily="18" charset="0"/>
              </a:rPr>
              <a:t>Usein on vaikea sanoa, millä torjunta-aineryhmällä on vielä riittävä teho.</a:t>
            </a:r>
            <a:r>
              <a:rPr lang="fi-FI" altLang="ja-JP" sz="800" dirty="0">
                <a:latin typeface="+mj-lt"/>
              </a:rPr>
              <a:t> </a:t>
            </a:r>
          </a:p>
        </p:txBody>
      </p:sp>
      <p:sp>
        <p:nvSpPr>
          <p:cNvPr id="1039" name="Text Box 53"/>
          <p:cNvSpPr txBox="1">
            <a:spLocks noChangeArrowheads="1"/>
          </p:cNvSpPr>
          <p:nvPr/>
        </p:nvSpPr>
        <p:spPr bwMode="auto">
          <a:xfrm>
            <a:off x="7029450" y="3417888"/>
            <a:ext cx="1717675" cy="10604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0009" tIns="10005" rIns="20009" bIns="10005"/>
          <a:lstStyle/>
          <a:p>
            <a:pPr marL="87284" defTabSz="200096">
              <a:spcAft>
                <a:spcPts val="219"/>
              </a:spcAft>
              <a:defRPr/>
            </a:pPr>
            <a:r>
              <a:rPr lang="fi-FI" sz="800" dirty="0">
                <a:latin typeface="+mj-lt"/>
              </a:rPr>
              <a:t>  </a:t>
            </a:r>
            <a:r>
              <a:rPr lang="fi-FI" sz="800" b="1" u="sng" dirty="0">
                <a:latin typeface="+mj-lt"/>
              </a:rPr>
              <a:t>Muista</a:t>
            </a:r>
            <a:r>
              <a:rPr lang="fi-FI" sz="800" b="1" dirty="0">
                <a:latin typeface="+mj-lt"/>
              </a:rPr>
              <a:t>:</a:t>
            </a:r>
            <a:endParaRPr lang="fi-FI" sz="800" dirty="0">
              <a:latin typeface="+mj-lt"/>
            </a:endParaRPr>
          </a:p>
          <a:p>
            <a:pPr marL="87284" defTabSz="200096">
              <a:spcAft>
                <a:spcPts val="219"/>
              </a:spcAft>
              <a:defRPr/>
            </a:pPr>
            <a:r>
              <a:rPr lang="fi-FI" sz="800" b="1" dirty="0">
                <a:latin typeface="+mj-lt"/>
              </a:rPr>
              <a:t>Voit ehkäistä  resistenssin  syntyä.</a:t>
            </a:r>
          </a:p>
          <a:p>
            <a:pPr marL="87284" defTabSz="200096">
              <a:spcAft>
                <a:spcPts val="219"/>
              </a:spcAft>
              <a:defRPr/>
            </a:pPr>
            <a:r>
              <a:rPr lang="fi-FI" sz="800" b="1" dirty="0">
                <a:latin typeface="+mj-lt"/>
              </a:rPr>
              <a:t>Käytä viljelykiertoa ja</a:t>
            </a:r>
          </a:p>
          <a:p>
            <a:pPr marL="87284" defTabSz="200096">
              <a:spcAft>
                <a:spcPts val="219"/>
              </a:spcAft>
              <a:defRPr/>
            </a:pPr>
            <a:r>
              <a:rPr lang="fi-FI" sz="800" b="1" dirty="0">
                <a:latin typeface="+mj-lt"/>
              </a:rPr>
              <a:t>viljelytekniikkaa. </a:t>
            </a:r>
          </a:p>
          <a:p>
            <a:pPr marL="87284" defTabSz="200096">
              <a:spcAft>
                <a:spcPts val="219"/>
              </a:spcAft>
              <a:defRPr/>
            </a:pPr>
            <a:r>
              <a:rPr lang="fi-FI" sz="800" b="1" dirty="0">
                <a:latin typeface="+mj-lt"/>
              </a:rPr>
              <a:t>Käytä vaihtelevasti eri</a:t>
            </a:r>
          </a:p>
          <a:p>
            <a:pPr marL="87284" defTabSz="200096">
              <a:spcAft>
                <a:spcPts val="219"/>
              </a:spcAft>
              <a:defRPr/>
            </a:pPr>
            <a:r>
              <a:rPr lang="fi-FI" sz="800" b="1" dirty="0">
                <a:latin typeface="+mj-lt"/>
              </a:rPr>
              <a:t>tehoaineryhmiä. </a:t>
            </a:r>
          </a:p>
        </p:txBody>
      </p:sp>
      <p:sp>
        <p:nvSpPr>
          <p:cNvPr id="46" name="Tekstikehys 45"/>
          <p:cNvSpPr txBox="1"/>
          <p:nvPr/>
        </p:nvSpPr>
        <p:spPr>
          <a:xfrm>
            <a:off x="1211263" y="914400"/>
            <a:ext cx="2016125" cy="1246188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lIns="91410" tIns="45705" rIns="91410" bIns="45705">
            <a:spAutoFit/>
          </a:bodyPr>
          <a:lstStyle/>
          <a:p>
            <a:pPr>
              <a:defRPr/>
            </a:pPr>
            <a:r>
              <a:rPr lang="fi-FI" sz="800" b="1" u="sng" dirty="0">
                <a:latin typeface="Arial" charset="0"/>
              </a:rPr>
              <a:t>Resistenssin torjumisen perusteet</a:t>
            </a:r>
          </a:p>
          <a:p>
            <a:pPr marL="88871" indent="-88871">
              <a:tabLst>
                <a:tab pos="88871" algn="l"/>
              </a:tabLst>
              <a:defRPr/>
            </a:pPr>
            <a:endParaRPr lang="fi-FI" sz="500" b="1" dirty="0">
              <a:latin typeface="Arial" charset="0"/>
            </a:endParaRPr>
          </a:p>
          <a:p>
            <a:pPr marL="179329" indent="-179329">
              <a:buFontTx/>
              <a:buAutoNum type="arabicPeriod"/>
              <a:tabLst>
                <a:tab pos="88871" algn="l"/>
              </a:tabLst>
              <a:defRPr/>
            </a:pPr>
            <a:r>
              <a:rPr lang="fi-FI" sz="800" b="1" dirty="0">
                <a:latin typeface="Arial" charset="0"/>
              </a:rPr>
              <a:t>Käytä hyväksesi</a:t>
            </a:r>
          </a:p>
          <a:p>
            <a:pPr marL="179329" indent="-179329">
              <a:tabLst>
                <a:tab pos="88871" algn="l"/>
              </a:tabLst>
              <a:defRPr/>
            </a:pPr>
            <a:r>
              <a:rPr lang="fi-FI" sz="800" b="1" dirty="0">
                <a:latin typeface="Arial" charset="0"/>
              </a:rPr>
              <a:t>  		viljelykiertoa ja eri viljely-menetelmiä</a:t>
            </a:r>
            <a:endParaRPr lang="fi-FI" sz="800" dirty="0">
              <a:latin typeface="Arial" charset="0"/>
            </a:endParaRPr>
          </a:p>
          <a:p>
            <a:pPr marL="179329" indent="-179329">
              <a:tabLst>
                <a:tab pos="88871" algn="l"/>
              </a:tabLst>
              <a:defRPr/>
            </a:pPr>
            <a:r>
              <a:rPr lang="fi-FI" sz="800" b="1" dirty="0">
                <a:latin typeface="Arial" charset="0"/>
              </a:rPr>
              <a:t>2. 	Tarpeenmukainen torjunta</a:t>
            </a:r>
            <a:endParaRPr lang="fi-FI" sz="800" dirty="0">
              <a:latin typeface="Arial" charset="0"/>
            </a:endParaRPr>
          </a:p>
          <a:p>
            <a:pPr marL="179329" indent="-179329">
              <a:tabLst>
                <a:tab pos="88871" algn="l"/>
              </a:tabLst>
              <a:defRPr/>
            </a:pPr>
            <a:r>
              <a:rPr lang="fi-FI" sz="800" b="1" dirty="0">
                <a:latin typeface="Arial" charset="0"/>
              </a:rPr>
              <a:t>3. 	Vaihda tehoainetta ja </a:t>
            </a:r>
          </a:p>
          <a:p>
            <a:pPr indent="179329">
              <a:tabLst>
                <a:tab pos="88871" algn="l"/>
              </a:tabLst>
              <a:defRPr/>
            </a:pPr>
            <a:r>
              <a:rPr lang="fi-FI" sz="800" b="1" dirty="0">
                <a:latin typeface="Arial" charset="0"/>
              </a:rPr>
              <a:t> tehoaineryhmää</a:t>
            </a:r>
            <a:endParaRPr lang="fi-FI" sz="800" dirty="0">
              <a:latin typeface="Arial" charset="0"/>
            </a:endParaRPr>
          </a:p>
          <a:p>
            <a:pPr marL="179329" indent="-179329">
              <a:buFontTx/>
              <a:buAutoNum type="arabicPeriod" startAt="4"/>
              <a:tabLst>
                <a:tab pos="88871" algn="l"/>
              </a:tabLst>
              <a:defRPr/>
            </a:pPr>
            <a:r>
              <a:rPr lang="fi-FI" sz="800" b="1" dirty="0">
                <a:latin typeface="Arial" charset="0"/>
              </a:rPr>
              <a:t>Tarkista teho</a:t>
            </a:r>
          </a:p>
          <a:p>
            <a:pPr marL="179329" indent="-179329">
              <a:tabLst>
                <a:tab pos="88871" algn="l"/>
              </a:tabLst>
              <a:defRPr/>
            </a:pPr>
            <a:endParaRPr lang="fi-FI" sz="600" b="1" dirty="0">
              <a:latin typeface="Arial" charset="0"/>
            </a:endParaRPr>
          </a:p>
        </p:txBody>
      </p:sp>
      <p:pic>
        <p:nvPicPr>
          <p:cNvPr id="8300" name="Picture 2" descr="J:\Hankkeet\32030001\Kuvamateriaali\Jalli H.-157x\Jalli H.-157x\Rikkakasveja\DSC_00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3900" y="4508500"/>
            <a:ext cx="1535113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kstikehys 28"/>
          <p:cNvSpPr txBox="1"/>
          <p:nvPr/>
        </p:nvSpPr>
        <p:spPr>
          <a:xfrm>
            <a:off x="7029450" y="5859463"/>
            <a:ext cx="1766888" cy="584200"/>
          </a:xfrm>
          <a:prstGeom prst="rect">
            <a:avLst/>
          </a:prstGeom>
          <a:solidFill>
            <a:srgbClr val="FFFF99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10" tIns="45705" rIns="91410" bIns="45705">
            <a:spAutoFit/>
          </a:bodyPr>
          <a:lstStyle/>
          <a:p>
            <a:pPr>
              <a:defRPr/>
            </a:pPr>
            <a:r>
              <a:rPr lang="fi-FI" sz="800" b="1" dirty="0"/>
              <a:t>Suomessa on löydetty </a:t>
            </a:r>
            <a:r>
              <a:rPr lang="fi-FI" sz="800" b="1" dirty="0" err="1"/>
              <a:t>pienannosherbisidejä</a:t>
            </a:r>
            <a:r>
              <a:rPr lang="fi-FI" sz="800" b="1" dirty="0"/>
              <a:t> (Ryhmä B, ALS -esto) kestäviä pihatähtimöjä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smtClean="0"/>
          </a:p>
        </p:txBody>
      </p:sp>
      <p:sp>
        <p:nvSpPr>
          <p:cNvPr id="9219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smtClean="0"/>
          </a:p>
        </p:txBody>
      </p:sp>
      <p:sp>
        <p:nvSpPr>
          <p:cNvPr id="9220" name="Päivämäärän paikkamerkki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i-FI">
                <a:latin typeface="Arial" pitchFamily="34" charset="0"/>
              </a:rPr>
              <a:t>25.3.2014</a:t>
            </a:r>
          </a:p>
        </p:txBody>
      </p:sp>
      <p:pic>
        <p:nvPicPr>
          <p:cNvPr id="9221" name="Picture 2" descr="http://www.hracglobal.com/portals/5/MOAPoster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6063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Herbisidiresistenssin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ehkäisy huomioitiin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fi-FI" sz="1800" dirty="0" smtClean="0"/>
          </a:p>
          <a:p>
            <a:endParaRPr lang="fi-FI" sz="1800" dirty="0" smtClean="0"/>
          </a:p>
          <a:p>
            <a:endParaRPr lang="fi-FI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37088"/>
            <a:ext cx="8964488" cy="546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kstikehys 4"/>
          <p:cNvSpPr txBox="1"/>
          <p:nvPr/>
        </p:nvSpPr>
        <p:spPr>
          <a:xfrm>
            <a:off x="2051720" y="170080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15</a:t>
            </a:r>
            <a:endParaRPr lang="fi-FI" sz="2000" dirty="0"/>
          </a:p>
        </p:txBody>
      </p:sp>
      <p:sp>
        <p:nvSpPr>
          <p:cNvPr id="6" name="Tekstikehys 5"/>
          <p:cNvSpPr txBox="1"/>
          <p:nvPr/>
        </p:nvSpPr>
        <p:spPr>
          <a:xfrm>
            <a:off x="6732240" y="450912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3</a:t>
            </a:r>
            <a:endParaRPr lang="fi-FI" sz="2000" dirty="0"/>
          </a:p>
        </p:txBody>
      </p:sp>
      <p:sp>
        <p:nvSpPr>
          <p:cNvPr id="7" name="Tekstikehys 6"/>
          <p:cNvSpPr txBox="1"/>
          <p:nvPr/>
        </p:nvSpPr>
        <p:spPr>
          <a:xfrm>
            <a:off x="7020272" y="371703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6</a:t>
            </a:r>
            <a:endParaRPr lang="fi-FI" sz="2000" dirty="0"/>
          </a:p>
        </p:txBody>
      </p:sp>
      <p:sp>
        <p:nvSpPr>
          <p:cNvPr id="8" name="Tekstikehys 7"/>
          <p:cNvSpPr txBox="1"/>
          <p:nvPr/>
        </p:nvSpPr>
        <p:spPr>
          <a:xfrm>
            <a:off x="7308304" y="170080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15</a:t>
            </a:r>
            <a:endParaRPr lang="fi-FI" sz="2000" dirty="0"/>
          </a:p>
        </p:txBody>
      </p:sp>
      <p:sp>
        <p:nvSpPr>
          <p:cNvPr id="9" name="Tekstikehys 8"/>
          <p:cNvSpPr txBox="1"/>
          <p:nvPr/>
        </p:nvSpPr>
        <p:spPr>
          <a:xfrm>
            <a:off x="251520" y="1268760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77 LOHKOA/ 26 vuodessa</a:t>
            </a:r>
            <a:endParaRPr lang="fi-F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5" descr="J:\Hankkeet\21090039_pesticidelife\Viestintä\Kuvat viestintäkäyttöön\Kopio Kuva3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 bwMode="auto">
          <a:xfrm>
            <a:off x="1439" y="0"/>
            <a:ext cx="9142561" cy="695739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" name="Sisällön paikkamerkki 8"/>
          <p:cNvSpPr>
            <a:spLocks noGrp="1"/>
          </p:cNvSpPr>
          <p:nvPr>
            <p:ph idx="4294967295"/>
          </p:nvPr>
        </p:nvSpPr>
        <p:spPr>
          <a:xfrm>
            <a:off x="-900608" y="332656"/>
            <a:ext cx="10297144" cy="748680"/>
          </a:xfrm>
        </p:spPr>
        <p:txBody>
          <a:bodyPr>
            <a:noAutofit/>
          </a:bodyPr>
          <a:lstStyle/>
          <a:p>
            <a:pPr lvl="2">
              <a:buNone/>
            </a:pPr>
            <a:r>
              <a:rPr lang="fi-FI" sz="3200" b="1" dirty="0" smtClean="0"/>
              <a:t>Kasvinsuojeluaineiden myynti- ja käyttötiedot</a:t>
            </a:r>
          </a:p>
          <a:p>
            <a:pPr>
              <a:buNone/>
            </a:pP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Kuva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12776"/>
            <a:ext cx="7920880" cy="51904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kstikehys 4"/>
          <p:cNvSpPr txBox="1"/>
          <p:nvPr/>
        </p:nvSpPr>
        <p:spPr>
          <a:xfrm>
            <a:off x="107504" y="908720"/>
            <a:ext cx="879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Ympäristöriskien- ja vaikutusten laskeminen HAIR riski-indikaattorit + USETOX- malli</a:t>
            </a:r>
            <a:endParaRPr lang="fi-FI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91264" cy="936104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Verkostoituminen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908720"/>
            <a:ext cx="8892480" cy="5589240"/>
          </a:xfrm>
        </p:spPr>
        <p:txBody>
          <a:bodyPr/>
          <a:lstStyle/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Viljelijäyhteistyö:</a:t>
            </a:r>
            <a:r>
              <a:rPr lang="fi-FI" b="1" dirty="0" smtClean="0"/>
              <a:t> 	</a:t>
            </a:r>
            <a:r>
              <a:rPr lang="fi-FI" dirty="0" smtClean="0"/>
              <a:t>demonstraatiotiloja 9, sopimustiloja 32</a:t>
            </a:r>
          </a:p>
          <a:p>
            <a:pPr>
              <a:buNone/>
            </a:pPr>
            <a:r>
              <a:rPr lang="fi-FI" dirty="0" smtClean="0"/>
              <a:t>				pellonpiennartapahtumat 9 kpl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Hankekumppanit:</a:t>
            </a:r>
            <a:r>
              <a:rPr lang="fi-FI" dirty="0" smtClean="0"/>
              <a:t> MTT, Syke, </a:t>
            </a:r>
            <a:r>
              <a:rPr lang="fi-FI" dirty="0" err="1" smtClean="0"/>
              <a:t>Tukes</a:t>
            </a:r>
            <a:r>
              <a:rPr lang="fi-FI" dirty="0" smtClean="0"/>
              <a:t> ja NSL MTT/kasvinsuojelututkijat/tekniset</a:t>
            </a:r>
          </a:p>
          <a:p>
            <a:pPr>
              <a:buNone/>
            </a:pPr>
            <a:r>
              <a:rPr lang="fi-FI" dirty="0" smtClean="0"/>
              <a:t>	Muut kasvinsuojeluhankkeet </a:t>
            </a:r>
            <a:r>
              <a:rPr lang="fi-FI" b="1" dirty="0" smtClean="0">
                <a:solidFill>
                  <a:schemeClr val="accent2">
                    <a:lumMod val="50000"/>
                  </a:schemeClr>
                </a:solidFill>
              </a:rPr>
              <a:t>IPM APU, VIPM</a:t>
            </a:r>
            <a:r>
              <a:rPr lang="fi-FI" dirty="0" smtClean="0"/>
              <a:t>, Teho Plus</a:t>
            </a:r>
          </a:p>
          <a:p>
            <a:pPr>
              <a:buNone/>
            </a:pPr>
            <a:r>
              <a:rPr lang="fi-FI" dirty="0" smtClean="0"/>
              <a:t>	</a:t>
            </a:r>
            <a:r>
              <a:rPr lang="fi-FI" dirty="0" err="1" smtClean="0"/>
              <a:t>MMM/Tike</a:t>
            </a:r>
            <a:r>
              <a:rPr lang="fi-FI" dirty="0" smtClean="0"/>
              <a:t>: kasvinsuojeluaineiden käytön pilottiaineisto 2007</a:t>
            </a:r>
          </a:p>
          <a:p>
            <a:pPr>
              <a:buNone/>
            </a:pPr>
            <a:endParaRPr lang="fi-FI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Kasvinsuojeluseura KSS</a:t>
            </a:r>
          </a:p>
          <a:p>
            <a:pPr>
              <a:buNone/>
            </a:pPr>
            <a:r>
              <a:rPr lang="fi-FI" dirty="0" smtClean="0"/>
              <a:t>Berner OY, Raisio Yhtymä, Kesko,</a:t>
            </a:r>
          </a:p>
          <a:p>
            <a:pPr>
              <a:buNone/>
            </a:pPr>
            <a:r>
              <a:rPr lang="fi-FI" dirty="0" err="1" smtClean="0"/>
              <a:t>Boreal</a:t>
            </a:r>
            <a:r>
              <a:rPr lang="fi-FI" dirty="0" smtClean="0"/>
              <a:t> Kasvinjalostus, </a:t>
            </a:r>
            <a:r>
              <a:rPr lang="fi-FI" dirty="0" err="1" smtClean="0"/>
              <a:t>Yara</a:t>
            </a:r>
            <a:endParaRPr lang="fi-FI" dirty="0" smtClean="0"/>
          </a:p>
          <a:p>
            <a:endParaRPr lang="fi-FI" dirty="0" smtClean="0"/>
          </a:p>
          <a:p>
            <a:pPr>
              <a:buNone/>
            </a:pPr>
            <a:r>
              <a:rPr lang="fi-FI" b="1" dirty="0" err="1" smtClean="0">
                <a:solidFill>
                  <a:schemeClr val="accent6">
                    <a:lumMod val="75000"/>
                  </a:schemeClr>
                </a:solidFill>
              </a:rPr>
              <a:t>Nordic-Baltic</a:t>
            </a: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 yhteistyö</a:t>
            </a:r>
          </a:p>
          <a:p>
            <a:pPr>
              <a:buNone/>
            </a:pPr>
            <a:r>
              <a:rPr lang="fi-FI" dirty="0" smtClean="0"/>
              <a:t>NJF IPM työryhmä, seminaari 2012</a:t>
            </a:r>
          </a:p>
          <a:p>
            <a:endParaRPr lang="fi-FI" dirty="0" smtClean="0"/>
          </a:p>
        </p:txBody>
      </p:sp>
      <p:pic>
        <p:nvPicPr>
          <p:cNvPr id="3076" name="Picture 4" descr="J:\Hankkeet\21090039_pesticidelife\Tuotokset\Kuvat\2010 Uusimaa\Nyholm\IMG_0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429000"/>
            <a:ext cx="4067944" cy="28083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fi-FI" dirty="0" smtClean="0"/>
              <a:t>Viestintä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23528" y="908720"/>
            <a:ext cx="8712968" cy="5616624"/>
          </a:xfrm>
        </p:spPr>
        <p:txBody>
          <a:bodyPr/>
          <a:lstStyle/>
          <a:p>
            <a:pPr>
              <a:buNone/>
            </a:pPr>
            <a:r>
              <a:rPr lang="fi-FI" b="1" dirty="0" err="1" smtClean="0">
                <a:hlinkClick r:id="rId2"/>
              </a:rPr>
              <a:t>www.mtt.fi/pesticidelife</a:t>
            </a:r>
            <a:r>
              <a:rPr lang="fi-FI" b="1" dirty="0" smtClean="0"/>
              <a:t>  </a:t>
            </a:r>
            <a:r>
              <a:rPr lang="fi-FI" dirty="0" smtClean="0"/>
              <a:t>FI, EN, SE</a:t>
            </a:r>
          </a:p>
          <a:p>
            <a:pPr>
              <a:buNone/>
            </a:pPr>
            <a:endParaRPr lang="fi-FI" sz="2200" dirty="0" smtClean="0">
              <a:solidFill>
                <a:srgbClr val="990000"/>
              </a:solidFill>
            </a:endParaRPr>
          </a:p>
          <a:p>
            <a:pPr>
              <a:buNone/>
            </a:pPr>
            <a:r>
              <a:rPr lang="fi-FI" dirty="0" smtClean="0">
                <a:solidFill>
                  <a:srgbClr val="990000"/>
                </a:solidFill>
              </a:rPr>
              <a:t>Esitelmät, yli 155</a:t>
            </a:r>
          </a:p>
          <a:p>
            <a:pPr>
              <a:buNone/>
            </a:pPr>
            <a:r>
              <a:rPr lang="fi-FI" dirty="0" smtClean="0">
                <a:solidFill>
                  <a:srgbClr val="990000"/>
                </a:solidFill>
              </a:rPr>
              <a:t>Artikkelit, </a:t>
            </a:r>
            <a:r>
              <a:rPr lang="fi-FI" smtClean="0">
                <a:solidFill>
                  <a:srgbClr val="990000"/>
                </a:solidFill>
              </a:rPr>
              <a:t>noin 100</a:t>
            </a:r>
            <a:endParaRPr lang="fi-FI" dirty="0" smtClean="0">
              <a:solidFill>
                <a:srgbClr val="990000"/>
              </a:solidFill>
            </a:endParaRPr>
          </a:p>
          <a:p>
            <a:pPr>
              <a:buNone/>
            </a:pPr>
            <a:r>
              <a:rPr lang="fi-FI" dirty="0" err="1" smtClean="0">
                <a:solidFill>
                  <a:srgbClr val="990000"/>
                </a:solidFill>
              </a:rPr>
              <a:t>Posterit</a:t>
            </a:r>
            <a:r>
              <a:rPr lang="fi-FI" dirty="0" smtClean="0">
                <a:solidFill>
                  <a:srgbClr val="990000"/>
                </a:solidFill>
              </a:rPr>
              <a:t>, noin 20</a:t>
            </a:r>
          </a:p>
          <a:p>
            <a:pPr>
              <a:buNone/>
            </a:pPr>
            <a:r>
              <a:rPr lang="fi-FI" b="1" dirty="0" smtClean="0">
                <a:solidFill>
                  <a:srgbClr val="990000"/>
                </a:solidFill>
              </a:rPr>
              <a:t>3 IPM koulutusvideota</a:t>
            </a:r>
          </a:p>
          <a:p>
            <a:pPr>
              <a:buNone/>
            </a:pPr>
            <a:r>
              <a:rPr lang="fi-FI" b="1" dirty="0" smtClean="0">
                <a:solidFill>
                  <a:srgbClr val="002060"/>
                </a:solidFill>
              </a:rPr>
              <a:t>MTT Raportti </a:t>
            </a:r>
            <a:r>
              <a:rPr lang="fi-FI" dirty="0" smtClean="0">
                <a:solidFill>
                  <a:srgbClr val="002060"/>
                </a:solidFill>
              </a:rPr>
              <a:t>sarjan julkaisut: </a:t>
            </a:r>
          </a:p>
          <a:p>
            <a:pPr>
              <a:buNone/>
            </a:pPr>
            <a:r>
              <a:rPr lang="fi-FI" b="1" dirty="0" smtClean="0">
                <a:solidFill>
                  <a:srgbClr val="002060"/>
                </a:solidFill>
              </a:rPr>
              <a:t>20, 105, 107, 108, 109</a:t>
            </a:r>
          </a:p>
          <a:p>
            <a:pPr>
              <a:buNone/>
            </a:pPr>
            <a:endParaRPr lang="fi-FI" dirty="0" smtClean="0"/>
          </a:p>
          <a:p>
            <a:pPr>
              <a:buNone/>
            </a:pPr>
            <a:r>
              <a:rPr lang="fi-FI" b="1" dirty="0" smtClean="0"/>
              <a:t>IPM </a:t>
            </a:r>
            <a:r>
              <a:rPr lang="fi-FI" b="1" dirty="0" err="1" smtClean="0"/>
              <a:t>tietoalusta</a:t>
            </a:r>
            <a:r>
              <a:rPr lang="fi-FI" dirty="0" err="1" smtClean="0"/>
              <a:t>/portaali</a:t>
            </a:r>
            <a:r>
              <a:rPr lang="fi-FI" dirty="0" smtClean="0"/>
              <a:t> kehitystyö</a:t>
            </a:r>
          </a:p>
          <a:p>
            <a:pPr>
              <a:buNone/>
            </a:pPr>
            <a:r>
              <a:rPr lang="fi-FI" b="1" dirty="0" smtClean="0"/>
              <a:t>IPM Matriisityö </a:t>
            </a:r>
            <a:r>
              <a:rPr lang="fi-FI" dirty="0" smtClean="0"/>
              <a:t>2012-2013: MTT, </a:t>
            </a:r>
            <a:r>
              <a:rPr lang="fi-FI" dirty="0" err="1" smtClean="0"/>
              <a:t>Tukes</a:t>
            </a:r>
            <a:r>
              <a:rPr lang="fi-FI" dirty="0" smtClean="0"/>
              <a:t>, HY, KSS Puutarhaliitto: viljelykasvikohtainen kasvinsuojelutietämys ja </a:t>
            </a:r>
          </a:p>
          <a:p>
            <a:pPr>
              <a:buNone/>
            </a:pPr>
            <a:r>
              <a:rPr lang="fi-FI" dirty="0" smtClean="0"/>
              <a:t>	tietoaukkojen kartoitus &gt;&gt; tutkimustarpeet</a:t>
            </a:r>
          </a:p>
          <a:p>
            <a:endParaRPr lang="fi-FI" dirty="0" smtClean="0"/>
          </a:p>
        </p:txBody>
      </p:sp>
      <p:pic>
        <p:nvPicPr>
          <p:cNvPr id="5122" name="Picture 2" descr="J:\Hankkeet\21090039_pesticidelife\Viestintä\Kuvat viestintäkäyttöön\Jalli_peltopäivä_rajattu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68760"/>
            <a:ext cx="3528392" cy="2636912"/>
          </a:xfrm>
          <a:prstGeom prst="rect">
            <a:avLst/>
          </a:prstGeom>
          <a:noFill/>
        </p:spPr>
      </p:pic>
      <p:pic>
        <p:nvPicPr>
          <p:cNvPr id="5123" name="Picture 3" descr="J:\Hankkeet\21090039_pesticidelife\Tuotokset\Kuvat\2011 Väliseminaari ja Syyspuinti Ilmajoella, Mid-term seminar at Ilmajoki\IMG_40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068960"/>
            <a:ext cx="3313001" cy="22322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Kiitos !</a:t>
            </a:r>
            <a:endParaRPr lang="fi-FI" dirty="0"/>
          </a:p>
        </p:txBody>
      </p:sp>
      <p:pic>
        <p:nvPicPr>
          <p:cNvPr id="10243" name="Picture 3" descr="J:\Hankkeet\21090039_pesticidelife\Tuotokset\Kuvat\2012 Ylistaron pellonpiennarilta sh\IMG_38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40569" y="1"/>
            <a:ext cx="10287001" cy="6858000"/>
          </a:xfrm>
          <a:prstGeom prst="rect">
            <a:avLst/>
          </a:prstGeom>
          <a:noFill/>
        </p:spPr>
      </p:pic>
      <p:sp>
        <p:nvSpPr>
          <p:cNvPr id="8" name="Tekstikehys 7"/>
          <p:cNvSpPr txBox="1"/>
          <p:nvPr/>
        </p:nvSpPr>
        <p:spPr>
          <a:xfrm>
            <a:off x="359024" y="260648"/>
            <a:ext cx="9469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6000" dirty="0" smtClean="0">
                <a:solidFill>
                  <a:schemeClr val="accent2">
                    <a:lumMod val="50000"/>
                  </a:schemeClr>
                </a:solidFill>
                <a:latin typeface="Imprint MT Shadow" pitchFamily="82" charset="0"/>
                <a:cs typeface="Calibri" pitchFamily="34" charset="0"/>
              </a:rPr>
              <a:t>Lämmin kiitos</a:t>
            </a:r>
          </a:p>
          <a:p>
            <a:endParaRPr lang="fi-FI" sz="3600" dirty="0">
              <a:solidFill>
                <a:schemeClr val="accent2">
                  <a:lumMod val="50000"/>
                </a:schemeClr>
              </a:solidFill>
              <a:latin typeface="Imprint MT Shadow" pitchFamily="82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IPM = </a:t>
            </a:r>
            <a:r>
              <a:rPr lang="fi-FI" dirty="0" err="1" smtClean="0"/>
              <a:t>Integrated</a:t>
            </a:r>
            <a:r>
              <a:rPr lang="fi-FI" dirty="0" smtClean="0"/>
              <a:t> </a:t>
            </a:r>
            <a:r>
              <a:rPr lang="fi-FI" dirty="0" err="1" smtClean="0"/>
              <a:t>Pest</a:t>
            </a:r>
            <a:r>
              <a:rPr lang="fi-FI" dirty="0" smtClean="0"/>
              <a:t> Management; kasvinsuojelua kestävällä tavalla</a:t>
            </a:r>
          </a:p>
        </p:txBody>
      </p:sp>
      <p:sp>
        <p:nvSpPr>
          <p:cNvPr id="7171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r>
              <a:rPr lang="fi-FI" sz="2800" dirty="0" err="1" smtClean="0"/>
              <a:t>FAO:n</a:t>
            </a:r>
            <a:r>
              <a:rPr lang="fi-FI" sz="2800" dirty="0" smtClean="0"/>
              <a:t> (Food and </a:t>
            </a:r>
            <a:r>
              <a:rPr lang="fi-FI" sz="2800" dirty="0" err="1" smtClean="0"/>
              <a:t>Agriculture</a:t>
            </a:r>
            <a:r>
              <a:rPr lang="fi-FI" sz="2800" dirty="0" smtClean="0"/>
              <a:t> </a:t>
            </a:r>
            <a:r>
              <a:rPr lang="fi-FI" sz="2800" dirty="0" err="1" smtClean="0"/>
              <a:t>Organization</a:t>
            </a:r>
            <a:r>
              <a:rPr lang="fi-FI" sz="2800" dirty="0" smtClean="0"/>
              <a:t>) määritelmän mukaan integroitu torjunta tarkoittaa 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kaikkien mahdollisten ja sopivien torjuntamenetelmien harkitsemista ja yhdistelyä </a:t>
            </a:r>
            <a:r>
              <a:rPr lang="fi-FI" sz="2800" dirty="0" smtClean="0"/>
              <a:t>pyrittäessä ehkäisemään kasvintuhooja-populaatioiden lisääntymistä</a:t>
            </a:r>
          </a:p>
          <a:p>
            <a:r>
              <a:rPr lang="fi-FI" sz="2800" dirty="0" smtClean="0"/>
              <a:t>Kasvinsuojeluaineiden ja muiden kasvinsuojelukeinojen käyttö pidetään tasolla, joka on 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taloudellisesti perusteltu ja minimoi ihmisten terveydelle ja ympäristölle aiheutuvat riskit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kstikehys 26"/>
          <p:cNvSpPr txBox="1">
            <a:spLocks noChangeArrowheads="1"/>
          </p:cNvSpPr>
          <p:nvPr/>
        </p:nvSpPr>
        <p:spPr bwMode="auto">
          <a:xfrm>
            <a:off x="251520" y="2132856"/>
            <a:ext cx="836158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i-FI" sz="2800" dirty="0"/>
              <a:t>”IPM on sitä että toimitaan luonnon kanssa samaan</a:t>
            </a:r>
            <a:br>
              <a:rPr lang="fi-FI" sz="2800" dirty="0"/>
            </a:br>
            <a:r>
              <a:rPr lang="fi-FI" sz="2800" dirty="0"/>
              <a:t> suuntaan eikä sitä vastaan.” </a:t>
            </a:r>
          </a:p>
          <a:p>
            <a:pPr algn="ctr"/>
            <a:r>
              <a:rPr lang="fi-FI" sz="2800" dirty="0" smtClean="0"/>
              <a:t> </a:t>
            </a:r>
            <a:r>
              <a:rPr lang="fi-FI" sz="2800" dirty="0"/>
              <a:t>- </a:t>
            </a:r>
            <a:r>
              <a:rPr lang="fi-FI" sz="2800" dirty="0">
                <a:solidFill>
                  <a:schemeClr val="accent6">
                    <a:lumMod val="75000"/>
                  </a:schemeClr>
                </a:solidFill>
              </a:rPr>
              <a:t>viljelijä Etelä-Pohjanmaalta </a:t>
            </a:r>
            <a:r>
              <a:rPr lang="fi-FI" sz="2800" dirty="0" smtClean="0"/>
              <a:t>– </a:t>
            </a:r>
          </a:p>
          <a:p>
            <a:pPr algn="ctr"/>
            <a:endParaRPr lang="fi-FI" sz="2800" dirty="0" smtClean="0"/>
          </a:p>
          <a:p>
            <a:pPr algn="ctr"/>
            <a:r>
              <a:rPr lang="fi-FI" sz="2800" dirty="0" smtClean="0"/>
              <a:t>Tilakohtaista, paikallisiin olosuhteisiin sovitettua kasvinsuojelua ja sen jatkuvaa kehittämistä ja uuden oppimista</a:t>
            </a:r>
            <a:endParaRPr lang="fi-FI" sz="2800" dirty="0"/>
          </a:p>
        </p:txBody>
      </p:sp>
      <p:sp>
        <p:nvSpPr>
          <p:cNvPr id="7" name="Otsikko 1"/>
          <p:cNvSpPr>
            <a:spLocks noGrp="1"/>
          </p:cNvSpPr>
          <p:nvPr/>
        </p:nvSpPr>
        <p:spPr bwMode="auto">
          <a:xfrm>
            <a:off x="0" y="1124744"/>
            <a:ext cx="82296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4B2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fi-FI" dirty="0" smtClean="0"/>
              <a:t>Mitä on </a:t>
            </a:r>
            <a:r>
              <a:rPr lang="fi-FI" dirty="0" err="1" smtClean="0"/>
              <a:t>ipm</a:t>
            </a:r>
            <a:r>
              <a:rPr lang="fi-FI" dirty="0" smtClean="0"/>
              <a:t>?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kstikehys 26"/>
          <p:cNvSpPr txBox="1">
            <a:spLocks noChangeArrowheads="1"/>
          </p:cNvSpPr>
          <p:nvPr/>
        </p:nvSpPr>
        <p:spPr bwMode="auto">
          <a:xfrm>
            <a:off x="395536" y="1268760"/>
            <a:ext cx="836158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fi-FI" sz="2800" dirty="0" smtClean="0"/>
              <a:t>Ei </a:t>
            </a:r>
            <a:r>
              <a:rPr lang="fi-FI" sz="2800" dirty="0" err="1" smtClean="0"/>
              <a:t>luomua</a:t>
            </a:r>
            <a:r>
              <a:rPr lang="fi-FI" sz="2800" dirty="0" smtClean="0"/>
              <a:t> vaikka voi olla lähellä sitä</a:t>
            </a:r>
          </a:p>
          <a:p>
            <a:pPr>
              <a:buFontTx/>
              <a:buChar char="-"/>
            </a:pPr>
            <a:r>
              <a:rPr lang="fi-FI" sz="2800" dirty="0" smtClean="0"/>
              <a:t>Ei näennäisviljelyä</a:t>
            </a:r>
          </a:p>
          <a:p>
            <a:pPr>
              <a:buFontTx/>
              <a:buChar char="-"/>
            </a:pPr>
            <a:r>
              <a:rPr lang="fi-FI" sz="2800" dirty="0" smtClean="0"/>
              <a:t>Ei maatalouskaupan pakettituote</a:t>
            </a:r>
          </a:p>
          <a:p>
            <a:pPr>
              <a:buFontTx/>
              <a:buChar char="-"/>
            </a:pPr>
            <a:r>
              <a:rPr lang="fi-FI" sz="2800" dirty="0" smtClean="0"/>
              <a:t>Ei pysyvä pakettiratkaisu</a:t>
            </a:r>
          </a:p>
          <a:p>
            <a:pPr>
              <a:buFontTx/>
              <a:buChar char="-"/>
            </a:pPr>
            <a:r>
              <a:rPr lang="fi-FI" sz="2800" dirty="0" smtClean="0"/>
              <a:t>Ei uhkapeliä; perustuu riskinarviointiin</a:t>
            </a:r>
          </a:p>
          <a:p>
            <a:pPr>
              <a:buFontTx/>
              <a:buChar char="-"/>
            </a:pPr>
            <a:r>
              <a:rPr lang="fi-FI" sz="2800" dirty="0" smtClean="0"/>
              <a:t>Ei kasvinsuojeluaineiden käytön lopettamista</a:t>
            </a:r>
          </a:p>
          <a:p>
            <a:pPr>
              <a:buFontTx/>
              <a:buChar char="-"/>
            </a:pPr>
            <a:r>
              <a:rPr lang="fi-FI" sz="2800" dirty="0" smtClean="0"/>
              <a:t>Ei rakettitiedettä</a:t>
            </a:r>
          </a:p>
          <a:p>
            <a:r>
              <a:rPr lang="fi-FI" sz="2800" dirty="0" smtClean="0"/>
              <a:t>	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¤</a:t>
            </a:r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 IPM pohjautuu terveen järjen käyttöön</a:t>
            </a:r>
          </a:p>
          <a:p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¤</a:t>
            </a:r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 On kestävä, tehokas tapa toimia</a:t>
            </a:r>
          </a:p>
          <a:p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¤</a:t>
            </a:r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ongelmanratkaisua</a:t>
            </a:r>
            <a:r>
              <a:rPr lang="fi-FI" sz="2800" dirty="0" smtClean="0">
                <a:solidFill>
                  <a:schemeClr val="accent1">
                    <a:lumMod val="75000"/>
                  </a:schemeClr>
                </a:solidFill>
              </a:rPr>
              <a:t> taloudellisesti, 	yhteiskunnallisesti ja ympäristöllisesti 	kestävästi 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luomatta uusia ongelmia</a:t>
            </a:r>
          </a:p>
        </p:txBody>
      </p:sp>
      <p:sp>
        <p:nvSpPr>
          <p:cNvPr id="7" name="Otsikko 1"/>
          <p:cNvSpPr>
            <a:spLocks noGrp="1"/>
          </p:cNvSpPr>
          <p:nvPr/>
        </p:nvSpPr>
        <p:spPr bwMode="auto">
          <a:xfrm>
            <a:off x="0" y="260648"/>
            <a:ext cx="8229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4B2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fi-FI" dirty="0" err="1" smtClean="0"/>
              <a:t>ipm</a:t>
            </a:r>
            <a:r>
              <a:rPr lang="fi-FI" dirty="0" smtClean="0"/>
              <a:t> EI OLE</a:t>
            </a:r>
          </a:p>
          <a:p>
            <a:pPr algn="ctr">
              <a:defRPr/>
            </a:pPr>
            <a:r>
              <a:rPr lang="fi-FI" sz="2000" dirty="0" smtClean="0"/>
              <a:t>Jussi Talvitie, </a:t>
            </a:r>
            <a:r>
              <a:rPr lang="fi-FI" sz="2000" b="0" dirty="0" smtClean="0"/>
              <a:t>Kasvinsuojelupäivä 21.1.2014</a:t>
            </a:r>
            <a:endParaRPr lang="fi-FI" sz="20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yhmä 18"/>
          <p:cNvGrpSpPr>
            <a:grpSpLocks/>
          </p:cNvGrpSpPr>
          <p:nvPr/>
        </p:nvGrpSpPr>
        <p:grpSpPr bwMode="auto">
          <a:xfrm>
            <a:off x="1547664" y="836713"/>
            <a:ext cx="7128792" cy="5760640"/>
            <a:chOff x="1643063" y="0"/>
            <a:chExt cx="6865937" cy="6858000"/>
          </a:xfrm>
        </p:grpSpPr>
        <p:pic>
          <p:nvPicPr>
            <p:cNvPr id="12298" name="Kuva 4" descr="IPMJigsawPuzzl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43063" y="0"/>
              <a:ext cx="6865937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9" name="Tekstikehys 5"/>
            <p:cNvSpPr txBox="1">
              <a:spLocks noChangeArrowheads="1"/>
            </p:cNvSpPr>
            <p:nvPr/>
          </p:nvSpPr>
          <p:spPr bwMode="auto">
            <a:xfrm>
              <a:off x="4286250" y="3000376"/>
              <a:ext cx="1797299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  <a:t>Paikallisiin </a:t>
              </a:r>
              <a:b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</a:br>
              <a: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  <a:t>olosuhteisiin</a:t>
              </a:r>
              <a:b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</a:br>
              <a: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  <a:t>sovitettu IPM </a:t>
              </a:r>
            </a:p>
          </p:txBody>
        </p:sp>
        <p:sp>
          <p:nvSpPr>
            <p:cNvPr id="12300" name="Tekstikehys 6"/>
            <p:cNvSpPr txBox="1">
              <a:spLocks noChangeArrowheads="1"/>
            </p:cNvSpPr>
            <p:nvPr/>
          </p:nvSpPr>
          <p:spPr bwMode="auto">
            <a:xfrm>
              <a:off x="2286000" y="857250"/>
              <a:ext cx="1649387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Suunnittele,</a:t>
              </a:r>
              <a:br>
                <a:rPr lang="fi-FI" sz="1400"/>
              </a:br>
              <a:r>
                <a:rPr lang="fi-FI" sz="1400"/>
                <a:t>estä ja </a:t>
              </a:r>
              <a:br>
                <a:rPr lang="fi-FI" sz="1400"/>
              </a:br>
              <a:r>
                <a:rPr lang="fi-FI" sz="1400"/>
                <a:t>ehkäise</a:t>
              </a:r>
            </a:p>
          </p:txBody>
        </p:sp>
        <p:sp>
          <p:nvSpPr>
            <p:cNvPr id="12301" name="Tekstikehys 7"/>
            <p:cNvSpPr txBox="1">
              <a:spLocks noChangeArrowheads="1"/>
            </p:cNvSpPr>
            <p:nvPr/>
          </p:nvSpPr>
          <p:spPr bwMode="auto">
            <a:xfrm>
              <a:off x="4572000" y="1000125"/>
              <a:ext cx="1299958" cy="421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Tarkkaile</a:t>
              </a:r>
            </a:p>
          </p:txBody>
        </p:sp>
        <p:sp>
          <p:nvSpPr>
            <p:cNvPr id="12302" name="Tekstikehys 8"/>
            <p:cNvSpPr txBox="1">
              <a:spLocks noChangeArrowheads="1"/>
            </p:cNvSpPr>
            <p:nvPr/>
          </p:nvSpPr>
          <p:spPr bwMode="auto">
            <a:xfrm>
              <a:off x="6572251" y="1000125"/>
              <a:ext cx="1749959" cy="715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Käytä torjun-</a:t>
              </a:r>
              <a:br>
                <a:rPr lang="fi-FI" sz="1400"/>
              </a:br>
              <a:r>
                <a:rPr lang="fi-FI" sz="1400"/>
                <a:t>takynnyksiä</a:t>
              </a:r>
            </a:p>
          </p:txBody>
        </p:sp>
        <p:sp>
          <p:nvSpPr>
            <p:cNvPr id="12303" name="Tekstikehys 9"/>
            <p:cNvSpPr txBox="1">
              <a:spLocks noChangeArrowheads="1"/>
            </p:cNvSpPr>
            <p:nvPr/>
          </p:nvSpPr>
          <p:spPr bwMode="auto">
            <a:xfrm>
              <a:off x="6500813" y="2857500"/>
              <a:ext cx="1590915" cy="1305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 dirty="0"/>
                <a:t>Harkitse ei-</a:t>
              </a:r>
              <a:br>
                <a:rPr lang="fi-FI" sz="1400" dirty="0"/>
              </a:br>
              <a:r>
                <a:rPr lang="fi-FI" sz="1400" dirty="0"/>
                <a:t>kemiallisia</a:t>
              </a:r>
              <a:br>
                <a:rPr lang="fi-FI" sz="1400" dirty="0"/>
              </a:br>
              <a:r>
                <a:rPr lang="fi-FI" sz="1400" dirty="0"/>
                <a:t>torjunta-</a:t>
              </a:r>
              <a:br>
                <a:rPr lang="fi-FI" sz="1400" dirty="0"/>
              </a:br>
              <a:r>
                <a:rPr lang="fi-FI" sz="1400" dirty="0"/>
                <a:t>keinoja</a:t>
              </a:r>
            </a:p>
          </p:txBody>
        </p:sp>
        <p:sp>
          <p:nvSpPr>
            <p:cNvPr id="12304" name="Tekstikehys 10"/>
            <p:cNvSpPr txBox="1">
              <a:spLocks noChangeArrowheads="1"/>
            </p:cNvSpPr>
            <p:nvPr/>
          </p:nvSpPr>
          <p:spPr bwMode="auto">
            <a:xfrm>
              <a:off x="6357938" y="4857750"/>
              <a:ext cx="2098454" cy="1599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Täsmätorju</a:t>
              </a:r>
              <a:br>
                <a:rPr lang="fi-FI" sz="1400"/>
              </a:br>
              <a:r>
                <a:rPr lang="fi-FI" sz="1400"/>
                <a:t>ja minimoi </a:t>
              </a:r>
              <a:br>
                <a:rPr lang="fi-FI" sz="1400"/>
              </a:br>
              <a:r>
                <a:rPr lang="fi-FI" sz="1400"/>
                <a:t>sivuvaikutukset</a:t>
              </a:r>
              <a:br>
                <a:rPr lang="fi-FI" sz="1400"/>
              </a:br>
              <a:r>
                <a:rPr lang="fi-FI" sz="1400"/>
                <a:t>(levitysmenetel-</a:t>
              </a:r>
              <a:br>
                <a:rPr lang="fi-FI" sz="1400"/>
              </a:br>
              <a:r>
                <a:rPr lang="fi-FI" sz="1400"/>
                <a:t>mät)</a:t>
              </a:r>
            </a:p>
          </p:txBody>
        </p:sp>
        <p:sp>
          <p:nvSpPr>
            <p:cNvPr id="12305" name="Tekstikehys 11"/>
            <p:cNvSpPr txBox="1">
              <a:spLocks noChangeArrowheads="1"/>
            </p:cNvSpPr>
            <p:nvPr/>
          </p:nvSpPr>
          <p:spPr bwMode="auto">
            <a:xfrm>
              <a:off x="4286250" y="5000625"/>
              <a:ext cx="2301938" cy="1305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Minimoi kasvin-</a:t>
              </a:r>
              <a:br>
                <a:rPr lang="fi-FI" sz="1400"/>
              </a:br>
              <a:r>
                <a:rPr lang="fi-FI" sz="1400"/>
                <a:t>suojeluaineiden</a:t>
              </a:r>
            </a:p>
            <a:p>
              <a:r>
                <a:rPr lang="fi-FI" sz="1400"/>
                <a:t>käyttö vain välttä-</a:t>
              </a:r>
              <a:br>
                <a:rPr lang="fi-FI" sz="1400"/>
              </a:br>
              <a:r>
                <a:rPr lang="fi-FI" sz="1400"/>
                <a:t>mättömimpään</a:t>
              </a:r>
            </a:p>
          </p:txBody>
        </p:sp>
        <p:sp>
          <p:nvSpPr>
            <p:cNvPr id="12306" name="Tekstikehys 12"/>
            <p:cNvSpPr txBox="1">
              <a:spLocks noChangeArrowheads="1"/>
            </p:cNvSpPr>
            <p:nvPr/>
          </p:nvSpPr>
          <p:spPr bwMode="auto">
            <a:xfrm>
              <a:off x="2214563" y="5143500"/>
              <a:ext cx="2142894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Ehkäise resis-</a:t>
              </a:r>
              <a:br>
                <a:rPr lang="fi-FI" sz="1400"/>
              </a:br>
              <a:r>
                <a:rPr lang="fi-FI" sz="1400"/>
                <a:t>tenssin syntymi-</a:t>
              </a:r>
              <a:br>
                <a:rPr lang="fi-FI" sz="1400"/>
              </a:br>
              <a:r>
                <a:rPr lang="fi-FI" sz="1400"/>
                <a:t>nen</a:t>
              </a:r>
            </a:p>
          </p:txBody>
        </p:sp>
        <p:sp>
          <p:nvSpPr>
            <p:cNvPr id="12307" name="Tekstikehys 13"/>
            <p:cNvSpPr txBox="1">
              <a:spLocks noChangeArrowheads="1"/>
            </p:cNvSpPr>
            <p:nvPr/>
          </p:nvSpPr>
          <p:spPr bwMode="auto">
            <a:xfrm>
              <a:off x="2214563" y="3000376"/>
              <a:ext cx="1894970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Dokumentoi</a:t>
              </a:r>
              <a:br>
                <a:rPr lang="fi-FI" sz="1400"/>
              </a:br>
              <a:r>
                <a:rPr lang="fi-FI" sz="1400"/>
                <a:t>arvioi onnistu-</a:t>
              </a:r>
              <a:br>
                <a:rPr lang="fi-FI" sz="1400"/>
              </a:br>
              <a:r>
                <a:rPr lang="fi-FI" sz="1400"/>
                <a:t>misesi ja opi</a:t>
              </a:r>
            </a:p>
          </p:txBody>
        </p:sp>
      </p:grpSp>
      <p:sp>
        <p:nvSpPr>
          <p:cNvPr id="12294" name="Tekstikehys 17"/>
          <p:cNvSpPr txBox="1">
            <a:spLocks noChangeArrowheads="1"/>
          </p:cNvSpPr>
          <p:nvPr/>
        </p:nvSpPr>
        <p:spPr bwMode="auto">
          <a:xfrm>
            <a:off x="1460500" y="6581775"/>
            <a:ext cx="26527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>
                <a:solidFill>
                  <a:schemeClr val="bg1"/>
                </a:solidFill>
              </a:rPr>
              <a:t>IPM-palapeli: Irene Vänninen, MTT</a:t>
            </a:r>
          </a:p>
        </p:txBody>
      </p:sp>
      <p:sp>
        <p:nvSpPr>
          <p:cNvPr id="12295" name="Tekstikehys 18"/>
          <p:cNvSpPr txBox="1">
            <a:spLocks noChangeArrowheads="1"/>
          </p:cNvSpPr>
          <p:nvPr/>
        </p:nvSpPr>
        <p:spPr bwMode="auto">
          <a:xfrm>
            <a:off x="2915816" y="6309320"/>
            <a:ext cx="34321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 dirty="0" err="1">
                <a:solidFill>
                  <a:schemeClr val="bg1"/>
                </a:solidFill>
              </a:rPr>
              <a:t>IPM-palapelin</a:t>
            </a:r>
            <a:r>
              <a:rPr lang="fi-FI" sz="1200" dirty="0">
                <a:solidFill>
                  <a:schemeClr val="bg1"/>
                </a:solidFill>
              </a:rPr>
              <a:t> suunnittelu: Irene Vänninen, MTT</a:t>
            </a:r>
          </a:p>
        </p:txBody>
      </p:sp>
      <p:sp>
        <p:nvSpPr>
          <p:cNvPr id="20" name="Tekstikehys 19"/>
          <p:cNvSpPr txBox="1"/>
          <p:nvPr/>
        </p:nvSpPr>
        <p:spPr>
          <a:xfrm>
            <a:off x="0" y="1196752"/>
            <a:ext cx="1619672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i-FI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IPM </a:t>
            </a: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yleiset</a:t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periaatteet</a:t>
            </a: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endParaRPr lang="fi-FI" sz="2000" b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fi-FI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direktiivi</a:t>
            </a: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2009/128 EY</a:t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Viljelijän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oikeudet:</a:t>
            </a:r>
          </a:p>
          <a:p>
            <a:pPr>
              <a:defRPr/>
            </a:pP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tieto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välineet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koulutus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neuvonta</a:t>
            </a:r>
          </a:p>
        </p:txBody>
      </p:sp>
      <p:sp>
        <p:nvSpPr>
          <p:cNvPr id="25" name="Otsikko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19137"/>
          </a:xfrm>
        </p:spPr>
        <p:txBody>
          <a:bodyPr/>
          <a:lstStyle/>
          <a:p>
            <a:pPr algn="ctr">
              <a:defRPr/>
            </a:pPr>
            <a:r>
              <a:rPr lang="fi-FI" dirty="0" smtClean="0"/>
              <a:t>Mitä on IPM?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Kasvinsuojeluaineiden ympäristöriskien vähentäminen pohjoisissa oloissa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1628800"/>
            <a:ext cx="8686800" cy="4752528"/>
          </a:xfrm>
        </p:spPr>
        <p:txBody>
          <a:bodyPr/>
          <a:lstStyle/>
          <a:p>
            <a:pPr>
              <a:buNone/>
            </a:pPr>
            <a:r>
              <a:rPr lang="fi-FI" sz="2800" b="1" dirty="0" err="1" smtClean="0">
                <a:solidFill>
                  <a:schemeClr val="accent5">
                    <a:lumMod val="50000"/>
                  </a:schemeClr>
                </a:solidFill>
              </a:rPr>
              <a:t>PesticideLife</a:t>
            </a:r>
            <a:r>
              <a:rPr lang="fi-FI" sz="2800" b="1" dirty="0" smtClean="0">
                <a:solidFill>
                  <a:schemeClr val="accent5">
                    <a:lumMod val="50000"/>
                  </a:schemeClr>
                </a:solidFill>
              </a:rPr>
              <a:t> 2010-2013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Hankekumppanit: MTT, </a:t>
            </a:r>
            <a:r>
              <a:rPr lang="fi-FI" b="1" dirty="0" err="1" smtClean="0">
                <a:solidFill>
                  <a:schemeClr val="accent5">
                    <a:lumMod val="50000"/>
                  </a:schemeClr>
                </a:solidFill>
              </a:rPr>
              <a:t>Tukes</a:t>
            </a: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, NSL	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Kohde: 	viljanviljely 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			</a:t>
            </a: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tuotantoalasta 58 %	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-pinta-alasta 10 % pintavesiä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-pinta-alasta peltoja 6,8 %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-järviä 187 000 kpl, jokia 25 000 km</a:t>
            </a:r>
            <a:endParaRPr lang="fi-FI" dirty="0"/>
          </a:p>
        </p:txBody>
      </p:sp>
      <p:pic>
        <p:nvPicPr>
          <p:cNvPr id="1026" name="Picture 2" descr="C:\Users\kvo4\AppData\Local\Microsoft\Windows\Temporary Internet Files\Content.Outlook\AFP4WD23\Vesistökartta_F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700808"/>
            <a:ext cx="3299553" cy="4660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260648"/>
            <a:ext cx="8686800" cy="6264696"/>
          </a:xfrm>
        </p:spPr>
        <p:txBody>
          <a:bodyPr/>
          <a:lstStyle/>
          <a:p>
            <a:pPr>
              <a:buNone/>
            </a:pPr>
            <a:r>
              <a:rPr lang="fi-FI" sz="3200" b="1" dirty="0" smtClean="0">
                <a:solidFill>
                  <a:schemeClr val="accent6">
                    <a:lumMod val="75000"/>
                  </a:schemeClr>
                </a:solidFill>
              </a:rPr>
              <a:t>Hankkeen tavoitteet</a:t>
            </a:r>
          </a:p>
          <a:p>
            <a:pPr>
              <a:buNone/>
            </a:pPr>
            <a:endParaRPr lang="fi-FI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fi-FI" dirty="0" err="1" smtClean="0">
                <a:solidFill>
                  <a:srgbClr val="002060"/>
                </a:solidFill>
              </a:rPr>
              <a:t>-Tukea</a:t>
            </a:r>
            <a:r>
              <a:rPr lang="fi-FI" dirty="0" smtClean="0">
                <a:solidFill>
                  <a:srgbClr val="002060"/>
                </a:solidFill>
              </a:rPr>
              <a:t> </a:t>
            </a:r>
            <a:r>
              <a:rPr lang="fi-FI" dirty="0" err="1" smtClean="0">
                <a:solidFill>
                  <a:srgbClr val="002060"/>
                </a:solidFill>
              </a:rPr>
              <a:t>NAPin</a:t>
            </a:r>
            <a:r>
              <a:rPr lang="fi-FI" dirty="0" smtClean="0">
                <a:solidFill>
                  <a:srgbClr val="002060"/>
                </a:solidFill>
              </a:rPr>
              <a:t> toimeenpanoa ja päivitystä (5 vuosittain)</a:t>
            </a:r>
          </a:p>
          <a:p>
            <a:pPr>
              <a:buNone/>
            </a:pPr>
            <a:r>
              <a:rPr lang="fi-FI" dirty="0" err="1" smtClean="0">
                <a:solidFill>
                  <a:srgbClr val="002060"/>
                </a:solidFill>
              </a:rPr>
              <a:t>-Tehdä</a:t>
            </a:r>
            <a:r>
              <a:rPr lang="fi-FI" dirty="0" smtClean="0">
                <a:solidFill>
                  <a:srgbClr val="002060"/>
                </a:solidFill>
              </a:rPr>
              <a:t> IPM ajattelua ja toimintaa tutuksi</a:t>
            </a:r>
          </a:p>
          <a:p>
            <a:pPr>
              <a:buNone/>
            </a:pPr>
            <a:r>
              <a:rPr lang="fi-FI" dirty="0" err="1" smtClean="0">
                <a:solidFill>
                  <a:srgbClr val="002060"/>
                </a:solidFill>
              </a:rPr>
              <a:t>-Tuottaa</a:t>
            </a:r>
            <a:r>
              <a:rPr lang="fi-FI" dirty="0" smtClean="0">
                <a:solidFill>
                  <a:srgbClr val="002060"/>
                </a:solidFill>
              </a:rPr>
              <a:t> uutta IPM tietoa, soveltaa 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ja kehittää vanhaa päätöksenteon 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ja koulutuksen tueksi</a:t>
            </a:r>
          </a:p>
          <a:p>
            <a:pPr>
              <a:buNone/>
            </a:pP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</a:rPr>
              <a:t>-Verkostoitua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, viestiä, julkaista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	Kotimaassa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	</a:t>
            </a:r>
            <a:r>
              <a:rPr lang="fi-FI" dirty="0" err="1" smtClean="0">
                <a:solidFill>
                  <a:srgbClr val="002060"/>
                </a:solidFill>
              </a:rPr>
              <a:t>Nordic</a:t>
            </a:r>
            <a:r>
              <a:rPr lang="fi-FI" dirty="0" smtClean="0">
                <a:solidFill>
                  <a:srgbClr val="002060"/>
                </a:solidFill>
              </a:rPr>
              <a:t> </a:t>
            </a:r>
            <a:r>
              <a:rPr lang="fi-FI" dirty="0" err="1" smtClean="0">
                <a:solidFill>
                  <a:srgbClr val="002060"/>
                </a:solidFill>
              </a:rPr>
              <a:t>Baltic</a:t>
            </a:r>
            <a:r>
              <a:rPr lang="fi-FI" dirty="0" smtClean="0">
                <a:solidFill>
                  <a:srgbClr val="002060"/>
                </a:solidFill>
              </a:rPr>
              <a:t> maissa</a:t>
            </a:r>
          </a:p>
          <a:p>
            <a:pPr>
              <a:buNone/>
            </a:pPr>
            <a:endParaRPr lang="fi-FI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</a:rPr>
              <a:t>-Kehittää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 riski-indikaattori </a:t>
            </a:r>
          </a:p>
          <a:p>
            <a:pPr>
              <a:buNone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ympäristöriskien ja vaikutusten mittaamiseksi ja </a:t>
            </a: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</a:rPr>
              <a:t>NAP:n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 toteutumisen arvioimiseksi: </a:t>
            </a: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</a:rPr>
              <a:t>HAIR-indikaattorit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 + USETOX</a:t>
            </a:r>
          </a:p>
          <a:p>
            <a:pPr>
              <a:buNone/>
            </a:pPr>
            <a:endParaRPr lang="fi-FI" dirty="0" smtClean="0"/>
          </a:p>
        </p:txBody>
      </p:sp>
      <p:pic>
        <p:nvPicPr>
          <p:cNvPr id="4" name="Picture 4" descr="J:\Hankkeet\21090039_pesticidelife\Tuotokset\Kuvat\2010 Koski Tl peltopäivä\IMG_22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420888"/>
            <a:ext cx="3923928" cy="2711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0000"/>
      </a:dk2>
      <a:lt2>
        <a:srgbClr val="B1B1B1"/>
      </a:lt2>
      <a:accent1>
        <a:srgbClr val="0097D2"/>
      </a:accent1>
      <a:accent2>
        <a:srgbClr val="76A938"/>
      </a:accent2>
      <a:accent3>
        <a:srgbClr val="FFFFFF"/>
      </a:accent3>
      <a:accent4>
        <a:srgbClr val="000000"/>
      </a:accent4>
      <a:accent5>
        <a:srgbClr val="AAC9E5"/>
      </a:accent5>
      <a:accent6>
        <a:srgbClr val="6A9932"/>
      </a:accent6>
      <a:hlink>
        <a:srgbClr val="EAB90C"/>
      </a:hlink>
      <a:folHlink>
        <a:srgbClr val="CAD122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etusrakenne 1">
        <a:dk1>
          <a:srgbClr val="000000"/>
        </a:dk1>
        <a:lt1>
          <a:srgbClr val="FFFFFF"/>
        </a:lt1>
        <a:dk2>
          <a:srgbClr val="000000"/>
        </a:dk2>
        <a:lt2>
          <a:srgbClr val="B1B1B1"/>
        </a:lt2>
        <a:accent1>
          <a:srgbClr val="0097D2"/>
        </a:accent1>
        <a:accent2>
          <a:srgbClr val="76A938"/>
        </a:accent2>
        <a:accent3>
          <a:srgbClr val="FFFFFF"/>
        </a:accent3>
        <a:accent4>
          <a:srgbClr val="000000"/>
        </a:accent4>
        <a:accent5>
          <a:srgbClr val="AAC9E5"/>
        </a:accent5>
        <a:accent6>
          <a:srgbClr val="6A9932"/>
        </a:accent6>
        <a:hlink>
          <a:srgbClr val="EAB90C"/>
        </a:hlink>
        <a:folHlink>
          <a:srgbClr val="CAD1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2405</TotalTime>
  <Words>1291</Words>
  <Application>Microsoft Office PowerPoint</Application>
  <PresentationFormat>Näytössä katseltava diaesitys (4:3)</PresentationFormat>
  <Paragraphs>441</Paragraphs>
  <Slides>36</Slides>
  <Notes>24</Notes>
  <HiddenSlides>12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36</vt:i4>
      </vt:variant>
    </vt:vector>
  </HeadingPairs>
  <TitlesOfParts>
    <vt:vector size="37" baseType="lpstr">
      <vt:lpstr>Oletusrakenne</vt:lpstr>
      <vt:lpstr>Torjuntatarpeen määrittely Eri torjuntamenetelmien yhdistely</vt:lpstr>
      <vt:lpstr>EU:n puitedirektiivi kestävästä kasvinsuojelusta 2009/128/EY</vt:lpstr>
      <vt:lpstr>NAP= National Action Plan; kansallinen toimintaohjelma</vt:lpstr>
      <vt:lpstr>IPM = Integrated Pest Management; kasvinsuojelua kestävällä tavalla</vt:lpstr>
      <vt:lpstr>Dia 5</vt:lpstr>
      <vt:lpstr>Dia 6</vt:lpstr>
      <vt:lpstr>Mitä on IPM?</vt:lpstr>
      <vt:lpstr>Kasvinsuojeluaineiden ympäristöriskien vähentäminen pohjoisissa oloissa</vt:lpstr>
      <vt:lpstr>Dia 9</vt:lpstr>
      <vt:lpstr>Kokemusta ja tietoa IPM demonstraatioista 2010-2012</vt:lpstr>
      <vt:lpstr>IPM DEMONSTRAATIOT VILJOILLA</vt:lpstr>
      <vt:lpstr>Tarkkailu ja havainnointi</vt:lpstr>
      <vt:lpstr>Tuhoeläimiä niukasti 2010-2012</vt:lpstr>
      <vt:lpstr>Dia 14</vt:lpstr>
      <vt:lpstr>Tuholaisten seuranta</vt:lpstr>
      <vt:lpstr>Tuhoeläimiä</vt:lpstr>
      <vt:lpstr>Kasvitautien torjuntatarpeen  arviointiin vaikuttavat (erikoistutkija Marja Jalli)</vt:lpstr>
      <vt:lpstr>Dia 18</vt:lpstr>
      <vt:lpstr>WisuEnnuste kasvitautiennustemalli </vt:lpstr>
      <vt:lpstr>Kasvitautien kynnysarvot viljan pensoessa, lippulehti- ja tähkälletulovaiheessa</vt:lpstr>
      <vt:lpstr>Dia 21</vt:lpstr>
      <vt:lpstr>Tautien määrä suurin 2012</vt:lpstr>
      <vt:lpstr>Fungisidikäsittelyjen vaikutus satoon</vt:lpstr>
      <vt:lpstr>Fungisidikäsittelyjen vaikutus  jyvän kokoon (tsp)</vt:lpstr>
      <vt:lpstr>Rikkakasvit torjuttiin kemiallisesti kaikilta lohkoilta</vt:lpstr>
      <vt:lpstr>Rikkakasvien esiintyminen:  kyntö&gt;&lt; suorakylvö</vt:lpstr>
      <vt:lpstr>Herbisidikäsittelyjen vaikutus satoon</vt:lpstr>
      <vt:lpstr>Dia 28</vt:lpstr>
      <vt:lpstr>Dia 29</vt:lpstr>
      <vt:lpstr>Herbisidiresistenssin välttäminen </vt:lpstr>
      <vt:lpstr>Dia 31</vt:lpstr>
      <vt:lpstr>Herbisidiresistenssin ehkäisy huomioitiin</vt:lpstr>
      <vt:lpstr>Dia 33</vt:lpstr>
      <vt:lpstr>Verkostoituminen</vt:lpstr>
      <vt:lpstr>Viestintä </vt:lpstr>
      <vt:lpstr>Kiitos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-</dc:creator>
  <cp:lastModifiedBy>Riitta Koistinen</cp:lastModifiedBy>
  <cp:revision>144</cp:revision>
  <dcterms:created xsi:type="dcterms:W3CDTF">2008-04-14T07:04:12Z</dcterms:created>
  <dcterms:modified xsi:type="dcterms:W3CDTF">2015-01-08T12:09:43Z</dcterms:modified>
</cp:coreProperties>
</file>