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9" r:id="rId3"/>
    <p:sldId id="270" r:id="rId4"/>
    <p:sldId id="271" r:id="rId5"/>
    <p:sldId id="272" r:id="rId6"/>
    <p:sldId id="274" r:id="rId7"/>
    <p:sldId id="291" r:id="rId8"/>
    <p:sldId id="275" r:id="rId9"/>
    <p:sldId id="295" r:id="rId10"/>
    <p:sldId id="277" r:id="rId11"/>
    <p:sldId id="278" r:id="rId12"/>
    <p:sldId id="279" r:id="rId13"/>
    <p:sldId id="280" r:id="rId14"/>
    <p:sldId id="281" r:id="rId15"/>
    <p:sldId id="282" r:id="rId16"/>
    <p:sldId id="292" r:id="rId17"/>
    <p:sldId id="284" r:id="rId18"/>
    <p:sldId id="293" r:id="rId19"/>
    <p:sldId id="287" r:id="rId20"/>
    <p:sldId id="289" r:id="rId21"/>
    <p:sldId id="294" r:id="rId22"/>
  </p:sldIdLst>
  <p:sldSz cx="9144000" cy="6858000" type="screen4x3"/>
  <p:notesSz cx="6669088" cy="9872663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717" autoAdjust="0"/>
  </p:normalViewPr>
  <p:slideViewPr>
    <p:cSldViewPr snapToGrid="0" snapToObjects="1" showGuides="1">
      <p:cViewPr varScale="1">
        <p:scale>
          <a:sx n="106" d="100"/>
          <a:sy n="106" d="100"/>
        </p:scale>
        <p:origin x="-11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tellus\jaot\Hankkeet\21090039_pesticidelife\Viljelysuunnitelmat\Yhteenvedot%202012\Tuloksia%20raporttiin%20kaikki%20viljat_kuvaehdotukset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tellus\jaot\Tietolaari\Jokioinen_yhteiset\KSUpeltokasvit\HENKKOHT\Heikki%20J\Kirjoitukset%202013\Rikkakasvien%20vaikutus%20viljasato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'tuloksia raporttiin herbisidi'!$B$4</c:f>
              <c:strCache>
                <c:ptCount val="1"/>
                <c:pt idx="0">
                  <c:v>ei käsitelty</c:v>
                </c:pt>
              </c:strCache>
            </c:strRef>
          </c:tx>
          <c:cat>
            <c:strRef>
              <c:f>'tuloksia raporttiin herbisidi'!$A$5:$A$10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herbisidi'!$B$5:$B$10</c:f>
              <c:numCache>
                <c:formatCode>0</c:formatCode>
                <c:ptCount val="6"/>
                <c:pt idx="0">
                  <c:v>4862.87</c:v>
                </c:pt>
                <c:pt idx="1">
                  <c:v>4884.83</c:v>
                </c:pt>
                <c:pt idx="2">
                  <c:v>4507.3600000000024</c:v>
                </c:pt>
                <c:pt idx="3">
                  <c:v>4841.9699999999993</c:v>
                </c:pt>
                <c:pt idx="4">
                  <c:v>4482.07</c:v>
                </c:pt>
                <c:pt idx="5">
                  <c:v>4200.9000000000005</c:v>
                </c:pt>
              </c:numCache>
            </c:numRef>
          </c:val>
        </c:ser>
        <c:ser>
          <c:idx val="1"/>
          <c:order val="1"/>
          <c:tx>
            <c:strRef>
              <c:f>'tuloksia raporttiin herbisidi'!$C$4</c:f>
              <c:strCache>
                <c:ptCount val="1"/>
                <c:pt idx="0">
                  <c:v>käsitelty</c:v>
                </c:pt>
              </c:strCache>
            </c:strRef>
          </c:tx>
          <c:cat>
            <c:strRef>
              <c:f>'tuloksia raporttiin herbisidi'!$A$5:$A$10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herbisidi'!$C$5:$C$10</c:f>
              <c:numCache>
                <c:formatCode>0</c:formatCode>
                <c:ptCount val="6"/>
                <c:pt idx="0">
                  <c:v>5307.09</c:v>
                </c:pt>
                <c:pt idx="1">
                  <c:v>5314.4699999999993</c:v>
                </c:pt>
                <c:pt idx="2">
                  <c:v>4907.1400000000003</c:v>
                </c:pt>
                <c:pt idx="3">
                  <c:v>5414.6600000000044</c:v>
                </c:pt>
                <c:pt idx="4">
                  <c:v>4899.84</c:v>
                </c:pt>
                <c:pt idx="5">
                  <c:v>4401.9699999999993</c:v>
                </c:pt>
              </c:numCache>
            </c:numRef>
          </c:val>
        </c:ser>
        <c:axId val="77862784"/>
        <c:axId val="77864320"/>
      </c:barChart>
      <c:catAx>
        <c:axId val="77862784"/>
        <c:scaling>
          <c:orientation val="minMax"/>
        </c:scaling>
        <c:axPos val="b"/>
        <c:majorTickMark val="none"/>
        <c:tickLblPos val="nextTo"/>
        <c:crossAx val="77864320"/>
        <c:crosses val="autoZero"/>
        <c:auto val="1"/>
        <c:lblAlgn val="ctr"/>
        <c:lblOffset val="100"/>
      </c:catAx>
      <c:valAx>
        <c:axId val="7786432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sato kg/ha</a:t>
                </a:r>
              </a:p>
            </c:rich>
          </c:tx>
        </c:title>
        <c:numFmt formatCode="0" sourceLinked="1"/>
        <c:majorTickMark val="none"/>
        <c:tickLblPos val="nextTo"/>
        <c:crossAx val="7786278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i-F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>
        <c:manualLayout>
          <c:layoutTarget val="inner"/>
          <c:xMode val="edge"/>
          <c:yMode val="edge"/>
          <c:x val="0.1523491916451637"/>
          <c:y val="0.13818574402337638"/>
          <c:w val="0.80595901982840756"/>
          <c:h val="0.71102336345888306"/>
        </c:manualLayout>
      </c:layout>
      <c:lineChart>
        <c:grouping val="standard"/>
        <c:ser>
          <c:idx val="2"/>
          <c:order val="0"/>
          <c:tx>
            <c:strRef>
              <c:f>Taul1!$D$5</c:f>
              <c:strCache>
                <c:ptCount val="1"/>
                <c:pt idx="0">
                  <c:v>ero</c:v>
                </c:pt>
              </c:strCache>
            </c:strRef>
          </c:tx>
          <c:spPr>
            <a:ln w="38100" cmpd="sng">
              <a:solidFill>
                <a:schemeClr val="accent2"/>
              </a:solidFill>
            </a:ln>
          </c:spPr>
          <c:marker>
            <c:symbol val="none"/>
          </c:marker>
          <c:dPt>
            <c:idx val="93"/>
            <c:spPr>
              <a:ln w="38100" cmpd="sng">
                <a:solidFill>
                  <a:schemeClr val="accent2"/>
                </a:solidFill>
              </a:ln>
            </c:spPr>
          </c:dPt>
          <c:dLbls>
            <c:dLbl>
              <c:idx val="36"/>
              <c:tx>
                <c:rich>
                  <a:bodyPr/>
                  <a:lstStyle/>
                  <a:p>
                    <a:r>
                      <a:rPr lang="en-US"/>
                      <a:t>Viljan hinta 210€/tonni</a:t>
                    </a:r>
                  </a:p>
                </c:rich>
              </c:tx>
              <c:showVal val="1"/>
            </c:dLbl>
            <c:dLbl>
              <c:idx val="92"/>
              <c:tx>
                <c:rich>
                  <a:bodyPr/>
                  <a:lstStyle/>
                  <a:p>
                    <a:r>
                      <a:rPr lang="en-US"/>
                      <a:t>Viljan hinta 96€/tonni</a:t>
                    </a:r>
                  </a:p>
                </c:rich>
              </c:tx>
              <c:showVal val="1"/>
            </c:dLbl>
            <c:delete val="1"/>
            <c:txPr>
              <a:bodyPr/>
              <a:lstStyle/>
              <a:p>
                <a:pPr>
                  <a:defRPr baseline="0"/>
                </a:pPr>
                <a:endParaRPr lang="fi-FI"/>
              </a:p>
            </c:txPr>
          </c:dLbls>
          <c:cat>
            <c:numRef>
              <c:f>Taul1!$B$6:$B$156</c:f>
              <c:numCache>
                <c:formatCode>General</c:formatCode>
                <c:ptCount val="151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  <c:pt idx="42">
                  <c:v>126</c:v>
                </c:pt>
                <c:pt idx="43">
                  <c:v>129</c:v>
                </c:pt>
                <c:pt idx="44">
                  <c:v>132</c:v>
                </c:pt>
                <c:pt idx="45">
                  <c:v>135</c:v>
                </c:pt>
                <c:pt idx="46">
                  <c:v>138</c:v>
                </c:pt>
                <c:pt idx="47">
                  <c:v>141</c:v>
                </c:pt>
                <c:pt idx="48">
                  <c:v>144</c:v>
                </c:pt>
                <c:pt idx="49">
                  <c:v>147</c:v>
                </c:pt>
                <c:pt idx="50">
                  <c:v>150</c:v>
                </c:pt>
                <c:pt idx="51">
                  <c:v>153</c:v>
                </c:pt>
                <c:pt idx="52">
                  <c:v>156</c:v>
                </c:pt>
                <c:pt idx="53">
                  <c:v>159</c:v>
                </c:pt>
                <c:pt idx="54">
                  <c:v>162</c:v>
                </c:pt>
                <c:pt idx="55">
                  <c:v>165</c:v>
                </c:pt>
                <c:pt idx="56">
                  <c:v>168</c:v>
                </c:pt>
                <c:pt idx="57">
                  <c:v>171</c:v>
                </c:pt>
                <c:pt idx="58">
                  <c:v>174</c:v>
                </c:pt>
                <c:pt idx="59">
                  <c:v>177</c:v>
                </c:pt>
                <c:pt idx="60">
                  <c:v>180</c:v>
                </c:pt>
                <c:pt idx="61">
                  <c:v>183</c:v>
                </c:pt>
                <c:pt idx="62">
                  <c:v>186</c:v>
                </c:pt>
                <c:pt idx="63">
                  <c:v>189</c:v>
                </c:pt>
                <c:pt idx="64">
                  <c:v>192</c:v>
                </c:pt>
                <c:pt idx="65">
                  <c:v>195</c:v>
                </c:pt>
                <c:pt idx="66">
                  <c:v>198</c:v>
                </c:pt>
                <c:pt idx="67">
                  <c:v>201</c:v>
                </c:pt>
                <c:pt idx="68">
                  <c:v>204</c:v>
                </c:pt>
                <c:pt idx="69">
                  <c:v>207</c:v>
                </c:pt>
                <c:pt idx="70">
                  <c:v>210</c:v>
                </c:pt>
                <c:pt idx="71">
                  <c:v>213</c:v>
                </c:pt>
                <c:pt idx="72">
                  <c:v>216</c:v>
                </c:pt>
                <c:pt idx="73">
                  <c:v>219</c:v>
                </c:pt>
                <c:pt idx="74">
                  <c:v>222</c:v>
                </c:pt>
                <c:pt idx="75">
                  <c:v>225</c:v>
                </c:pt>
                <c:pt idx="76">
                  <c:v>228</c:v>
                </c:pt>
                <c:pt idx="77">
                  <c:v>231</c:v>
                </c:pt>
                <c:pt idx="78">
                  <c:v>234</c:v>
                </c:pt>
                <c:pt idx="79">
                  <c:v>237</c:v>
                </c:pt>
                <c:pt idx="80">
                  <c:v>240</c:v>
                </c:pt>
                <c:pt idx="81">
                  <c:v>243</c:v>
                </c:pt>
                <c:pt idx="82">
                  <c:v>246</c:v>
                </c:pt>
                <c:pt idx="83">
                  <c:v>249</c:v>
                </c:pt>
                <c:pt idx="84">
                  <c:v>252</c:v>
                </c:pt>
                <c:pt idx="85">
                  <c:v>255</c:v>
                </c:pt>
                <c:pt idx="86">
                  <c:v>258</c:v>
                </c:pt>
                <c:pt idx="87">
                  <c:v>261</c:v>
                </c:pt>
                <c:pt idx="88">
                  <c:v>264</c:v>
                </c:pt>
                <c:pt idx="89">
                  <c:v>267</c:v>
                </c:pt>
                <c:pt idx="90">
                  <c:v>270</c:v>
                </c:pt>
                <c:pt idx="91">
                  <c:v>273</c:v>
                </c:pt>
                <c:pt idx="92">
                  <c:v>276</c:v>
                </c:pt>
                <c:pt idx="93">
                  <c:v>279</c:v>
                </c:pt>
                <c:pt idx="94">
                  <c:v>282</c:v>
                </c:pt>
                <c:pt idx="95">
                  <c:v>285</c:v>
                </c:pt>
                <c:pt idx="96">
                  <c:v>288</c:v>
                </c:pt>
                <c:pt idx="97">
                  <c:v>291</c:v>
                </c:pt>
                <c:pt idx="98">
                  <c:v>294</c:v>
                </c:pt>
                <c:pt idx="99">
                  <c:v>297</c:v>
                </c:pt>
                <c:pt idx="100">
                  <c:v>300</c:v>
                </c:pt>
                <c:pt idx="101">
                  <c:v>303</c:v>
                </c:pt>
                <c:pt idx="102">
                  <c:v>306</c:v>
                </c:pt>
                <c:pt idx="103">
                  <c:v>309</c:v>
                </c:pt>
                <c:pt idx="104">
                  <c:v>312</c:v>
                </c:pt>
                <c:pt idx="105">
                  <c:v>315</c:v>
                </c:pt>
                <c:pt idx="106">
                  <c:v>318</c:v>
                </c:pt>
                <c:pt idx="107">
                  <c:v>321</c:v>
                </c:pt>
                <c:pt idx="108">
                  <c:v>324</c:v>
                </c:pt>
                <c:pt idx="109">
                  <c:v>327</c:v>
                </c:pt>
                <c:pt idx="110">
                  <c:v>330</c:v>
                </c:pt>
                <c:pt idx="111">
                  <c:v>333</c:v>
                </c:pt>
                <c:pt idx="112">
                  <c:v>336</c:v>
                </c:pt>
                <c:pt idx="113">
                  <c:v>339</c:v>
                </c:pt>
                <c:pt idx="114">
                  <c:v>342</c:v>
                </c:pt>
                <c:pt idx="115">
                  <c:v>345</c:v>
                </c:pt>
                <c:pt idx="116">
                  <c:v>348</c:v>
                </c:pt>
                <c:pt idx="117">
                  <c:v>351</c:v>
                </c:pt>
                <c:pt idx="118">
                  <c:v>354</c:v>
                </c:pt>
                <c:pt idx="119">
                  <c:v>357</c:v>
                </c:pt>
                <c:pt idx="120">
                  <c:v>360</c:v>
                </c:pt>
                <c:pt idx="121">
                  <c:v>363</c:v>
                </c:pt>
                <c:pt idx="122">
                  <c:v>366</c:v>
                </c:pt>
                <c:pt idx="123">
                  <c:v>369</c:v>
                </c:pt>
                <c:pt idx="124">
                  <c:v>372</c:v>
                </c:pt>
                <c:pt idx="125">
                  <c:v>375</c:v>
                </c:pt>
                <c:pt idx="126">
                  <c:v>378</c:v>
                </c:pt>
                <c:pt idx="127">
                  <c:v>381</c:v>
                </c:pt>
                <c:pt idx="128">
                  <c:v>384</c:v>
                </c:pt>
                <c:pt idx="129">
                  <c:v>387</c:v>
                </c:pt>
                <c:pt idx="130">
                  <c:v>390</c:v>
                </c:pt>
                <c:pt idx="131">
                  <c:v>393</c:v>
                </c:pt>
                <c:pt idx="132">
                  <c:v>396</c:v>
                </c:pt>
                <c:pt idx="133">
                  <c:v>399</c:v>
                </c:pt>
                <c:pt idx="134">
                  <c:v>402</c:v>
                </c:pt>
                <c:pt idx="135">
                  <c:v>405</c:v>
                </c:pt>
                <c:pt idx="136">
                  <c:v>408</c:v>
                </c:pt>
                <c:pt idx="137">
                  <c:v>411</c:v>
                </c:pt>
                <c:pt idx="138">
                  <c:v>414</c:v>
                </c:pt>
                <c:pt idx="139">
                  <c:v>417</c:v>
                </c:pt>
                <c:pt idx="140">
                  <c:v>420</c:v>
                </c:pt>
                <c:pt idx="141">
                  <c:v>423</c:v>
                </c:pt>
                <c:pt idx="142">
                  <c:v>426</c:v>
                </c:pt>
                <c:pt idx="143">
                  <c:v>429</c:v>
                </c:pt>
                <c:pt idx="144">
                  <c:v>432</c:v>
                </c:pt>
                <c:pt idx="145">
                  <c:v>435</c:v>
                </c:pt>
                <c:pt idx="146">
                  <c:v>438</c:v>
                </c:pt>
                <c:pt idx="147">
                  <c:v>441</c:v>
                </c:pt>
                <c:pt idx="148">
                  <c:v>444</c:v>
                </c:pt>
                <c:pt idx="149">
                  <c:v>447</c:v>
                </c:pt>
                <c:pt idx="150">
                  <c:v>450</c:v>
                </c:pt>
              </c:numCache>
            </c:numRef>
          </c:cat>
          <c:val>
            <c:numRef>
              <c:f>Taul1!$D$6:$D$156</c:f>
              <c:numCache>
                <c:formatCode>General</c:formatCode>
                <c:ptCount val="151"/>
                <c:pt idx="0">
                  <c:v>0</c:v>
                </c:pt>
                <c:pt idx="1">
                  <c:v>6.6890000000000001</c:v>
                </c:pt>
                <c:pt idx="2">
                  <c:v>13.343</c:v>
                </c:pt>
                <c:pt idx="3">
                  <c:v>19.961999999999989</c:v>
                </c:pt>
                <c:pt idx="4">
                  <c:v>26.545999999999989</c:v>
                </c:pt>
                <c:pt idx="5">
                  <c:v>33.095000000000013</c:v>
                </c:pt>
                <c:pt idx="6">
                  <c:v>39.609000000000002</c:v>
                </c:pt>
                <c:pt idx="7">
                  <c:v>46.088000000000001</c:v>
                </c:pt>
                <c:pt idx="8">
                  <c:v>52.532000000000011</c:v>
                </c:pt>
                <c:pt idx="9">
                  <c:v>58.940999999999995</c:v>
                </c:pt>
                <c:pt idx="10">
                  <c:v>65.315000000000012</c:v>
                </c:pt>
                <c:pt idx="11">
                  <c:v>71.653999999999982</c:v>
                </c:pt>
                <c:pt idx="12">
                  <c:v>77.959000000000003</c:v>
                </c:pt>
                <c:pt idx="13">
                  <c:v>84.227999999999994</c:v>
                </c:pt>
                <c:pt idx="14">
                  <c:v>90.462000000000003</c:v>
                </c:pt>
                <c:pt idx="15">
                  <c:v>96.661000000000001</c:v>
                </c:pt>
                <c:pt idx="16">
                  <c:v>102.82499999999999</c:v>
                </c:pt>
                <c:pt idx="17">
                  <c:v>108.95399999999999</c:v>
                </c:pt>
                <c:pt idx="18">
                  <c:v>115.048</c:v>
                </c:pt>
                <c:pt idx="19">
                  <c:v>121.107</c:v>
                </c:pt>
                <c:pt idx="20">
                  <c:v>127.13200000000001</c:v>
                </c:pt>
                <c:pt idx="21">
                  <c:v>133.12100000000001</c:v>
                </c:pt>
                <c:pt idx="22">
                  <c:v>139.07499999999999</c:v>
                </c:pt>
                <c:pt idx="23">
                  <c:v>144.994</c:v>
                </c:pt>
                <c:pt idx="24">
                  <c:v>150.87800000000001</c:v>
                </c:pt>
                <c:pt idx="25">
                  <c:v>156.72800000000001</c:v>
                </c:pt>
                <c:pt idx="26">
                  <c:v>162.542</c:v>
                </c:pt>
                <c:pt idx="27">
                  <c:v>168.32100000000065</c:v>
                </c:pt>
                <c:pt idx="28">
                  <c:v>174.065</c:v>
                </c:pt>
                <c:pt idx="29">
                  <c:v>179.77399999999992</c:v>
                </c:pt>
                <c:pt idx="30">
                  <c:v>185.44899999999998</c:v>
                </c:pt>
                <c:pt idx="31">
                  <c:v>191.08800000000065</c:v>
                </c:pt>
                <c:pt idx="32">
                  <c:v>196.69200000000001</c:v>
                </c:pt>
                <c:pt idx="33">
                  <c:v>202.261</c:v>
                </c:pt>
                <c:pt idx="34">
                  <c:v>207.79599999999999</c:v>
                </c:pt>
                <c:pt idx="35">
                  <c:v>213.29499999999999</c:v>
                </c:pt>
                <c:pt idx="36">
                  <c:v>218.75900000000001</c:v>
                </c:pt>
                <c:pt idx="37">
                  <c:v>224.18800000000007</c:v>
                </c:pt>
                <c:pt idx="38">
                  <c:v>229.583</c:v>
                </c:pt>
                <c:pt idx="39">
                  <c:v>234.94200000000001</c:v>
                </c:pt>
                <c:pt idx="40">
                  <c:v>240.26599999999999</c:v>
                </c:pt>
                <c:pt idx="41">
                  <c:v>245.55600000000001</c:v>
                </c:pt>
                <c:pt idx="42">
                  <c:v>250.81</c:v>
                </c:pt>
                <c:pt idx="43">
                  <c:v>256.029</c:v>
                </c:pt>
                <c:pt idx="44">
                  <c:v>261.214</c:v>
                </c:pt>
                <c:pt idx="45">
                  <c:v>266.363</c:v>
                </c:pt>
                <c:pt idx="46">
                  <c:v>271.4769999999981</c:v>
                </c:pt>
                <c:pt idx="47">
                  <c:v>276.55700000000002</c:v>
                </c:pt>
                <c:pt idx="48">
                  <c:v>281.601</c:v>
                </c:pt>
                <c:pt idx="49">
                  <c:v>286.61099999999999</c:v>
                </c:pt>
                <c:pt idx="50">
                  <c:v>291.58499999999964</c:v>
                </c:pt>
                <c:pt idx="51">
                  <c:v>296.524</c:v>
                </c:pt>
                <c:pt idx="52">
                  <c:v>301.4289999999981</c:v>
                </c:pt>
                <c:pt idx="53">
                  <c:v>306.29799999999869</c:v>
                </c:pt>
                <c:pt idx="54">
                  <c:v>311.13299999999964</c:v>
                </c:pt>
                <c:pt idx="55">
                  <c:v>315.93199999999786</c:v>
                </c:pt>
                <c:pt idx="56">
                  <c:v>320.697</c:v>
                </c:pt>
                <c:pt idx="57">
                  <c:v>325.4259999999984</c:v>
                </c:pt>
                <c:pt idx="58">
                  <c:v>330.12</c:v>
                </c:pt>
                <c:pt idx="59">
                  <c:v>334.78</c:v>
                </c:pt>
                <c:pt idx="60">
                  <c:v>339.404</c:v>
                </c:pt>
                <c:pt idx="61">
                  <c:v>343.99400000000003</c:v>
                </c:pt>
                <c:pt idx="62">
                  <c:v>348.548</c:v>
                </c:pt>
                <c:pt idx="63">
                  <c:v>353.06799999999993</c:v>
                </c:pt>
                <c:pt idx="64">
                  <c:v>357.55200000000002</c:v>
                </c:pt>
                <c:pt idx="65">
                  <c:v>362.00200000000001</c:v>
                </c:pt>
                <c:pt idx="66">
                  <c:v>366.41599999999869</c:v>
                </c:pt>
                <c:pt idx="67">
                  <c:v>370.79599999999863</c:v>
                </c:pt>
                <c:pt idx="68">
                  <c:v>375.14000000000038</c:v>
                </c:pt>
                <c:pt idx="69">
                  <c:v>379.45</c:v>
                </c:pt>
                <c:pt idx="70">
                  <c:v>383.72499999999923</c:v>
                </c:pt>
                <c:pt idx="71">
                  <c:v>387.964</c:v>
                </c:pt>
                <c:pt idx="72">
                  <c:v>392.16899999999993</c:v>
                </c:pt>
                <c:pt idx="73">
                  <c:v>396.33799999999923</c:v>
                </c:pt>
                <c:pt idx="74">
                  <c:v>400.47299999999899</c:v>
                </c:pt>
                <c:pt idx="75">
                  <c:v>404.57299999999969</c:v>
                </c:pt>
                <c:pt idx="76">
                  <c:v>408.637</c:v>
                </c:pt>
                <c:pt idx="77">
                  <c:v>412.66699999999969</c:v>
                </c:pt>
                <c:pt idx="78">
                  <c:v>416.661</c:v>
                </c:pt>
                <c:pt idx="79">
                  <c:v>420.62099999999964</c:v>
                </c:pt>
                <c:pt idx="80">
                  <c:v>424.54599999999999</c:v>
                </c:pt>
                <c:pt idx="81">
                  <c:v>428.43499999999869</c:v>
                </c:pt>
                <c:pt idx="82">
                  <c:v>432.28999999999894</c:v>
                </c:pt>
                <c:pt idx="83">
                  <c:v>436.11</c:v>
                </c:pt>
                <c:pt idx="84">
                  <c:v>439.89400000000001</c:v>
                </c:pt>
                <c:pt idx="85">
                  <c:v>443.64400000000177</c:v>
                </c:pt>
                <c:pt idx="86">
                  <c:v>447.35899999999964</c:v>
                </c:pt>
                <c:pt idx="87">
                  <c:v>451.03799999999899</c:v>
                </c:pt>
                <c:pt idx="88">
                  <c:v>454.68299999999999</c:v>
                </c:pt>
                <c:pt idx="89">
                  <c:v>458.29299999999893</c:v>
                </c:pt>
                <c:pt idx="90">
                  <c:v>461.86700000000002</c:v>
                </c:pt>
                <c:pt idx="91">
                  <c:v>465.40699999999828</c:v>
                </c:pt>
                <c:pt idx="92">
                  <c:v>468.91199999999816</c:v>
                </c:pt>
                <c:pt idx="93">
                  <c:v>472.38200000000001</c:v>
                </c:pt>
                <c:pt idx="94">
                  <c:v>475.81599999999969</c:v>
                </c:pt>
                <c:pt idx="95">
                  <c:v>479.21599999999899</c:v>
                </c:pt>
                <c:pt idx="96">
                  <c:v>482.58099999999899</c:v>
                </c:pt>
                <c:pt idx="97">
                  <c:v>485.91099999999869</c:v>
                </c:pt>
                <c:pt idx="98">
                  <c:v>489.20499999999993</c:v>
                </c:pt>
                <c:pt idx="99">
                  <c:v>492.46499999999969</c:v>
                </c:pt>
                <c:pt idx="100">
                  <c:v>495.69</c:v>
                </c:pt>
                <c:pt idx="101">
                  <c:v>498.88</c:v>
                </c:pt>
                <c:pt idx="102">
                  <c:v>502.03500000000003</c:v>
                </c:pt>
                <c:pt idx="103">
                  <c:v>505.15400000000142</c:v>
                </c:pt>
                <c:pt idx="104">
                  <c:v>508.2389999999981</c:v>
                </c:pt>
                <c:pt idx="105">
                  <c:v>511.2889999999984</c:v>
                </c:pt>
                <c:pt idx="106">
                  <c:v>514.30399999999997</c:v>
                </c:pt>
                <c:pt idx="107">
                  <c:v>517.28400000000295</c:v>
                </c:pt>
                <c:pt idx="108">
                  <c:v>520.22900000000004</c:v>
                </c:pt>
                <c:pt idx="109">
                  <c:v>523.13900000000001</c:v>
                </c:pt>
                <c:pt idx="110">
                  <c:v>526.01300000000003</c:v>
                </c:pt>
                <c:pt idx="111">
                  <c:v>528.85299999999631</c:v>
                </c:pt>
                <c:pt idx="112">
                  <c:v>531.65800000000002</c:v>
                </c:pt>
                <c:pt idx="113">
                  <c:v>534.428</c:v>
                </c:pt>
                <c:pt idx="114">
                  <c:v>537.16300000000001</c:v>
                </c:pt>
                <c:pt idx="115">
                  <c:v>539.86300000000006</c:v>
                </c:pt>
                <c:pt idx="116">
                  <c:v>542.52800000000002</c:v>
                </c:pt>
                <c:pt idx="117">
                  <c:v>545.15800000000002</c:v>
                </c:pt>
                <c:pt idx="118">
                  <c:v>547.75300000000004</c:v>
                </c:pt>
                <c:pt idx="119">
                  <c:v>550.31299999999749</c:v>
                </c:pt>
                <c:pt idx="120">
                  <c:v>552.83799999999746</c:v>
                </c:pt>
                <c:pt idx="121">
                  <c:v>555.32799999999747</c:v>
                </c:pt>
                <c:pt idx="122">
                  <c:v>557.78300000000331</c:v>
                </c:pt>
                <c:pt idx="123">
                  <c:v>560.20299999999997</c:v>
                </c:pt>
                <c:pt idx="124">
                  <c:v>562.58799999999997</c:v>
                </c:pt>
                <c:pt idx="125">
                  <c:v>564.93799999999749</c:v>
                </c:pt>
                <c:pt idx="126">
                  <c:v>567.25300000000004</c:v>
                </c:pt>
                <c:pt idx="127">
                  <c:v>569.53300000000002</c:v>
                </c:pt>
                <c:pt idx="128">
                  <c:v>571.77800000000332</c:v>
                </c:pt>
                <c:pt idx="129">
                  <c:v>573.98800000000051</c:v>
                </c:pt>
                <c:pt idx="130">
                  <c:v>576.16300000000001</c:v>
                </c:pt>
                <c:pt idx="131">
                  <c:v>578.303</c:v>
                </c:pt>
                <c:pt idx="132">
                  <c:v>580.40800000000002</c:v>
                </c:pt>
                <c:pt idx="133">
                  <c:v>582.47799999999938</c:v>
                </c:pt>
                <c:pt idx="134">
                  <c:v>584.51300000000003</c:v>
                </c:pt>
                <c:pt idx="135">
                  <c:v>586.51300000000003</c:v>
                </c:pt>
                <c:pt idx="136">
                  <c:v>588.47799999999938</c:v>
                </c:pt>
                <c:pt idx="137">
                  <c:v>590.40800000000002</c:v>
                </c:pt>
                <c:pt idx="138">
                  <c:v>592.303</c:v>
                </c:pt>
                <c:pt idx="139">
                  <c:v>594.16300000000001</c:v>
                </c:pt>
                <c:pt idx="140">
                  <c:v>595.98800000000051</c:v>
                </c:pt>
                <c:pt idx="141">
                  <c:v>597.77900000000295</c:v>
                </c:pt>
                <c:pt idx="142">
                  <c:v>599.53399999999999</c:v>
                </c:pt>
                <c:pt idx="143">
                  <c:v>601.25400000000002</c:v>
                </c:pt>
                <c:pt idx="144">
                  <c:v>602.93899999999996</c:v>
                </c:pt>
                <c:pt idx="145">
                  <c:v>604.58900000000051</c:v>
                </c:pt>
                <c:pt idx="146">
                  <c:v>606.20399999999995</c:v>
                </c:pt>
                <c:pt idx="147">
                  <c:v>607.78400000000295</c:v>
                </c:pt>
                <c:pt idx="148">
                  <c:v>609.32999999999947</c:v>
                </c:pt>
                <c:pt idx="149">
                  <c:v>610.83999999999946</c:v>
                </c:pt>
                <c:pt idx="150">
                  <c:v>612.31499999999949</c:v>
                </c:pt>
              </c:numCache>
            </c:numRef>
          </c:val>
        </c:ser>
        <c:marker val="1"/>
        <c:axId val="77898112"/>
        <c:axId val="77899648"/>
      </c:lineChart>
      <c:catAx>
        <c:axId val="77898112"/>
        <c:scaling>
          <c:orientation val="minMax"/>
        </c:scaling>
        <c:axPos val="b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numFmt formatCode="#,##0" sourceLinked="0"/>
        <c:tickLblPos val="nextTo"/>
        <c:spPr>
          <a:ln w="2540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100"/>
            </a:pPr>
            <a:endParaRPr lang="fi-FI"/>
          </a:p>
        </c:txPr>
        <c:crossAx val="77899648"/>
        <c:crosses val="autoZero"/>
        <c:auto val="1"/>
        <c:lblAlgn val="ctr"/>
        <c:lblOffset val="30"/>
        <c:tickLblSkip val="10"/>
        <c:tickMarkSkip val="10"/>
      </c:catAx>
      <c:valAx>
        <c:axId val="77899648"/>
        <c:scaling>
          <c:orientation val="minMax"/>
        </c:scaling>
        <c:axPos val="l"/>
        <c:majorGridlines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fi-FI"/>
          </a:p>
        </c:txPr>
        <c:crossAx val="77898112"/>
        <c:crosses val="autoZero"/>
        <c:crossBetween val="midCat"/>
      </c:valAx>
      <c:spPr>
        <a:noFill/>
        <a:ln w="25400">
          <a:noFill/>
        </a:ln>
      </c:spPr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0.25882</cdr:x>
      <cdr:y>0.92118</cdr:y>
    </cdr:from>
    <cdr:to>
      <cdr:x>0.42017</cdr:x>
      <cdr:y>1</cdr:y>
    </cdr:to>
    <cdr:sp macro="" textlink="">
      <cdr:nvSpPr>
        <cdr:cNvPr id="2" name="Tekstikehys 1"/>
        <cdr:cNvSpPr txBox="1"/>
      </cdr:nvSpPr>
      <cdr:spPr>
        <a:xfrm xmlns:a="http://schemas.openxmlformats.org/drawingml/2006/main">
          <a:off x="1466851" y="3562350"/>
          <a:ext cx="9144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/>
        </a:p>
      </cdr:txBody>
    </cdr:sp>
  </cdr:relSizeAnchor>
  <cdr:relSizeAnchor xmlns:cdr="http://schemas.openxmlformats.org/drawingml/2006/chartDrawing">
    <cdr:from>
      <cdr:x>0.31765</cdr:x>
      <cdr:y>0.90394</cdr:y>
    </cdr:from>
    <cdr:to>
      <cdr:x>0.75462</cdr:x>
      <cdr:y>0.99507</cdr:y>
    </cdr:to>
    <cdr:sp macro="" textlink="">
      <cdr:nvSpPr>
        <cdr:cNvPr id="3" name="Tekstikehys 2"/>
        <cdr:cNvSpPr txBox="1"/>
      </cdr:nvSpPr>
      <cdr:spPr>
        <a:xfrm xmlns:a="http://schemas.openxmlformats.org/drawingml/2006/main">
          <a:off x="1800226" y="3495674"/>
          <a:ext cx="2476500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200" b="1"/>
            <a:t>Rikkakasveja kappaletta neliömetrillä</a:t>
          </a:r>
        </a:p>
      </cdr:txBody>
    </cdr:sp>
  </cdr:relSizeAnchor>
  <cdr:relSizeAnchor xmlns:cdr="http://schemas.openxmlformats.org/drawingml/2006/chartDrawing">
    <cdr:from>
      <cdr:x>0</cdr:x>
      <cdr:y>0.23583</cdr:y>
    </cdr:from>
    <cdr:to>
      <cdr:x>0.13129</cdr:x>
      <cdr:y>0.8521</cdr:y>
    </cdr:to>
    <cdr:sp macro="" textlink="">
      <cdr:nvSpPr>
        <cdr:cNvPr id="4" name="Tekstikehys 3"/>
        <cdr:cNvSpPr txBox="1"/>
      </cdr:nvSpPr>
      <cdr:spPr>
        <a:xfrm xmlns:a="http://schemas.openxmlformats.org/drawingml/2006/main">
          <a:off x="0" y="911226"/>
          <a:ext cx="746126" cy="23812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 anchor="t"/>
        <a:lstStyle xmlns:a="http://schemas.openxmlformats.org/drawingml/2006/main"/>
        <a:p xmlns:a="http://schemas.openxmlformats.org/drawingml/2006/main">
          <a:r>
            <a:rPr lang="fi-FI" sz="1200" b="1"/>
            <a:t>Viljasadon suureneminen rikkakasvit</a:t>
          </a:r>
        </a:p>
        <a:p xmlns:a="http://schemas.openxmlformats.org/drawingml/2006/main">
          <a:r>
            <a:rPr lang="fi-FI" sz="1200" b="1"/>
            <a:t>torjumalla (kg/ha)</a:t>
          </a:r>
        </a:p>
        <a:p xmlns:a="http://schemas.openxmlformats.org/drawingml/2006/main">
          <a:endParaRPr lang="fi-FI" sz="1100"/>
        </a:p>
      </cdr:txBody>
    </cdr:sp>
  </cdr:relSizeAnchor>
  <cdr:relSizeAnchor xmlns:cdr="http://schemas.openxmlformats.org/drawingml/2006/chartDrawing">
    <cdr:from>
      <cdr:x>0.15462</cdr:x>
      <cdr:y>0.62562</cdr:y>
    </cdr:from>
    <cdr:to>
      <cdr:x>0.34454</cdr:x>
      <cdr:y>0.62562</cdr:y>
    </cdr:to>
    <cdr:sp macro="" textlink="">
      <cdr:nvSpPr>
        <cdr:cNvPr id="8" name="Suora yhdysviiva 7"/>
        <cdr:cNvSpPr/>
      </cdr:nvSpPr>
      <cdr:spPr>
        <a:xfrm xmlns:a="http://schemas.openxmlformats.org/drawingml/2006/main" flipH="1">
          <a:off x="876301" y="2419350"/>
          <a:ext cx="1076325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1"/>
          </a:solidFill>
        </a:ln>
      </cdr:spPr>
      <cdr:style>
        <a:lnRef xmlns:a="http://schemas.openxmlformats.org/drawingml/2006/main" idx="1">
          <a:schemeClr val="accent5"/>
        </a:lnRef>
        <a:fillRef xmlns:a="http://schemas.openxmlformats.org/drawingml/2006/main" idx="0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>
            <a:ln>
              <a:solidFill>
                <a:srgbClr val="7030A0"/>
              </a:solidFill>
            </a:ln>
          </a:endParaRPr>
        </a:p>
      </cdr:txBody>
    </cdr:sp>
  </cdr:relSizeAnchor>
  <cdr:relSizeAnchor xmlns:cdr="http://schemas.openxmlformats.org/drawingml/2006/chartDrawing">
    <cdr:from>
      <cdr:x>0.34622</cdr:x>
      <cdr:y>0.633</cdr:y>
    </cdr:from>
    <cdr:to>
      <cdr:x>0.34622</cdr:x>
      <cdr:y>0.84483</cdr:y>
    </cdr:to>
    <cdr:sp macro="" textlink="">
      <cdr:nvSpPr>
        <cdr:cNvPr id="10" name="Suora yhdysviiva 9"/>
        <cdr:cNvSpPr/>
      </cdr:nvSpPr>
      <cdr:spPr>
        <a:xfrm xmlns:a="http://schemas.openxmlformats.org/drawingml/2006/main">
          <a:off x="1962151" y="2447925"/>
          <a:ext cx="0" cy="81915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>
            <a:ln>
              <a:solidFill>
                <a:sysClr val="windowText" lastClr="000000"/>
              </a:solidFill>
            </a:ln>
          </a:endParaRPr>
        </a:p>
      </cdr:txBody>
    </cdr:sp>
  </cdr:relSizeAnchor>
  <cdr:relSizeAnchor xmlns:cdr="http://schemas.openxmlformats.org/drawingml/2006/chartDrawing">
    <cdr:from>
      <cdr:x>0.64874</cdr:x>
      <cdr:y>0.36894</cdr:y>
    </cdr:from>
    <cdr:to>
      <cdr:x>0.64874</cdr:x>
      <cdr:y>0.84431</cdr:y>
    </cdr:to>
    <cdr:sp macro="" textlink="">
      <cdr:nvSpPr>
        <cdr:cNvPr id="12" name="Suora yhdysviiva 11"/>
        <cdr:cNvSpPr/>
      </cdr:nvSpPr>
      <cdr:spPr>
        <a:xfrm xmlns:a="http://schemas.openxmlformats.org/drawingml/2006/main">
          <a:off x="3686952" y="1425575"/>
          <a:ext cx="0" cy="1836818"/>
        </a:xfrm>
        <a:prstGeom xmlns:a="http://schemas.openxmlformats.org/drawingml/2006/main" prst="line">
          <a:avLst/>
        </a:prstGeom>
        <a:ln xmlns:a="http://schemas.openxmlformats.org/drawingml/2006/main" w="1270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/>
        </a:p>
      </cdr:txBody>
    </cdr:sp>
  </cdr:relSizeAnchor>
  <cdr:relSizeAnchor xmlns:cdr="http://schemas.openxmlformats.org/drawingml/2006/chartDrawing">
    <cdr:from>
      <cdr:x>0.15294</cdr:x>
      <cdr:y>0.36946</cdr:y>
    </cdr:from>
    <cdr:to>
      <cdr:x>0.64706</cdr:x>
      <cdr:y>0.36946</cdr:y>
    </cdr:to>
    <cdr:sp macro="" textlink="">
      <cdr:nvSpPr>
        <cdr:cNvPr id="16" name="Suora yhdysviiva 15"/>
        <cdr:cNvSpPr/>
      </cdr:nvSpPr>
      <cdr:spPr>
        <a:xfrm xmlns:a="http://schemas.openxmlformats.org/drawingml/2006/main" flipH="1">
          <a:off x="866776" y="1428750"/>
          <a:ext cx="2800350" cy="0"/>
        </a:xfrm>
        <a:prstGeom xmlns:a="http://schemas.openxmlformats.org/drawingml/2006/main" prst="line">
          <a:avLst/>
        </a:prstGeom>
        <a:ln xmlns:a="http://schemas.openxmlformats.org/drawingml/2006/main" w="1270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/>
        </a:p>
      </cdr:txBody>
    </cdr:sp>
  </cdr:relSizeAnchor>
  <cdr:relSizeAnchor xmlns:cdr="http://schemas.openxmlformats.org/drawingml/2006/chartDrawing">
    <cdr:from>
      <cdr:x>0.88596</cdr:x>
      <cdr:y>0.87838</cdr:y>
    </cdr:from>
    <cdr:to>
      <cdr:x>0.99736</cdr:x>
      <cdr:y>0.98241</cdr:y>
    </cdr:to>
    <cdr:sp macro="" textlink="">
      <cdr:nvSpPr>
        <cdr:cNvPr id="9" name="Tekstikehys 8"/>
        <cdr:cNvSpPr txBox="1"/>
      </cdr:nvSpPr>
      <cdr:spPr>
        <a:xfrm xmlns:a="http://schemas.openxmlformats.org/drawingml/2006/main">
          <a:off x="7272808" y="4680520"/>
          <a:ext cx="914400" cy="5543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 dirty="0"/>
        </a:p>
      </cdr:txBody>
    </cdr:sp>
  </cdr:relSizeAnchor>
  <cdr:relSizeAnchor xmlns:cdr="http://schemas.openxmlformats.org/drawingml/2006/chartDrawing">
    <cdr:from>
      <cdr:x>0.88596</cdr:x>
      <cdr:y>0.8284</cdr:y>
    </cdr:from>
    <cdr:to>
      <cdr:x>0.99736</cdr:x>
      <cdr:y>1</cdr:y>
    </cdr:to>
    <cdr:sp macro="" textlink="">
      <cdr:nvSpPr>
        <cdr:cNvPr id="11" name="Tekstikehys 10"/>
        <cdr:cNvSpPr txBox="1"/>
      </cdr:nvSpPr>
      <cdr:spPr>
        <a:xfrm xmlns:a="http://schemas.openxmlformats.org/drawingml/2006/main">
          <a:off x="7272808" y="48908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 dirty="0"/>
        </a:p>
      </cdr:txBody>
    </cdr:sp>
  </cdr:relSizeAnchor>
  <cdr:relSizeAnchor xmlns:cdr="http://schemas.openxmlformats.org/drawingml/2006/chartDrawing">
    <cdr:from>
      <cdr:x>0.88596</cdr:x>
      <cdr:y>0.7973</cdr:y>
    </cdr:from>
    <cdr:to>
      <cdr:x>0.99736</cdr:x>
      <cdr:y>0.9689</cdr:y>
    </cdr:to>
    <cdr:sp macro="" textlink="">
      <cdr:nvSpPr>
        <cdr:cNvPr id="13" name="Tekstikehys 12"/>
        <cdr:cNvSpPr txBox="1"/>
      </cdr:nvSpPr>
      <cdr:spPr>
        <a:xfrm xmlns:a="http://schemas.openxmlformats.org/drawingml/2006/main">
          <a:off x="7272808" y="42484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600" dirty="0" smtClean="0"/>
            <a:t>kpl/m2</a:t>
          </a:r>
          <a:endParaRPr lang="fi-FI" sz="16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BA9008-C0FE-8644-A631-2B71D08445B2}" type="datetimeFigureOut">
              <a:rPr lang="en-US"/>
              <a:pPr>
                <a:defRPr/>
              </a:pPr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6"/>
            <a:ext cx="2889938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36826ED-347A-BC41-9406-1F7724743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18966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6525BFF-9924-1342-ACE2-C615404AB85B}" type="datetimeFigureOut">
              <a:rPr lang="en-US"/>
              <a:pPr>
                <a:defRPr/>
              </a:pPr>
              <a:t>2/19/2015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6"/>
            <a:ext cx="5335270" cy="44426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889938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7D86795-F8DE-8B46-964C-C0F4FF1FCC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25194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i-FI" dirty="0" smtClean="0"/>
              <a:t>EU:n puitedirektiivin 128/2009 mukaan IPM koostuu kahdeksasta elementistä, joita sovelletaan paikallisissa olosuhteissa. Koska puitedirektiivin tavoite on vähentää kasvinsuojeluaineiden käytöstä mahdollisesti aiheutuvia riskejä, minimitason </a:t>
            </a:r>
            <a:r>
              <a:rPr lang="fi-FI" dirty="0" err="1" smtClean="0"/>
              <a:t>IPM-mallissa</a:t>
            </a:r>
            <a:r>
              <a:rPr lang="fi-FI" dirty="0" smtClean="0"/>
              <a:t> tulisi pyrkiä torjuntatarpeen määrittämiseen kasvintuhoojien ennustemallien tai niiden tarkkailun ja torjuntapäätöstä ohjaavien kynnysarvojen avulla. Torjuntaan tulisi käyttää valikoivia, torjuntaeliöitä säästäviä ja ympäristön kannalta mahdollisimman vaarattomia kemikaaleja.</a:t>
            </a:r>
          </a:p>
          <a:p>
            <a:endParaRPr lang="fi-FI" dirty="0" smtClean="0"/>
          </a:p>
          <a:p>
            <a:r>
              <a:rPr lang="fi-FI" dirty="0" smtClean="0"/>
              <a:t>Torjunta-aineiden käyttö </a:t>
            </a:r>
            <a:r>
              <a:rPr lang="fi-FI" dirty="0" err="1" smtClean="0"/>
              <a:t>IPM:n</a:t>
            </a:r>
            <a:r>
              <a:rPr lang="fi-FI" dirty="0" smtClean="0"/>
              <a:t> mukaisesti on siis riskiperusteista: ne otetaan käyttöön vain silloin, kun muut keinot eivät riitä. Haasteeksi voi  tosin tulla se, että viljelijän oma riskikäsitys ja </a:t>
            </a:r>
            <a:r>
              <a:rPr lang="fi-FI" dirty="0" err="1" smtClean="0"/>
              <a:t>IPM:n</a:t>
            </a:r>
            <a:r>
              <a:rPr lang="fi-FI" dirty="0" smtClean="0"/>
              <a:t> mukainen riskikäsitys eroavat toisistaan. Viljelijä haluaa minimoida kasvintuhoojan esiintymisriskin ja sen aiheuttaman tuhoriskin. Ympäristön kannalta tavoite on sen sijaan minimoida käsittelyjen määrä tai laajuus. </a:t>
            </a:r>
          </a:p>
          <a:p>
            <a:endParaRPr lang="fi-FI" dirty="0" smtClean="0"/>
          </a:p>
          <a:p>
            <a:r>
              <a:rPr lang="fi-FI" dirty="0" smtClean="0"/>
              <a:t>Miten puutarhakasvien tuottajat suhtautuvat </a:t>
            </a:r>
            <a:r>
              <a:rPr lang="fi-FI" dirty="0" err="1" smtClean="0"/>
              <a:t>IPM:ään</a:t>
            </a:r>
            <a:r>
              <a:rPr lang="fi-FI" dirty="0" smtClean="0"/>
              <a:t> ja miten heille kannattaa </a:t>
            </a:r>
            <a:r>
              <a:rPr lang="fi-FI" dirty="0" err="1" smtClean="0"/>
              <a:t>IPM:n</a:t>
            </a:r>
            <a:r>
              <a:rPr lang="fi-FI" dirty="0" smtClean="0"/>
              <a:t> käytön syventämistä ja laajentamista perustella? Syksyllä 2011 pidetyissä marjantuottajien työpajoissa kentän viesti oli selvä: jos </a:t>
            </a:r>
            <a:r>
              <a:rPr lang="fi-FI" dirty="0" err="1" smtClean="0"/>
              <a:t>IPM:n</a:t>
            </a:r>
            <a:r>
              <a:rPr lang="fi-FI" dirty="0" smtClean="0"/>
              <a:t> käyttöönottoa perustellaan pakolla, yhteistyö loppuu siihen. </a:t>
            </a:r>
            <a:r>
              <a:rPr lang="fi-FI" b="1" dirty="0" smtClean="0"/>
              <a:t>On siis osattava toimia niin, että </a:t>
            </a:r>
            <a:r>
              <a:rPr lang="fi-FI" b="1" dirty="0" err="1" smtClean="0"/>
              <a:t>IPM-kehittämistyö</a:t>
            </a:r>
            <a:r>
              <a:rPr lang="fi-FI" b="1" dirty="0" smtClean="0"/>
              <a:t> perustellaan tiloille koituvilla hyödyillä eikä laista tulevana pakkona.</a:t>
            </a:r>
          </a:p>
        </p:txBody>
      </p:sp>
      <p:sp>
        <p:nvSpPr>
          <p:cNvPr id="37892" name="Päivämäärän paikkamerkki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3B6C86A-74EE-4D2A-B0AB-45479C86F6CC}" type="datetime1">
              <a:rPr lang="fi-FI" smtClean="0"/>
              <a:pPr/>
              <a:t>19.2.2015</a:t>
            </a:fld>
            <a:endParaRPr lang="fi-FI" smtClean="0"/>
          </a:p>
        </p:txBody>
      </p:sp>
      <p:sp>
        <p:nvSpPr>
          <p:cNvPr id="37893" name="Dian numeron paikkamerkki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835ECC9-6314-4FC1-8A42-C2CED3DD7F60}" type="slidenum">
              <a:rPr lang="fi-FI" smtClean="0"/>
              <a:pPr/>
              <a:t>6</a:t>
            </a:fld>
            <a:endParaRPr lang="fi-FI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i-FI" smtClean="0"/>
          </a:p>
        </p:txBody>
      </p:sp>
      <p:sp>
        <p:nvSpPr>
          <p:cNvPr id="28676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2A9C6A-A4C4-4DA2-866F-B49CA045309B}" type="slidenum">
              <a:rPr lang="fi-FI" smtClean="0"/>
              <a:pPr/>
              <a:t>15</a:t>
            </a:fld>
            <a:endParaRPr lang="fi-F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UKE -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3913" y="6375400"/>
            <a:ext cx="449262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1797392-CB8F-D94C-93BD-D41FDF9A98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298950" y="6375400"/>
            <a:ext cx="1401763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025" y="637540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pic>
        <p:nvPicPr>
          <p:cNvPr id="2" name="Picture 1" descr="LUKE_kupla_orang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88250" y="5626100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88250" y="5626100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71982" y="2819526"/>
            <a:ext cx="6015892" cy="849703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2000" dirty="0">
                <a:solidFill>
                  <a:schemeClr val="accent3"/>
                </a:solidFill>
                <a:effectLst/>
              </a:defRPr>
            </a:lvl1pPr>
          </a:lstStyle>
          <a:p>
            <a:pPr lvl="0"/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71982" y="845027"/>
            <a:ext cx="6427326" cy="1878718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3800" dirty="0">
                <a:solidFill>
                  <a:srgbClr val="00B5E2"/>
                </a:solidFill>
                <a:effectLst/>
                <a:ea typeface="+mn-ea"/>
              </a:defRPr>
            </a:lvl1pPr>
          </a:lstStyle>
          <a:p>
            <a:pPr lvl="0"/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10" name="Tekstikehys 9"/>
          <p:cNvSpPr txBox="1"/>
          <p:nvPr userDrawn="1"/>
        </p:nvSpPr>
        <p:spPr>
          <a:xfrm>
            <a:off x="5700714" y="6375400"/>
            <a:ext cx="1680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© Luonnonvarakeskus</a:t>
            </a:r>
            <a:endParaRPr lang="fi-FI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075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UKE -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29" y="0"/>
            <a:ext cx="9139941" cy="6857999"/>
          </a:xfrm>
          <a:prstGeom prst="rect">
            <a:avLst/>
          </a:prstGeom>
        </p:spPr>
      </p:pic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3913" y="6375400"/>
            <a:ext cx="449262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1797392-CB8F-D94C-93BD-D41FDF9A98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298950" y="6375400"/>
            <a:ext cx="1401763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025" y="637540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71982" y="2819526"/>
            <a:ext cx="6015892" cy="849703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2000" dirty="0">
                <a:solidFill>
                  <a:schemeClr val="accent6"/>
                </a:solidFill>
                <a:effectLst/>
              </a:defRPr>
            </a:lvl1pPr>
          </a:lstStyle>
          <a:p>
            <a:pPr lvl="0"/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71982" y="845027"/>
            <a:ext cx="6427326" cy="1878718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3800" dirty="0">
                <a:solidFill>
                  <a:schemeClr val="accent1"/>
                </a:solidFill>
                <a:effectLst/>
                <a:ea typeface="+mn-ea"/>
              </a:defRPr>
            </a:lvl1pPr>
          </a:lstStyle>
          <a:p>
            <a:pPr lvl="0"/>
            <a:r>
              <a:rPr lang="fi-FI" smtClean="0"/>
              <a:t>Muokkaa perustyyl. napsautt.</a:t>
            </a:r>
            <a:endParaRPr lang="en-US" dirty="0"/>
          </a:p>
        </p:txBody>
      </p:sp>
      <p:pic>
        <p:nvPicPr>
          <p:cNvPr id="14" name="Picture 5" descr="Luke_FI_virall_RGB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1655" y="5629505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ikehys 8"/>
          <p:cNvSpPr txBox="1"/>
          <p:nvPr userDrawn="1"/>
        </p:nvSpPr>
        <p:spPr>
          <a:xfrm>
            <a:off x="5700714" y="6375400"/>
            <a:ext cx="1680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© Luonnonvarakeskus</a:t>
            </a:r>
            <a:endParaRPr lang="fi-FI" sz="1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059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UKE -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29" y="0"/>
            <a:ext cx="9139941" cy="6857999"/>
          </a:xfrm>
          <a:prstGeom prst="rect">
            <a:avLst/>
          </a:prstGeom>
        </p:spPr>
      </p:pic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3913" y="6375400"/>
            <a:ext cx="449262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1797392-CB8F-D94C-93BD-D41FDF9A98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298950" y="6375400"/>
            <a:ext cx="1401763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025" y="637540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71982" y="2819526"/>
            <a:ext cx="6015892" cy="849703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2000" dirty="0">
                <a:solidFill>
                  <a:schemeClr val="accent6"/>
                </a:solidFill>
                <a:effectLst/>
              </a:defRPr>
            </a:lvl1pPr>
          </a:lstStyle>
          <a:p>
            <a:pPr lvl="0"/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71982" y="845027"/>
            <a:ext cx="6427326" cy="1878718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3800" dirty="0">
                <a:solidFill>
                  <a:schemeClr val="accent1"/>
                </a:solidFill>
                <a:effectLst/>
                <a:ea typeface="+mn-ea"/>
              </a:defRPr>
            </a:lvl1pPr>
          </a:lstStyle>
          <a:p>
            <a:pPr lvl="0"/>
            <a:r>
              <a:rPr lang="fi-FI" smtClean="0"/>
              <a:t>Muokkaa perustyyl. napsautt.</a:t>
            </a:r>
            <a:endParaRPr lang="en-US" dirty="0"/>
          </a:p>
        </p:txBody>
      </p:sp>
      <p:pic>
        <p:nvPicPr>
          <p:cNvPr id="14" name="Picture 5" descr="Luke_FI_virall_RGB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1655" y="5629505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ikehys 8"/>
          <p:cNvSpPr txBox="1"/>
          <p:nvPr userDrawn="1"/>
        </p:nvSpPr>
        <p:spPr>
          <a:xfrm>
            <a:off x="5700714" y="6375400"/>
            <a:ext cx="1680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© Luonnonvarakeskus</a:t>
            </a:r>
            <a:endParaRPr lang="fi-FI" sz="1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4790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KE -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42900" y="6216650"/>
            <a:ext cx="6858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4224554"/>
            <a:ext cx="7608825" cy="1557394"/>
          </a:xfrm>
        </p:spPr>
        <p:txBody>
          <a:bodyPr anchor="t">
            <a:noAutofit/>
          </a:bodyPr>
          <a:lstStyle>
            <a:lvl1pPr>
              <a:defRPr sz="35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85800" y="6278880"/>
            <a:ext cx="6400800" cy="334889"/>
          </a:xfrm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lang="en-US" sz="1400" kern="1200" dirty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85800" y="3193100"/>
            <a:ext cx="6400800" cy="849703"/>
          </a:xfrm>
        </p:spPr>
        <p:txBody>
          <a:bodyPr anchor="b">
            <a:no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90102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UKE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20725" y="6375400"/>
            <a:ext cx="447675" cy="273050"/>
          </a:xfrm>
        </p:spPr>
        <p:txBody>
          <a:bodyPr/>
          <a:lstStyle>
            <a:lvl1pPr algn="l">
              <a:defRPr sz="1000" b="1" smtClean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C5D265EE-EC13-2D46-8C01-7EA833CC3C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 dirty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 sz="1000" smtClean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19523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UKE -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1955945"/>
            <a:ext cx="3775800" cy="4101124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55945"/>
            <a:ext cx="3615946" cy="4101124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20725" y="6375400"/>
            <a:ext cx="447675" cy="273050"/>
          </a:xfrm>
        </p:spPr>
        <p:txBody>
          <a:bodyPr/>
          <a:lstStyle>
            <a:lvl1pPr algn="l">
              <a:defRPr sz="1000" b="1" smtClean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0CD17BD1-DF15-EF4F-B56B-946E480F08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 dirty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 sz="1000" smtClean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0077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KE -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09462" y="1955945"/>
            <a:ext cx="4854684" cy="4101124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073176"/>
            <a:ext cx="2979615" cy="3983892"/>
          </a:xfrm>
        </p:spPr>
        <p:txBody>
          <a:bodyPr rtlCol="0">
            <a:noAutofit/>
          </a:bodyPr>
          <a:lstStyle/>
          <a:p>
            <a:pPr lvl="0"/>
            <a:r>
              <a:rPr lang="fi-FI" noProof="0" smtClean="0"/>
              <a:t>Lisää kuva napsauttamalla kuvaketta</a:t>
            </a:r>
            <a:endParaRPr lang="en-US" noProof="0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0725" y="6375400"/>
            <a:ext cx="447675" cy="273050"/>
          </a:xfrm>
        </p:spPr>
        <p:txBody>
          <a:bodyPr/>
          <a:lstStyle>
            <a:lvl1pPr algn="l">
              <a:defRPr sz="1000" b="1" smtClean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E2E461A6-A8E4-F14B-80B6-9088D875C1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 algn="l">
              <a:defRPr sz="1000" dirty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l">
              <a:defRPr sz="1000" smtClean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7279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UKE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20725" y="6375400"/>
            <a:ext cx="447675" cy="273050"/>
          </a:xfrm>
        </p:spPr>
        <p:txBody>
          <a:bodyPr/>
          <a:lstStyle>
            <a:lvl1pPr algn="l">
              <a:defRPr sz="1000" b="1" smtClean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D53A9B35-385A-CE4A-919F-D7588C888E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 dirty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 sz="1000" smtClean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592933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KE - Pl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20725" y="6375400"/>
            <a:ext cx="447675" cy="273050"/>
          </a:xfrm>
        </p:spPr>
        <p:txBody>
          <a:bodyPr/>
          <a:lstStyle>
            <a:lvl1pPr algn="l">
              <a:defRPr sz="1000" b="1" smtClean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D53A9B35-385A-CE4A-919F-D7588C888E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>
          <a:xfrm>
            <a:off x="4298950" y="6375400"/>
            <a:ext cx="1401763" cy="273050"/>
          </a:xfrm>
        </p:spPr>
        <p:txBody>
          <a:bodyPr/>
          <a:lstStyle>
            <a:lvl1pPr algn="l">
              <a:defRPr sz="1000" dirty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343025" y="6375400"/>
            <a:ext cx="2895600" cy="273050"/>
          </a:xfrm>
        </p:spPr>
        <p:txBody>
          <a:bodyPr/>
          <a:lstStyle>
            <a:lvl1pPr algn="l">
              <a:defRPr sz="1000" smtClean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1404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KE - 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20725" y="6375400"/>
            <a:ext cx="447675" cy="273050"/>
          </a:xfrm>
        </p:spPr>
        <p:txBody>
          <a:bodyPr/>
          <a:lstStyle>
            <a:lvl1pPr algn="l">
              <a:defRPr sz="1000" b="1" smtClean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D53A9B35-385A-CE4A-919F-D7588C888E1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>
          <a:xfrm>
            <a:off x="4298950" y="6375400"/>
            <a:ext cx="1401763" cy="273050"/>
          </a:xfrm>
        </p:spPr>
        <p:txBody>
          <a:bodyPr/>
          <a:lstStyle>
            <a:lvl1pPr algn="l">
              <a:defRPr sz="1000" dirty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343025" y="6375400"/>
            <a:ext cx="2895600" cy="273050"/>
          </a:xfrm>
        </p:spPr>
        <p:txBody>
          <a:bodyPr/>
          <a:lstStyle>
            <a:lvl1pPr algn="l">
              <a:defRPr sz="1000" smtClean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9" descr="Luke_FI_virall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82421" y="1906114"/>
            <a:ext cx="3263349" cy="267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09000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797392-CB8F-D94C-93BD-D41FDF9A98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1970" cy="68579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UKE_kupla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5" descr="Luke_FI_virall_RGB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02247" y="4944719"/>
            <a:ext cx="1924482" cy="157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709633" y="845027"/>
            <a:ext cx="5989159" cy="1878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lang="en-US" sz="3800" kern="1200" dirty="0">
                <a:solidFill>
                  <a:schemeClr val="bg1"/>
                </a:solidFill>
                <a:effectLst/>
                <a:latin typeface="Arial"/>
                <a:ea typeface="+mn-ea"/>
                <a:cs typeface="Arial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Arial" charset="0"/>
                <a:ea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Arial" charset="0"/>
                <a:ea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Arial" charset="0"/>
                <a:ea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Arial" charset="0"/>
                <a:ea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Arial" charset="0"/>
                <a:ea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Arial" charset="0"/>
                <a:ea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Arial" charset="0"/>
                <a:ea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i-FI" dirty="0" smtClean="0"/>
              <a:t>Kiitos!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xmlns="" val="3198362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UKE -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3913" y="6375400"/>
            <a:ext cx="449262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1797392-CB8F-D94C-93BD-D41FDF9A98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298950" y="6375400"/>
            <a:ext cx="1401763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025" y="637540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88250" y="5626100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71982" y="2819526"/>
            <a:ext cx="6015892" cy="849703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2000" dirty="0">
                <a:solidFill>
                  <a:schemeClr val="accent3"/>
                </a:solidFill>
                <a:effectLst/>
              </a:defRPr>
            </a:lvl1pPr>
          </a:lstStyle>
          <a:p>
            <a:pPr lvl="0"/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71982" y="845027"/>
            <a:ext cx="6427326" cy="1878718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3800" dirty="0">
                <a:solidFill>
                  <a:schemeClr val="accent1"/>
                </a:solidFill>
                <a:effectLst/>
                <a:ea typeface="+mn-ea"/>
              </a:defRPr>
            </a:lvl1pPr>
          </a:lstStyle>
          <a:p>
            <a:pPr lvl="0"/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9" name="Tekstikehys 8"/>
          <p:cNvSpPr txBox="1"/>
          <p:nvPr userDrawn="1"/>
        </p:nvSpPr>
        <p:spPr>
          <a:xfrm>
            <a:off x="5700714" y="6375400"/>
            <a:ext cx="1680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© Luonnonvarakeskus</a:t>
            </a:r>
            <a:endParaRPr lang="fi-FI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5406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18.2.2015</a:t>
            </a:r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Sanni Junnila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A8B9401-CFA0-4D4C-BD9C-83B4E849DC9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7" name="Otsikk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LUKE -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3913" y="6375400"/>
            <a:ext cx="449262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accent6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1797392-CB8F-D94C-93BD-D41FDF9A98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298950" y="6375400"/>
            <a:ext cx="1401763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accent6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025" y="637540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accent6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88250" y="5626100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71982" y="2819526"/>
            <a:ext cx="6015892" cy="849703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2000" dirty="0">
                <a:solidFill>
                  <a:schemeClr val="accent3"/>
                </a:solidFill>
                <a:effectLst/>
              </a:defRPr>
            </a:lvl1pPr>
          </a:lstStyle>
          <a:p>
            <a:pPr lvl="0"/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71982" y="845027"/>
            <a:ext cx="6427326" cy="1878718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3800" dirty="0">
                <a:solidFill>
                  <a:schemeClr val="accent4"/>
                </a:solidFill>
                <a:effectLst/>
                <a:ea typeface="+mn-ea"/>
              </a:defRPr>
            </a:lvl1pPr>
          </a:lstStyle>
          <a:p>
            <a:pPr lvl="0"/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9" name="Tekstikehys 8"/>
          <p:cNvSpPr txBox="1"/>
          <p:nvPr userDrawn="1"/>
        </p:nvSpPr>
        <p:spPr>
          <a:xfrm>
            <a:off x="5700714" y="6375400"/>
            <a:ext cx="1680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© Luonnonvarakeskus</a:t>
            </a:r>
            <a:endParaRPr lang="fi-FI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258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UKE -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3913" y="6375400"/>
            <a:ext cx="449262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1797392-CB8F-D94C-93BD-D41FDF9A98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298950" y="6375400"/>
            <a:ext cx="1401763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025" y="637540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88250" y="5626100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71982" y="2819526"/>
            <a:ext cx="6015892" cy="849703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2000" dirty="0">
                <a:solidFill>
                  <a:schemeClr val="accent3"/>
                </a:solidFill>
                <a:effectLst/>
              </a:defRPr>
            </a:lvl1pPr>
          </a:lstStyle>
          <a:p>
            <a:pPr lvl="0"/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71982" y="845027"/>
            <a:ext cx="6427326" cy="1878718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3800" dirty="0">
                <a:solidFill>
                  <a:schemeClr val="accent6"/>
                </a:solidFill>
                <a:effectLst/>
                <a:ea typeface="+mn-ea"/>
              </a:defRPr>
            </a:lvl1pPr>
          </a:lstStyle>
          <a:p>
            <a:pPr lvl="0"/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9" name="Tekstikehys 8"/>
          <p:cNvSpPr txBox="1"/>
          <p:nvPr userDrawn="1"/>
        </p:nvSpPr>
        <p:spPr>
          <a:xfrm>
            <a:off x="5700714" y="6375400"/>
            <a:ext cx="1680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© Luonnonvarakeskus</a:t>
            </a:r>
            <a:endParaRPr lang="fi-FI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068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UKE -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3913" y="6375400"/>
            <a:ext cx="449262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accent4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1797392-CB8F-D94C-93BD-D41FDF9A98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298950" y="6375400"/>
            <a:ext cx="1401763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accent4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025" y="637540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accent4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88250" y="5626100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71982" y="2819526"/>
            <a:ext cx="6015892" cy="849703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2000" dirty="0">
                <a:solidFill>
                  <a:schemeClr val="accent3"/>
                </a:solidFill>
                <a:effectLst/>
              </a:defRPr>
            </a:lvl1pPr>
          </a:lstStyle>
          <a:p>
            <a:pPr lvl="0"/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71982" y="845027"/>
            <a:ext cx="6427326" cy="1878718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3800" dirty="0">
                <a:solidFill>
                  <a:schemeClr val="accent6"/>
                </a:solidFill>
                <a:effectLst/>
                <a:ea typeface="+mn-ea"/>
              </a:defRPr>
            </a:lvl1pPr>
          </a:lstStyle>
          <a:p>
            <a:pPr lvl="0"/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9" name="Tekstikehys 8"/>
          <p:cNvSpPr txBox="1"/>
          <p:nvPr userDrawn="1"/>
        </p:nvSpPr>
        <p:spPr>
          <a:xfrm>
            <a:off x="5700714" y="6375400"/>
            <a:ext cx="1680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© Luonnonvarakeskus</a:t>
            </a:r>
            <a:endParaRPr lang="fi-FI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162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UKE -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3913" y="6375400"/>
            <a:ext cx="449262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1797392-CB8F-D94C-93BD-D41FDF9A98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298950" y="6375400"/>
            <a:ext cx="1401763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025" y="637540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pic>
        <p:nvPicPr>
          <p:cNvPr id="14" name="Picture 13" descr="shutterstock_114806443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Picture 5" descr="Luke_FI_virall_RGB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1655" y="5629505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71982" y="2819526"/>
            <a:ext cx="6015892" cy="849703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2000" dirty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71982" y="845027"/>
            <a:ext cx="6427326" cy="1878718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3800" dirty="0">
                <a:solidFill>
                  <a:schemeClr val="accent6"/>
                </a:solidFill>
                <a:effectLst/>
                <a:ea typeface="+mn-ea"/>
              </a:defRPr>
            </a:lvl1pPr>
          </a:lstStyle>
          <a:p>
            <a:pPr lvl="0"/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10" name="Tekstikehys 9"/>
          <p:cNvSpPr txBox="1"/>
          <p:nvPr userDrawn="1"/>
        </p:nvSpPr>
        <p:spPr>
          <a:xfrm>
            <a:off x="5700714" y="6375400"/>
            <a:ext cx="1680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© Luonnonvarakeskus</a:t>
            </a:r>
            <a:endParaRPr lang="fi-FI" sz="1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5845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UKE -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3913" y="6375400"/>
            <a:ext cx="449262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1797392-CB8F-D94C-93BD-D41FDF9A98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298950" y="6375400"/>
            <a:ext cx="1401763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025" y="637540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pic>
        <p:nvPicPr>
          <p:cNvPr id="16" name="Picture 15" descr="vesi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Picture 5" descr="Luke_FI_virall_RGB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1655" y="5629505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71982" y="2819526"/>
            <a:ext cx="6015892" cy="849703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2000" dirty="0">
                <a:solidFill>
                  <a:schemeClr val="accent6"/>
                </a:solidFill>
                <a:effectLst/>
              </a:defRPr>
            </a:lvl1pPr>
          </a:lstStyle>
          <a:p>
            <a:pPr lvl="0"/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71982" y="845027"/>
            <a:ext cx="6427326" cy="1878718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3800" dirty="0">
                <a:solidFill>
                  <a:schemeClr val="accent1"/>
                </a:solidFill>
                <a:effectLst/>
                <a:ea typeface="+mn-ea"/>
              </a:defRPr>
            </a:lvl1pPr>
          </a:lstStyle>
          <a:p>
            <a:pPr lvl="0"/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10" name="Tekstikehys 9"/>
          <p:cNvSpPr txBox="1"/>
          <p:nvPr userDrawn="1"/>
        </p:nvSpPr>
        <p:spPr>
          <a:xfrm>
            <a:off x="5700714" y="6375400"/>
            <a:ext cx="1680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© Luonnonvarakeskus</a:t>
            </a:r>
            <a:endParaRPr lang="fi-FI" sz="1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740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UKE -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3913" y="6375400"/>
            <a:ext cx="449262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1797392-CB8F-D94C-93BD-D41FDF9A98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298950" y="6375400"/>
            <a:ext cx="1401763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025" y="637540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pic>
        <p:nvPicPr>
          <p:cNvPr id="14" name="Picture 13" descr="Turkki lo re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Picture 5" descr="Luke_FI_virall_RGB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1655" y="5629505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71982" y="2819526"/>
            <a:ext cx="6015892" cy="849703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2000" dirty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71982" y="845027"/>
            <a:ext cx="6427326" cy="1878718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3800" dirty="0">
                <a:solidFill>
                  <a:schemeClr val="bg1"/>
                </a:solidFill>
                <a:effectLst/>
                <a:ea typeface="+mn-ea"/>
              </a:defRPr>
            </a:lvl1pPr>
          </a:lstStyle>
          <a:p>
            <a:pPr lvl="0"/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10" name="Tekstikehys 9"/>
          <p:cNvSpPr txBox="1"/>
          <p:nvPr userDrawn="1"/>
        </p:nvSpPr>
        <p:spPr>
          <a:xfrm>
            <a:off x="5700714" y="6375400"/>
            <a:ext cx="1680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© Luonnonvarakeskus</a:t>
            </a:r>
            <a:endParaRPr lang="fi-FI" sz="1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4509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LUKE -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3913" y="6375400"/>
            <a:ext cx="449262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1797392-CB8F-D94C-93BD-D41FDF9A98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4298950" y="6375400"/>
            <a:ext cx="1401763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025" y="637540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pic>
        <p:nvPicPr>
          <p:cNvPr id="2" name="Picture 1" descr="lehtivihreä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0" y="0"/>
            <a:ext cx="7526736" cy="68579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Picture 5" descr="Luke_FI_virall_RGB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1655" y="5629505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71982" y="2819526"/>
            <a:ext cx="6015892" cy="849703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2000" dirty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71982" y="845027"/>
            <a:ext cx="6427326" cy="1878718"/>
          </a:xfrm>
          <a:ln>
            <a:noFill/>
          </a:ln>
        </p:spPr>
        <p:txBody>
          <a:bodyPr rtlCol="0">
            <a:normAutofit/>
          </a:bodyPr>
          <a:lstStyle>
            <a:lvl1pPr>
              <a:defRPr lang="en-US" sz="3800" dirty="0">
                <a:solidFill>
                  <a:schemeClr val="bg1"/>
                </a:solidFill>
                <a:effectLst/>
                <a:ea typeface="+mn-ea"/>
              </a:defRPr>
            </a:lvl1pPr>
          </a:lstStyle>
          <a:p>
            <a:pPr lvl="0"/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10" name="Tekstikehys 9"/>
          <p:cNvSpPr txBox="1"/>
          <p:nvPr userDrawn="1"/>
        </p:nvSpPr>
        <p:spPr>
          <a:xfrm>
            <a:off x="5700714" y="6375400"/>
            <a:ext cx="1680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© Luonnonvarakeskus</a:t>
            </a:r>
            <a:endParaRPr lang="fi-FI" sz="1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98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0725" y="1949450"/>
            <a:ext cx="7543800" cy="41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en-US" dirty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720725" y="817563"/>
            <a:ext cx="75438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98950" y="6375400"/>
            <a:ext cx="1401763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18.2.2015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3025" y="637540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3913" y="6375400"/>
            <a:ext cx="449262" cy="273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1797392-CB8F-D94C-93BD-D41FDF9A98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20725" y="6451600"/>
            <a:ext cx="0" cy="40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5" descr="Luke_FI_virall_RGB.png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88250" y="5626100"/>
            <a:ext cx="13509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ikehys 8"/>
          <p:cNvSpPr txBox="1"/>
          <p:nvPr userDrawn="1"/>
        </p:nvSpPr>
        <p:spPr>
          <a:xfrm>
            <a:off x="5700714" y="6375400"/>
            <a:ext cx="16656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© Luonnonvarakeskus</a:t>
            </a:r>
            <a:endParaRPr lang="fi-FI" sz="1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2" r:id="rId2"/>
    <p:sldLayoutId id="2147483693" r:id="rId3"/>
    <p:sldLayoutId id="2147483690" r:id="rId4"/>
    <p:sldLayoutId id="2147483691" r:id="rId5"/>
    <p:sldLayoutId id="2147483694" r:id="rId6"/>
    <p:sldLayoutId id="2147483695" r:id="rId7"/>
    <p:sldLayoutId id="2147483698" r:id="rId8"/>
    <p:sldLayoutId id="2147483699" r:id="rId9"/>
    <p:sldLayoutId id="2147483697" r:id="rId10"/>
    <p:sldLayoutId id="2147483696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701" r:id="rId18"/>
    <p:sldLayoutId id="2147483700" r:id="rId19"/>
    <p:sldLayoutId id="2147483702" r:id="rId20"/>
    <p:sldLayoutId id="2147483703" r:id="rId21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600" kern="1200">
          <a:solidFill>
            <a:schemeClr val="accent1"/>
          </a:solidFill>
          <a:latin typeface="Arial"/>
          <a:ea typeface="ＭＳ Ｐゴシック" charset="0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://www.mtt.fi/pesticidelife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tukes.fi/kasvinsuojelu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aotsikko 1"/>
          <p:cNvSpPr>
            <a:spLocks noGrp="1"/>
          </p:cNvSpPr>
          <p:nvPr>
            <p:ph type="subTitle" idx="1"/>
          </p:nvPr>
        </p:nvSpPr>
        <p:spPr>
          <a:xfrm>
            <a:off x="333436" y="3925497"/>
            <a:ext cx="6168964" cy="11729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i-FI" sz="2800" b="1" dirty="0" smtClean="0">
                <a:solidFill>
                  <a:srgbClr val="FFC000"/>
                </a:solidFill>
              </a:rPr>
              <a:t>PESTICIDELIFE</a:t>
            </a:r>
            <a:r>
              <a:rPr lang="fi-FI" sz="2400" b="1" dirty="0" smtClean="0">
                <a:solidFill>
                  <a:srgbClr val="FFC000"/>
                </a:solidFill>
              </a:rPr>
              <a:t> –hankkeen näkökulma</a:t>
            </a:r>
          </a:p>
          <a:p>
            <a:pPr>
              <a:buNone/>
            </a:pPr>
            <a:r>
              <a:rPr lang="fi-FI" sz="2400" b="1" dirty="0" smtClean="0">
                <a:solidFill>
                  <a:srgbClr val="FFC000"/>
                </a:solidFill>
              </a:rPr>
              <a:t>Sanni Junnila</a:t>
            </a:r>
          </a:p>
          <a:p>
            <a:pPr>
              <a:buNone/>
            </a:pPr>
            <a:r>
              <a:rPr lang="fi-FI" sz="2400" b="1" dirty="0" smtClean="0">
                <a:solidFill>
                  <a:srgbClr val="FFC000"/>
                </a:solidFill>
              </a:rPr>
              <a:t>Luke, Kasvinsuojelu</a:t>
            </a:r>
            <a:endParaRPr lang="fi-FI" sz="2400" b="1" dirty="0">
              <a:solidFill>
                <a:srgbClr val="FFC000"/>
              </a:solidFill>
            </a:endParaRPr>
          </a:p>
        </p:txBody>
      </p:sp>
      <p:sp>
        <p:nvSpPr>
          <p:cNvPr id="3" name="Otsikko 2"/>
          <p:cNvSpPr>
            <a:spLocks noGrp="1"/>
          </p:cNvSpPr>
          <p:nvPr>
            <p:ph type="ctrTitle"/>
          </p:nvPr>
        </p:nvSpPr>
        <p:spPr>
          <a:xfrm>
            <a:off x="333436" y="736474"/>
            <a:ext cx="6640018" cy="2616326"/>
          </a:xfrm>
        </p:spPr>
        <p:txBody>
          <a:bodyPr>
            <a:noAutofit/>
          </a:bodyPr>
          <a:lstStyle/>
          <a:p>
            <a:r>
              <a:rPr lang="fi-FI" sz="5400" dirty="0" smtClean="0"/>
              <a:t>IPM - MITÄ SE VAIKUTTAA</a:t>
            </a:r>
            <a:endParaRPr lang="fi-FI" sz="5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1797392-CB8F-D94C-93BD-D41FDF9A981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625215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fi-FI" sz="2800" b="1" dirty="0" smtClean="0">
                <a:solidFill>
                  <a:schemeClr val="accent6">
                    <a:lumMod val="75000"/>
                  </a:schemeClr>
                </a:solidFill>
              </a:rPr>
              <a:t>Kokemusta ja tietoa IPM demonstraatioista 2010-2012</a:t>
            </a:r>
            <a:endParaRPr lang="fi-FI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79512" y="1484784"/>
            <a:ext cx="8640960" cy="4997152"/>
          </a:xfrm>
        </p:spPr>
        <p:txBody>
          <a:bodyPr/>
          <a:lstStyle/>
          <a:p>
            <a:pPr>
              <a:buNone/>
            </a:pPr>
            <a:r>
              <a:rPr lang="fi-FI" sz="2400" dirty="0" smtClean="0"/>
              <a:t>Kolme aluetta, yhdeksän maatilaa, yhteensä</a:t>
            </a:r>
            <a:r>
              <a:rPr lang="fi-FI" dirty="0" smtClean="0"/>
              <a:t> </a:t>
            </a:r>
            <a:r>
              <a:rPr lang="fi-FI" sz="2800" b="1" dirty="0" smtClean="0"/>
              <a:t>77 viljalohkoa</a:t>
            </a:r>
          </a:p>
          <a:p>
            <a:pPr eaLnBrk="1" hangingPunct="1">
              <a:buFontTx/>
              <a:buNone/>
              <a:defRPr/>
            </a:pPr>
            <a:endParaRPr lang="fi-FI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fi-FI" u="sng" dirty="0" smtClean="0">
                <a:solidFill>
                  <a:schemeClr val="accent1">
                    <a:lumMod val="50000"/>
                  </a:schemeClr>
                </a:solidFill>
              </a:rPr>
              <a:t>2010 – 2012 yhteensä lohkoja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	</a:t>
            </a:r>
            <a:endParaRPr lang="fi-FI" dirty="0" smtClean="0"/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Ohraa			28	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Kevätvehnää	25	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Kauraa			11	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Syysvehnää	8	</a:t>
            </a:r>
          </a:p>
          <a:p>
            <a:pPr eaLnBrk="1" hangingPunct="1">
              <a:buFontTx/>
              <a:buNone/>
              <a:defRPr/>
            </a:pPr>
            <a:r>
              <a:rPr lang="fi-FI" u="sng" dirty="0" smtClean="0"/>
              <a:t>Ruista			4	  </a:t>
            </a:r>
          </a:p>
          <a:p>
            <a:pPr eaLnBrk="1" hangingPunct="1">
              <a:buFontTx/>
              <a:buNone/>
              <a:defRPr/>
            </a:pPr>
            <a:endParaRPr lang="fi-FI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</a:p>
          <a:p>
            <a:pPr eaLnBrk="1" hangingPunct="1">
              <a:buFontTx/>
              <a:buNone/>
              <a:defRPr/>
            </a:pPr>
            <a:endParaRPr lang="fi-FI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fi-FI" sz="2400" dirty="0" smtClean="0">
                <a:solidFill>
                  <a:schemeClr val="accent1">
                    <a:lumMod val="50000"/>
                  </a:schemeClr>
                </a:solidFill>
              </a:rPr>
              <a:t>					Viljelijän kasvinsuojelusuunnitelmat</a:t>
            </a:r>
            <a:r>
              <a:rPr lang="fi-FI" sz="2400" dirty="0" smtClean="0">
                <a:sym typeface="Wingdings" pitchFamily="2" charset="2"/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fi-FI" sz="2400" dirty="0" smtClean="0">
                <a:sym typeface="Wingdings" pitchFamily="2" charset="2"/>
              </a:rPr>
              <a:t>					</a:t>
            </a:r>
            <a:r>
              <a:rPr lang="fi-FI" sz="2400" dirty="0" err="1" smtClean="0">
                <a:sym typeface="Wingdings" pitchFamily="2" charset="2"/>
              </a:rPr>
              <a:t></a:t>
            </a:r>
            <a:r>
              <a:rPr lang="fi-FI" sz="2400" u="sng" dirty="0" err="1" smtClean="0">
                <a:solidFill>
                  <a:schemeClr val="accent1">
                    <a:lumMod val="50000"/>
                  </a:schemeClr>
                </a:solidFill>
              </a:rPr>
              <a:t>Kasvinsuojelun</a:t>
            </a:r>
            <a:r>
              <a:rPr lang="fi-FI" sz="2400" u="sng" dirty="0" smtClean="0">
                <a:solidFill>
                  <a:schemeClr val="accent1">
                    <a:lumMod val="50000"/>
                  </a:schemeClr>
                </a:solidFill>
              </a:rPr>
              <a:t> tarpeenmukaisuus</a:t>
            </a:r>
            <a:r>
              <a:rPr lang="fi-FI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fi-FI" dirty="0" smtClean="0"/>
              <a:t>	</a:t>
            </a:r>
          </a:p>
        </p:txBody>
      </p:sp>
      <p:pic>
        <p:nvPicPr>
          <p:cNvPr id="4" name="Content Placeholder 6" descr="Demolohkokartta_yksinkertain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060848"/>
            <a:ext cx="2483768" cy="34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J:\Hankkeet\21090039_pesticidelife\Tuotokset\Kuvat\2010 Uusimaa\Nyholm\IMG_0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780928"/>
            <a:ext cx="4212467" cy="2664296"/>
          </a:xfrm>
          <a:prstGeom prst="rect">
            <a:avLst/>
          </a:prstGeom>
          <a:noFill/>
        </p:spPr>
      </p:pic>
      <p:sp>
        <p:nvSpPr>
          <p:cNvPr id="8" name="Päivämäärän paikkamerkki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17053" y="0"/>
            <a:ext cx="7543800" cy="939800"/>
          </a:xfrm>
        </p:spPr>
        <p:txBody>
          <a:bodyPr/>
          <a:lstStyle/>
          <a:p>
            <a:pPr eaLnBrk="1" hangingPunct="1"/>
            <a:r>
              <a:rPr lang="fi-FI" sz="2800" b="1" dirty="0" smtClean="0">
                <a:solidFill>
                  <a:schemeClr val="accent6">
                    <a:lumMod val="75000"/>
                  </a:schemeClr>
                </a:solidFill>
              </a:rPr>
              <a:t>IPM DEMONSTRAATIOT VILJOILLA</a:t>
            </a:r>
            <a:endParaRPr lang="en-US" sz="28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243" name="Content Placeholder 6"/>
          <p:cNvSpPr>
            <a:spLocks noGrp="1"/>
          </p:cNvSpPr>
          <p:nvPr>
            <p:ph idx="1"/>
          </p:nvPr>
        </p:nvSpPr>
        <p:spPr>
          <a:xfrm>
            <a:off x="465859" y="1154545"/>
            <a:ext cx="5042766" cy="5703455"/>
          </a:xfrm>
        </p:spPr>
        <p:txBody>
          <a:bodyPr/>
          <a:lstStyle/>
          <a:p>
            <a:pPr>
              <a:buFontTx/>
              <a:buNone/>
            </a:pPr>
            <a:r>
              <a:rPr lang="fi-FI" sz="2400" b="1" dirty="0" smtClean="0"/>
              <a:t>Kemiallisen kasvinsuojelun</a:t>
            </a:r>
          </a:p>
          <a:p>
            <a:pPr>
              <a:buFontTx/>
              <a:buNone/>
            </a:pPr>
            <a:r>
              <a:rPr lang="fi-FI" sz="2400" b="1" dirty="0" smtClean="0"/>
              <a:t>tarpeenmukaisuus</a:t>
            </a:r>
          </a:p>
          <a:p>
            <a:pPr>
              <a:buFontTx/>
              <a:buNone/>
            </a:pPr>
            <a:r>
              <a:rPr lang="fi-FI" sz="2400" dirty="0" smtClean="0">
                <a:solidFill>
                  <a:srgbClr val="990000"/>
                </a:solidFill>
              </a:rPr>
              <a:t>Tarkkailu </a:t>
            </a:r>
          </a:p>
          <a:p>
            <a:pPr>
              <a:buFontTx/>
              <a:buNone/>
            </a:pPr>
            <a:r>
              <a:rPr lang="fi-FI" sz="2400" dirty="0" smtClean="0">
                <a:solidFill>
                  <a:srgbClr val="990000"/>
                </a:solidFill>
              </a:rPr>
              <a:t>Kynnysarvot: </a:t>
            </a:r>
          </a:p>
          <a:p>
            <a:pPr>
              <a:buFontTx/>
              <a:buNone/>
            </a:pPr>
            <a:r>
              <a:rPr lang="fi-FI" sz="2400" dirty="0" smtClean="0">
                <a:solidFill>
                  <a:srgbClr val="990000"/>
                </a:solidFill>
              </a:rPr>
              <a:t>kirvat, tähkäsääsket, kasvitaudit</a:t>
            </a:r>
          </a:p>
          <a:p>
            <a:pPr>
              <a:buFontTx/>
              <a:buNone/>
            </a:pPr>
            <a:r>
              <a:rPr lang="fi-FI" sz="2400" dirty="0" smtClean="0">
                <a:solidFill>
                  <a:srgbClr val="990000"/>
                </a:solidFill>
              </a:rPr>
              <a:t>Kasvitautiennustemalli</a:t>
            </a:r>
          </a:p>
          <a:p>
            <a:pPr>
              <a:buFontTx/>
              <a:buNone/>
            </a:pPr>
            <a:endParaRPr lang="fi-FI" b="1" dirty="0" smtClean="0">
              <a:solidFill>
                <a:srgbClr val="990000"/>
              </a:solidFill>
            </a:endParaRPr>
          </a:p>
          <a:p>
            <a:pPr>
              <a:buFontTx/>
              <a:buNone/>
            </a:pPr>
            <a:r>
              <a:rPr lang="fi-FI" sz="2400" b="1" dirty="0" smtClean="0"/>
              <a:t>Peltomittakaavan koeruudut</a:t>
            </a:r>
            <a:r>
              <a:rPr lang="fi-FI" sz="2400" dirty="0" smtClean="0"/>
              <a:t>:</a:t>
            </a:r>
          </a:p>
          <a:p>
            <a:pPr lvl="2"/>
            <a:r>
              <a:rPr lang="fi-FI" sz="2400" dirty="0" smtClean="0">
                <a:solidFill>
                  <a:schemeClr val="accent1">
                    <a:lumMod val="75000"/>
                  </a:schemeClr>
                </a:solidFill>
              </a:rPr>
              <a:t>Ei </a:t>
            </a:r>
            <a:r>
              <a:rPr lang="fi-FI" sz="2400" dirty="0" err="1" smtClean="0">
                <a:solidFill>
                  <a:schemeClr val="accent1">
                    <a:lumMod val="75000"/>
                  </a:schemeClr>
                </a:solidFill>
              </a:rPr>
              <a:t>fungisidia</a:t>
            </a:r>
            <a:r>
              <a:rPr lang="fi-FI" sz="2400" dirty="0" smtClean="0">
                <a:solidFill>
                  <a:schemeClr val="accent1">
                    <a:lumMod val="75000"/>
                  </a:schemeClr>
                </a:solidFill>
              </a:rPr>
              <a:t> 	(F-)</a:t>
            </a:r>
          </a:p>
          <a:p>
            <a:pPr lvl="2"/>
            <a:r>
              <a:rPr lang="fi-FI" sz="2400" dirty="0" smtClean="0">
                <a:solidFill>
                  <a:schemeClr val="accent1">
                    <a:lumMod val="75000"/>
                  </a:schemeClr>
                </a:solidFill>
              </a:rPr>
              <a:t>Ei </a:t>
            </a:r>
            <a:r>
              <a:rPr lang="fi-FI" sz="2400" dirty="0" err="1" smtClean="0">
                <a:solidFill>
                  <a:schemeClr val="accent1">
                    <a:lumMod val="75000"/>
                  </a:schemeClr>
                </a:solidFill>
              </a:rPr>
              <a:t>herbisidiä</a:t>
            </a:r>
            <a:r>
              <a:rPr lang="fi-FI" sz="2400" dirty="0" smtClean="0">
                <a:solidFill>
                  <a:schemeClr val="accent1">
                    <a:lumMod val="75000"/>
                  </a:schemeClr>
                </a:solidFill>
              </a:rPr>
              <a:t> 	(H-)</a:t>
            </a:r>
          </a:p>
          <a:p>
            <a:pPr lvl="2"/>
            <a:r>
              <a:rPr lang="fi-FI" sz="2400" dirty="0" smtClean="0">
                <a:solidFill>
                  <a:schemeClr val="accent1">
                    <a:lumMod val="75000"/>
                  </a:schemeClr>
                </a:solidFill>
              </a:rPr>
              <a:t>Ei </a:t>
            </a:r>
            <a:r>
              <a:rPr lang="fi-FI" sz="2400" dirty="0" err="1" smtClean="0">
                <a:solidFill>
                  <a:schemeClr val="accent1">
                    <a:lumMod val="75000"/>
                  </a:schemeClr>
                </a:solidFill>
              </a:rPr>
              <a:t>insektisidiä</a:t>
            </a:r>
            <a:r>
              <a:rPr lang="fi-FI" sz="2400" dirty="0" smtClean="0">
                <a:solidFill>
                  <a:schemeClr val="accent1">
                    <a:lumMod val="75000"/>
                  </a:schemeClr>
                </a:solidFill>
              </a:rPr>
              <a:t> 	 (I-)</a:t>
            </a:r>
          </a:p>
          <a:p>
            <a:pPr lvl="2"/>
            <a:r>
              <a:rPr lang="fi-FI" sz="2400" dirty="0" smtClean="0">
                <a:solidFill>
                  <a:schemeClr val="accent1">
                    <a:lumMod val="75000"/>
                  </a:schemeClr>
                </a:solidFill>
              </a:rPr>
              <a:t>Kaikki käsittelyt (HFI)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10244" name="Picture 5" descr="https://lh3.googleusercontent.com/-gXZm8e8Q09o/UCnLI0ZWYII/AAAAAAAAGII/mBx0sRMo7a0/s800/DSC_6800_1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268413"/>
            <a:ext cx="3384550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https://lh4.googleusercontent.com/-RTb7hz4oBzg/UCnLFbUxxnI/AAAAAAAAGHw/QpCDQAJwhh4/s800/DSC_6780_12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3860800"/>
            <a:ext cx="33845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kstikehys 5"/>
          <p:cNvSpPr txBox="1">
            <a:spLocks noChangeArrowheads="1"/>
          </p:cNvSpPr>
          <p:nvPr/>
        </p:nvSpPr>
        <p:spPr bwMode="auto">
          <a:xfrm>
            <a:off x="4427984" y="2132856"/>
            <a:ext cx="10088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dirty="0"/>
              <a:t>Sato </a:t>
            </a:r>
            <a:r>
              <a:rPr lang="fi-FI" dirty="0" smtClean="0"/>
              <a:t>H-</a:t>
            </a:r>
          </a:p>
          <a:p>
            <a:r>
              <a:rPr lang="fi-FI" dirty="0" smtClean="0"/>
              <a:t>-18 </a:t>
            </a:r>
            <a:r>
              <a:rPr lang="fi-FI" dirty="0"/>
              <a:t>%</a:t>
            </a:r>
          </a:p>
        </p:txBody>
      </p:sp>
      <p:sp>
        <p:nvSpPr>
          <p:cNvPr id="10248" name="Tekstikehys 7"/>
          <p:cNvSpPr txBox="1">
            <a:spLocks noChangeArrowheads="1"/>
          </p:cNvSpPr>
          <p:nvPr/>
        </p:nvSpPr>
        <p:spPr bwMode="auto">
          <a:xfrm>
            <a:off x="6516216" y="4149080"/>
            <a:ext cx="15446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dirty="0"/>
              <a:t>Sato 6860 kg</a:t>
            </a:r>
          </a:p>
        </p:txBody>
      </p:sp>
      <p:sp>
        <p:nvSpPr>
          <p:cNvPr id="10249" name="Tekstikehys 8"/>
          <p:cNvSpPr txBox="1">
            <a:spLocks noChangeArrowheads="1"/>
          </p:cNvSpPr>
          <p:nvPr/>
        </p:nvSpPr>
        <p:spPr bwMode="auto">
          <a:xfrm>
            <a:off x="4499992" y="4581128"/>
            <a:ext cx="94128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dirty="0"/>
              <a:t>Sato </a:t>
            </a:r>
            <a:r>
              <a:rPr lang="fi-FI" dirty="0" smtClean="0"/>
              <a:t>F-</a:t>
            </a:r>
          </a:p>
          <a:p>
            <a:r>
              <a:rPr lang="fi-FI" dirty="0" smtClean="0"/>
              <a:t>-30 </a:t>
            </a:r>
            <a:r>
              <a:rPr lang="fi-FI" dirty="0"/>
              <a:t>%</a:t>
            </a:r>
          </a:p>
        </p:txBody>
      </p:sp>
      <p:sp>
        <p:nvSpPr>
          <p:cNvPr id="10250" name="Tekstikehys 9"/>
          <p:cNvSpPr txBox="1">
            <a:spLocks noChangeArrowheads="1"/>
          </p:cNvSpPr>
          <p:nvPr/>
        </p:nvSpPr>
        <p:spPr bwMode="auto">
          <a:xfrm>
            <a:off x="6588125" y="1268413"/>
            <a:ext cx="9794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/>
              <a:t>KAURA</a:t>
            </a:r>
          </a:p>
        </p:txBody>
      </p:sp>
      <p:sp>
        <p:nvSpPr>
          <p:cNvPr id="10251" name="Tekstikehys 10"/>
          <p:cNvSpPr txBox="1">
            <a:spLocks noChangeArrowheads="1"/>
          </p:cNvSpPr>
          <p:nvPr/>
        </p:nvSpPr>
        <p:spPr bwMode="auto">
          <a:xfrm>
            <a:off x="6516216" y="3861048"/>
            <a:ext cx="17351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dirty="0"/>
              <a:t>KEVÄTVEHNÄ</a:t>
            </a:r>
          </a:p>
        </p:txBody>
      </p:sp>
      <p:sp>
        <p:nvSpPr>
          <p:cNvPr id="12" name="Tekstikehys 11"/>
          <p:cNvSpPr txBox="1"/>
          <p:nvPr/>
        </p:nvSpPr>
        <p:spPr>
          <a:xfrm>
            <a:off x="6660232" y="1628800"/>
            <a:ext cx="1544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Sato 5500 kg</a:t>
            </a:r>
            <a:endParaRPr lang="fi-FI" dirty="0"/>
          </a:p>
        </p:txBody>
      </p:sp>
      <p:sp>
        <p:nvSpPr>
          <p:cNvPr id="13" name="Päivämäärän paikkamerkki 1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14" name="Dian numeron paikkamerkki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5" name="Alatunnisteen paikkamerkki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536" y="-430019"/>
            <a:ext cx="8229600" cy="1143000"/>
          </a:xfrm>
        </p:spPr>
        <p:txBody>
          <a:bodyPr/>
          <a:lstStyle/>
          <a:p>
            <a:r>
              <a:rPr lang="fi-FI" sz="2800" b="1" dirty="0" smtClean="0">
                <a:solidFill>
                  <a:schemeClr val="accent6">
                    <a:lumMod val="75000"/>
                  </a:schemeClr>
                </a:solidFill>
              </a:rPr>
              <a:t>Tarkkailu ja havainnointi</a:t>
            </a:r>
            <a:endParaRPr lang="fi-FI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fi-FI" sz="2000" b="1" dirty="0" smtClean="0"/>
              <a:t>Tehtyjen havaintojen, laskentojen ja näytteiden tarkoitus:</a:t>
            </a:r>
            <a:endParaRPr lang="fi-FI" sz="2000" dirty="0" smtClean="0"/>
          </a:p>
          <a:p>
            <a:pPr lvl="0">
              <a:buNone/>
            </a:pPr>
            <a:r>
              <a:rPr lang="fi-FI" sz="2000" dirty="0" smtClean="0"/>
              <a:t>Auttaa ruiskutuspäätöksen teossa: </a:t>
            </a:r>
            <a:r>
              <a:rPr lang="fi-FI" sz="2000" i="1" dirty="0" smtClean="0"/>
              <a:t>kasvintuhoojatilanne </a:t>
            </a:r>
            <a:r>
              <a:rPr lang="fi-FI" sz="2000" i="1" dirty="0" smtClean="0">
                <a:sym typeface="Wingdings"/>
              </a:rPr>
              <a:t></a:t>
            </a:r>
            <a:r>
              <a:rPr lang="fi-FI" sz="2000" i="1" dirty="0" smtClean="0"/>
              <a:t> kynnysarvot </a:t>
            </a:r>
          </a:p>
          <a:p>
            <a:pPr lvl="0">
              <a:buNone/>
            </a:pPr>
            <a:r>
              <a:rPr lang="fi-FI" sz="2000" dirty="0" smtClean="0"/>
              <a:t>Antaa tietoa käsittelyn </a:t>
            </a:r>
            <a:r>
              <a:rPr lang="fi-FI" sz="2000" i="1" dirty="0" smtClean="0"/>
              <a:t>tehokkuudesta</a:t>
            </a:r>
          </a:p>
          <a:p>
            <a:pPr lvl="0">
              <a:buNone/>
            </a:pPr>
            <a:r>
              <a:rPr lang="fi-FI" sz="2000" dirty="0" smtClean="0"/>
              <a:t>Antaa tietoa käsittelyn </a:t>
            </a:r>
            <a:r>
              <a:rPr lang="fi-FI" sz="2000" i="1" dirty="0" smtClean="0"/>
              <a:t>vaikutuksesta satoon ja sen laatuun</a:t>
            </a:r>
            <a:endParaRPr lang="fi-FI" sz="2000" dirty="0" smtClean="0"/>
          </a:p>
          <a:p>
            <a:pPr>
              <a:buNone/>
            </a:pPr>
            <a:r>
              <a:rPr lang="fi-FI" sz="1800" dirty="0" smtClean="0"/>
              <a:t> </a:t>
            </a:r>
          </a:p>
          <a:p>
            <a:pPr>
              <a:buNone/>
            </a:pPr>
            <a:r>
              <a:rPr lang="fi-FI" sz="2000" b="1" dirty="0" smtClean="0"/>
              <a:t>Kasvitaudit ja rikkakasvit </a:t>
            </a:r>
            <a:r>
              <a:rPr lang="fi-FI" sz="2000" dirty="0" smtClean="0"/>
              <a:t>havainnoitiin kolmesti kasvukauden aikana</a:t>
            </a:r>
          </a:p>
          <a:p>
            <a:pPr>
              <a:buNone/>
            </a:pPr>
            <a:r>
              <a:rPr lang="fi-FI" sz="2000" b="1" dirty="0" smtClean="0"/>
              <a:t>Tuhohyönteisten</a:t>
            </a:r>
            <a:r>
              <a:rPr lang="fi-FI" sz="2000" dirty="0" smtClean="0"/>
              <a:t> kelta-ansa seurantaa kevätviljoilla 2-4 viikkoa</a:t>
            </a:r>
          </a:p>
          <a:p>
            <a:pPr>
              <a:buNone/>
            </a:pPr>
            <a:r>
              <a:rPr lang="fi-FI" sz="2000" dirty="0" smtClean="0"/>
              <a:t>Kirvojen laskenta ja tähkäsääskien havainnointi (vehnä) kahdesti</a:t>
            </a:r>
          </a:p>
          <a:p>
            <a:endParaRPr lang="fi-FI" sz="1800" dirty="0" smtClean="0"/>
          </a:p>
        </p:txBody>
      </p:sp>
      <p:pic>
        <p:nvPicPr>
          <p:cNvPr id="4" name="Kuva 3" descr="J:\Hankkeet\21090039_pesticidelife\Tuotokset\Kuvat\2012 Jokioisten seudun lohkot\DSC_4206_1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3211615" cy="214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J:\Hankkeet\21090039_pesticidelife\Viestintä\Kuvat viestintäkäyttöön\havainnoin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0908" y="3913534"/>
            <a:ext cx="2844801" cy="2233672"/>
          </a:xfrm>
          <a:prstGeom prst="rect">
            <a:avLst/>
          </a:prstGeom>
          <a:noFill/>
        </p:spPr>
      </p:pic>
      <p:sp>
        <p:nvSpPr>
          <p:cNvPr id="6" name="Päivämäärän paikkamerkki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tsikko 1"/>
          <p:cNvSpPr>
            <a:spLocks noGrp="1"/>
          </p:cNvSpPr>
          <p:nvPr>
            <p:ph type="title"/>
          </p:nvPr>
        </p:nvSpPr>
        <p:spPr>
          <a:xfrm>
            <a:off x="720725" y="347663"/>
            <a:ext cx="7543800" cy="939800"/>
          </a:xfrm>
        </p:spPr>
        <p:txBody>
          <a:bodyPr/>
          <a:lstStyle/>
          <a:p>
            <a:pPr eaLnBrk="1" hangingPunct="1">
              <a:defRPr/>
            </a:pPr>
            <a:r>
              <a:rPr lang="fi-FI" sz="2800" b="1" dirty="0" smtClean="0">
                <a:solidFill>
                  <a:schemeClr val="accent6"/>
                </a:solidFill>
              </a:rPr>
              <a:t>Kasvitautien torjuntatarpeeseen </a:t>
            </a:r>
            <a:br>
              <a:rPr lang="fi-FI" sz="2800" b="1" dirty="0" smtClean="0">
                <a:solidFill>
                  <a:schemeClr val="accent6"/>
                </a:solidFill>
              </a:rPr>
            </a:br>
            <a:r>
              <a:rPr lang="fi-FI" sz="2800" b="1" dirty="0" smtClean="0">
                <a:solidFill>
                  <a:schemeClr val="accent6"/>
                </a:solidFill>
              </a:rPr>
              <a:t>vaikuttavat </a:t>
            </a:r>
            <a:r>
              <a:rPr lang="fi-FI" sz="2400" b="0" dirty="0" smtClean="0">
                <a:solidFill>
                  <a:schemeClr val="accent6"/>
                </a:solidFill>
              </a:rPr>
              <a:t>(Marja Jalli)</a:t>
            </a:r>
          </a:p>
        </p:txBody>
      </p:sp>
      <p:sp>
        <p:nvSpPr>
          <p:cNvPr id="16387" name="Sisällön paikkamerkki 2"/>
          <p:cNvSpPr>
            <a:spLocks noGrp="1"/>
          </p:cNvSpPr>
          <p:nvPr>
            <p:ph idx="1"/>
          </p:nvPr>
        </p:nvSpPr>
        <p:spPr>
          <a:xfrm>
            <a:off x="611560" y="1556791"/>
            <a:ext cx="8229600" cy="4908663"/>
          </a:xfrm>
        </p:spPr>
        <p:txBody>
          <a:bodyPr/>
          <a:lstStyle/>
          <a:p>
            <a:pPr eaLnBrk="1" hangingPunct="1"/>
            <a:r>
              <a:rPr lang="fi-FI" sz="2400" b="1" dirty="0" smtClean="0"/>
              <a:t>Kasvilaji</a:t>
            </a:r>
          </a:p>
          <a:p>
            <a:pPr eaLnBrk="1" hangingPunct="1"/>
            <a:r>
              <a:rPr lang="fi-FI" sz="2400" b="1" dirty="0" smtClean="0"/>
              <a:t>Kasvilajike</a:t>
            </a:r>
          </a:p>
          <a:p>
            <a:pPr eaLnBrk="1" hangingPunct="1"/>
            <a:r>
              <a:rPr lang="fi-FI" sz="2400" b="1" dirty="0" smtClean="0"/>
              <a:t>Viljelykierto – esikasvi</a:t>
            </a:r>
          </a:p>
          <a:p>
            <a:pPr eaLnBrk="1" hangingPunct="1"/>
            <a:r>
              <a:rPr lang="fi-FI" sz="2400" b="1" dirty="0" smtClean="0"/>
              <a:t>Muokkausmenetelmä</a:t>
            </a:r>
          </a:p>
          <a:p>
            <a:pPr eaLnBrk="1" hangingPunct="1"/>
            <a:r>
              <a:rPr lang="fi-FI" sz="2400" b="1" dirty="0" smtClean="0"/>
              <a:t>Kylvösiemenen kunto</a:t>
            </a:r>
          </a:p>
          <a:p>
            <a:r>
              <a:rPr lang="fi-FI" sz="2400" b="1" dirty="0" smtClean="0"/>
              <a:t>Kasvuston kunto</a:t>
            </a:r>
          </a:p>
          <a:p>
            <a:pPr eaLnBrk="1" hangingPunct="1"/>
            <a:r>
              <a:rPr lang="fi-FI" sz="2400" dirty="0" smtClean="0">
                <a:solidFill>
                  <a:srgbClr val="0070C0"/>
                </a:solidFill>
              </a:rPr>
              <a:t>Talven sääolosuhteet</a:t>
            </a:r>
          </a:p>
          <a:p>
            <a:pPr eaLnBrk="1" hangingPunct="1"/>
            <a:r>
              <a:rPr lang="fi-FI" sz="2400" dirty="0" err="1" smtClean="0">
                <a:solidFill>
                  <a:srgbClr val="0070C0"/>
                </a:solidFill>
              </a:rPr>
              <a:t>Ilmalevintäisten</a:t>
            </a:r>
            <a:r>
              <a:rPr lang="fi-FI" sz="2400" dirty="0" smtClean="0">
                <a:solidFill>
                  <a:srgbClr val="0070C0"/>
                </a:solidFill>
              </a:rPr>
              <a:t> kasvitautien esiintyminen naapurimaissa</a:t>
            </a:r>
          </a:p>
          <a:p>
            <a:pPr eaLnBrk="1" hangingPunct="1"/>
            <a:r>
              <a:rPr lang="fi-FI" sz="2400" dirty="0" smtClean="0">
                <a:solidFill>
                  <a:srgbClr val="0070C0"/>
                </a:solidFill>
              </a:rPr>
              <a:t>Edeltävät sääolosuhteet: sade, lämpötila, suhteellinen kosteus</a:t>
            </a:r>
          </a:p>
          <a:p>
            <a:pPr eaLnBrk="1" hangingPunct="1"/>
            <a:r>
              <a:rPr lang="fi-FI" sz="2400" dirty="0" smtClean="0">
                <a:solidFill>
                  <a:srgbClr val="0070C0"/>
                </a:solidFill>
              </a:rPr>
              <a:t>Lähipäivien sääennuste  </a:t>
            </a:r>
          </a:p>
          <a:p>
            <a:pPr eaLnBrk="1" hangingPunct="1"/>
            <a:endParaRPr lang="fi-FI" dirty="0" smtClean="0"/>
          </a:p>
          <a:p>
            <a:pPr eaLnBrk="1" hangingPunct="1"/>
            <a:endParaRPr lang="fi-FI" dirty="0" smtClean="0"/>
          </a:p>
          <a:p>
            <a:pPr eaLnBrk="1" hangingPunct="1"/>
            <a:endParaRPr lang="fi-FI" dirty="0" smtClean="0"/>
          </a:p>
          <a:p>
            <a:pPr eaLnBrk="1" hangingPunct="1"/>
            <a:endParaRPr lang="fi-FI" dirty="0" smtClean="0"/>
          </a:p>
        </p:txBody>
      </p:sp>
      <p:pic>
        <p:nvPicPr>
          <p:cNvPr id="1026" name="Picture 2" descr="J:\Hankkeet\21090039_pesticidelife\Tuotokset\Kuvat\2011 Lapua pellonpiennarpvä\IMG_3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2671" y="1700808"/>
            <a:ext cx="4080454" cy="2952329"/>
          </a:xfrm>
          <a:prstGeom prst="rect">
            <a:avLst/>
          </a:prstGeom>
          <a:noFill/>
        </p:spPr>
      </p:pic>
      <p:sp>
        <p:nvSpPr>
          <p:cNvPr id="5" name="Päivämäärän paikkamerkki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tsikko 1"/>
          <p:cNvSpPr>
            <a:spLocks noGrp="1"/>
          </p:cNvSpPr>
          <p:nvPr>
            <p:ph type="title"/>
          </p:nvPr>
        </p:nvSpPr>
        <p:spPr>
          <a:xfrm>
            <a:off x="251520" y="274290"/>
            <a:ext cx="8229600" cy="706438"/>
          </a:xfrm>
        </p:spPr>
        <p:txBody>
          <a:bodyPr/>
          <a:lstStyle/>
          <a:p>
            <a:pPr eaLnBrk="1" hangingPunct="1">
              <a:defRPr/>
            </a:pPr>
            <a:r>
              <a:rPr lang="fi-FI" sz="2800" b="1" dirty="0" err="1" smtClean="0">
                <a:solidFill>
                  <a:schemeClr val="accent6"/>
                </a:solidFill>
              </a:rPr>
              <a:t>WisuEnnuste</a:t>
            </a:r>
            <a:r>
              <a:rPr lang="fi-FI" sz="2800" b="1" dirty="0" smtClean="0">
                <a:solidFill>
                  <a:schemeClr val="accent6"/>
                </a:solidFill>
              </a:rPr>
              <a:t> kasvitautiennustemalli 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2018579"/>
            <a:ext cx="7704856" cy="450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kstikehys 50"/>
          <p:cNvSpPr txBox="1">
            <a:spLocks noChangeArrowheads="1"/>
          </p:cNvSpPr>
          <p:nvPr/>
        </p:nvSpPr>
        <p:spPr bwMode="auto">
          <a:xfrm>
            <a:off x="251520" y="980728"/>
            <a:ext cx="86292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2400" b="1" dirty="0" smtClean="0"/>
              <a:t>Ohran verkkolaikku, vehnän piste- ja ruskolaikku</a:t>
            </a:r>
          </a:p>
          <a:p>
            <a:r>
              <a:rPr lang="fi-FI" sz="2400" dirty="0" smtClean="0"/>
              <a:t>Lohkokohtainen arvio taudin </a:t>
            </a:r>
            <a:r>
              <a:rPr lang="fi-FI" sz="2400" dirty="0"/>
              <a:t>esiintymisen todennäköisyydestä</a:t>
            </a:r>
          </a:p>
        </p:txBody>
      </p:sp>
      <p:sp>
        <p:nvSpPr>
          <p:cNvPr id="17413" name="Tekstikehys 51"/>
          <p:cNvSpPr txBox="1">
            <a:spLocks noChangeArrowheads="1"/>
          </p:cNvSpPr>
          <p:nvPr/>
        </p:nvSpPr>
        <p:spPr bwMode="auto">
          <a:xfrm>
            <a:off x="6203806" y="5408613"/>
            <a:ext cx="17875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i-FI" dirty="0" err="1"/>
              <a:t>ProAgria</a:t>
            </a:r>
            <a:r>
              <a:rPr lang="fi-FI" dirty="0"/>
              <a:t>, NSL, </a:t>
            </a:r>
          </a:p>
          <a:p>
            <a:pPr algn="ctr"/>
            <a:r>
              <a:rPr lang="fi-FI" dirty="0"/>
              <a:t>MLOY, MTT</a:t>
            </a:r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0159" y="371475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i-FI" b="1" dirty="0" smtClean="0">
                <a:solidFill>
                  <a:srgbClr val="0070C0"/>
                </a:solidFill>
              </a:rPr>
              <a:t>Kasvitautien kynnysarvot kahdesti:</a:t>
            </a:r>
            <a:br>
              <a:rPr lang="fi-FI" b="1" dirty="0" smtClean="0">
                <a:solidFill>
                  <a:srgbClr val="0070C0"/>
                </a:solidFill>
              </a:rPr>
            </a:br>
            <a:r>
              <a:rPr lang="fi-FI" sz="2800" b="1" dirty="0" smtClean="0">
                <a:solidFill>
                  <a:srgbClr val="0070C0"/>
                </a:solidFill>
              </a:rPr>
              <a:t>viljan </a:t>
            </a:r>
            <a:r>
              <a:rPr lang="fi-FI" sz="2800" b="1" dirty="0" err="1" smtClean="0">
                <a:solidFill>
                  <a:srgbClr val="0070C0"/>
                </a:solidFill>
              </a:rPr>
              <a:t>pensoessa</a:t>
            </a:r>
            <a:r>
              <a:rPr lang="fi-FI" sz="2800" b="1" dirty="0" smtClean="0">
                <a:solidFill>
                  <a:srgbClr val="0070C0"/>
                </a:solidFill>
              </a:rPr>
              <a:t>, </a:t>
            </a:r>
            <a:br>
              <a:rPr lang="fi-FI" sz="2800" b="1" dirty="0" smtClean="0">
                <a:solidFill>
                  <a:srgbClr val="0070C0"/>
                </a:solidFill>
              </a:rPr>
            </a:br>
            <a:r>
              <a:rPr lang="fi-FI" sz="2800" b="1" dirty="0" smtClean="0">
                <a:solidFill>
                  <a:srgbClr val="0070C0"/>
                </a:solidFill>
              </a:rPr>
              <a:t>lippulehti- tai </a:t>
            </a:r>
            <a:r>
              <a:rPr lang="fi-FI" sz="2800" b="1" dirty="0" err="1" smtClean="0">
                <a:solidFill>
                  <a:srgbClr val="0070C0"/>
                </a:solidFill>
              </a:rPr>
              <a:t>tähkälletulovaiheessa</a:t>
            </a:r>
            <a:endParaRPr lang="fi-FI" sz="2800" b="1" dirty="0" smtClean="0">
              <a:solidFill>
                <a:srgbClr val="0070C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3087" y="1331640"/>
            <a:ext cx="8570913" cy="5351462"/>
          </a:xfrm>
        </p:spPr>
        <p:txBody>
          <a:bodyPr/>
          <a:lstStyle/>
          <a:p>
            <a:pPr>
              <a:buFontTx/>
              <a:buNone/>
              <a:defRPr/>
            </a:pPr>
            <a:endParaRPr lang="fi-FI" b="1" dirty="0" smtClean="0"/>
          </a:p>
          <a:p>
            <a:pPr>
              <a:buNone/>
              <a:defRPr/>
            </a:pPr>
            <a:r>
              <a:rPr lang="fi-FI" dirty="0" smtClean="0"/>
              <a:t>Kaikki kasvitaudit viljan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pensastumis</a:t>
            </a:r>
            <a:r>
              <a:rPr lang="fi-FI" dirty="0" smtClean="0"/>
              <a:t>vaiheessa:  </a:t>
            </a:r>
          </a:p>
          <a:p>
            <a:pPr>
              <a:buNone/>
              <a:defRPr/>
            </a:pPr>
            <a:r>
              <a:rPr lang="fi-FI" dirty="0" smtClean="0"/>
              <a:t>	tautien oireita esiintyy </a:t>
            </a:r>
            <a:r>
              <a:rPr lang="fi-FI" b="1" dirty="0" smtClean="0">
                <a:solidFill>
                  <a:srgbClr val="002060"/>
                </a:solidFill>
              </a:rPr>
              <a:t>20 %</a:t>
            </a:r>
            <a:r>
              <a:rPr lang="fi-FI" dirty="0" smtClean="0">
                <a:solidFill>
                  <a:srgbClr val="002060"/>
                </a:solidFill>
              </a:rPr>
              <a:t>:ssa </a:t>
            </a:r>
            <a:r>
              <a:rPr lang="fi-FI" dirty="0" smtClean="0"/>
              <a:t>kasveja, </a:t>
            </a:r>
            <a:r>
              <a:rPr lang="fi-FI" dirty="0" smtClean="0">
                <a:solidFill>
                  <a:srgbClr val="002060"/>
                </a:solidFill>
              </a:rPr>
              <a:t>6:ssa 30 kasvista </a:t>
            </a:r>
          </a:p>
          <a:p>
            <a:pPr>
              <a:buNone/>
              <a:defRPr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Ohra, kaura ja ruis: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>
              <a:buFontTx/>
              <a:buNone/>
              <a:defRPr/>
            </a:pPr>
            <a:r>
              <a:rPr lang="fi-FI" dirty="0" smtClean="0"/>
              <a:t>	lehtilaikkutaudit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lippulehti</a:t>
            </a:r>
            <a:r>
              <a:rPr lang="fi-FI" dirty="0" smtClean="0"/>
              <a:t>vaiheessa</a:t>
            </a:r>
          </a:p>
          <a:p>
            <a:pPr>
              <a:buNone/>
              <a:defRPr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Kevät- ja syysvehnä: </a:t>
            </a:r>
          </a:p>
          <a:p>
            <a:pPr>
              <a:buFontTx/>
              <a:buNone/>
              <a:defRPr/>
            </a:pPr>
            <a:r>
              <a:rPr lang="fi-FI" dirty="0" smtClean="0"/>
              <a:t>	lehtilaikkutaudit </a:t>
            </a:r>
            <a:r>
              <a:rPr lang="fi-FI" b="1" dirty="0" err="1" smtClean="0">
                <a:solidFill>
                  <a:schemeClr val="accent1">
                    <a:lumMod val="75000"/>
                  </a:schemeClr>
                </a:solidFill>
              </a:rPr>
              <a:t>tähkälletulo</a:t>
            </a:r>
            <a:r>
              <a:rPr lang="fi-FI" dirty="0" err="1" smtClean="0"/>
              <a:t>vaiheessa</a:t>
            </a:r>
            <a:endParaRPr lang="fi-FI" dirty="0" smtClean="0"/>
          </a:p>
          <a:p>
            <a:pPr lvl="1">
              <a:defRPr/>
            </a:pPr>
            <a:r>
              <a:rPr lang="fi-FI" dirty="0" smtClean="0">
                <a:ea typeface="+mn-ea"/>
                <a:cs typeface="+mn-cs"/>
              </a:rPr>
              <a:t>tautien oireita esiintyy vähintään </a:t>
            </a:r>
            <a:r>
              <a:rPr lang="fi-FI" b="1" dirty="0" smtClean="0">
                <a:solidFill>
                  <a:srgbClr val="002060"/>
                </a:solidFill>
                <a:ea typeface="+mn-ea"/>
                <a:cs typeface="+mn-cs"/>
              </a:rPr>
              <a:t>17 %</a:t>
            </a:r>
            <a:r>
              <a:rPr lang="fi-FI" dirty="0" smtClean="0">
                <a:solidFill>
                  <a:srgbClr val="002060"/>
                </a:solidFill>
                <a:ea typeface="+mn-ea"/>
                <a:cs typeface="+mn-cs"/>
              </a:rPr>
              <a:t>:ssa </a:t>
            </a:r>
            <a:r>
              <a:rPr lang="fi-FI" dirty="0" smtClean="0">
                <a:ea typeface="+mn-ea"/>
                <a:cs typeface="+mn-cs"/>
              </a:rPr>
              <a:t>tutkituista lehdistä =&gt; 15 oireista lehteä / 90 lehteä, tarkastetaan </a:t>
            </a:r>
            <a:r>
              <a:rPr lang="fi-FI" dirty="0" smtClean="0">
                <a:solidFill>
                  <a:srgbClr val="002060"/>
                </a:solidFill>
                <a:ea typeface="+mn-ea"/>
                <a:cs typeface="+mn-cs"/>
              </a:rPr>
              <a:t>3 ylintä lehteä 30 </a:t>
            </a:r>
            <a:r>
              <a:rPr lang="fi-FI" dirty="0" smtClean="0">
                <a:ea typeface="+mn-ea"/>
                <a:cs typeface="+mn-cs"/>
              </a:rPr>
              <a:t>viljakasvista (</a:t>
            </a:r>
            <a:r>
              <a:rPr lang="fi-FI" dirty="0" smtClean="0">
                <a:solidFill>
                  <a:srgbClr val="002060"/>
                </a:solidFill>
                <a:ea typeface="+mn-ea"/>
                <a:cs typeface="+mn-cs"/>
              </a:rPr>
              <a:t>15/90 lehteä</a:t>
            </a:r>
            <a:r>
              <a:rPr lang="fi-FI" dirty="0" smtClean="0">
                <a:ea typeface="+mn-ea"/>
                <a:cs typeface="+mn-cs"/>
              </a:rPr>
              <a:t>)</a:t>
            </a:r>
          </a:p>
          <a:p>
            <a:pPr lvl="1">
              <a:buNone/>
              <a:defRPr/>
            </a:pPr>
            <a:endParaRPr lang="fi-FI" sz="800" b="1" dirty="0" smtClean="0">
              <a:solidFill>
                <a:schemeClr val="accent1">
                  <a:lumMod val="50000"/>
                </a:schemeClr>
              </a:solidFill>
              <a:ea typeface="+mn-ea"/>
              <a:cs typeface="+mn-cs"/>
            </a:endParaRPr>
          </a:p>
          <a:p>
            <a:pPr lvl="1">
              <a:buNone/>
              <a:defRPr/>
            </a:pPr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  <a:ea typeface="+mn-ea"/>
                <a:cs typeface="+mn-cs"/>
              </a:rPr>
              <a:t>KYNNYSARVO YLITTYI 40 %:lla lohkoista, </a:t>
            </a:r>
          </a:p>
          <a:p>
            <a:pPr lvl="1">
              <a:buNone/>
              <a:defRPr/>
            </a:pPr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  <a:ea typeface="+mn-ea"/>
                <a:cs typeface="+mn-cs"/>
              </a:rPr>
              <a:t>60 % lohkoista ruiskutettiin</a:t>
            </a:r>
          </a:p>
          <a:p>
            <a:pPr lvl="1">
              <a:buNone/>
              <a:defRPr/>
            </a:pPr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  <a:ea typeface="+mn-ea"/>
                <a:cs typeface="+mn-cs"/>
              </a:rPr>
              <a:t>kannattavia ruiskutuksia n. 85 %</a:t>
            </a:r>
          </a:p>
          <a:p>
            <a:pPr>
              <a:buFontTx/>
              <a:buNone/>
              <a:defRPr/>
            </a:pPr>
            <a:r>
              <a:rPr lang="fi-FI" dirty="0" smtClean="0"/>
              <a:t>        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194065"/>
            <a:ext cx="8229600" cy="48019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Tautien määrä suurin 2012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fi-FI" sz="1800" dirty="0" smtClean="0"/>
          </a:p>
          <a:p>
            <a:endParaRPr lang="fi-FI" sz="1800" dirty="0" smtClean="0"/>
          </a:p>
          <a:p>
            <a:endParaRPr lang="fi-FI" dirty="0" smtClean="0"/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96752"/>
            <a:ext cx="813690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uorakulmio 5"/>
          <p:cNvSpPr/>
          <p:nvPr/>
        </p:nvSpPr>
        <p:spPr>
          <a:xfrm>
            <a:off x="457200" y="674255"/>
            <a:ext cx="8604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400" dirty="0" smtClean="0"/>
              <a:t>Kasvitautien vaikutus sadon määrään ja laatuun suuri</a:t>
            </a:r>
            <a:endParaRPr lang="fi-FI" sz="2400" dirty="0"/>
          </a:p>
        </p:txBody>
      </p:sp>
      <p:sp>
        <p:nvSpPr>
          <p:cNvPr id="7" name="Tekstikehys 6"/>
          <p:cNvSpPr txBox="1"/>
          <p:nvPr/>
        </p:nvSpPr>
        <p:spPr>
          <a:xfrm>
            <a:off x="1259632" y="213285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KAURA</a:t>
            </a:r>
            <a:endParaRPr lang="fi-FI" dirty="0"/>
          </a:p>
        </p:txBody>
      </p:sp>
      <p:sp>
        <p:nvSpPr>
          <p:cNvPr id="8" name="Tekstikehys 7"/>
          <p:cNvSpPr txBox="1"/>
          <p:nvPr/>
        </p:nvSpPr>
        <p:spPr>
          <a:xfrm>
            <a:off x="5220072" y="213285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OHRA</a:t>
            </a:r>
            <a:endParaRPr lang="fi-FI" dirty="0"/>
          </a:p>
        </p:txBody>
      </p:sp>
      <p:sp>
        <p:nvSpPr>
          <p:cNvPr id="9" name="Tekstikehys 8"/>
          <p:cNvSpPr txBox="1"/>
          <p:nvPr/>
        </p:nvSpPr>
        <p:spPr>
          <a:xfrm>
            <a:off x="1259632" y="3861048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KEVÄTVEHNÄ</a:t>
            </a:r>
            <a:endParaRPr lang="fi-FI" dirty="0"/>
          </a:p>
        </p:txBody>
      </p:sp>
      <p:sp>
        <p:nvSpPr>
          <p:cNvPr id="10" name="Tekstikehys 9"/>
          <p:cNvSpPr txBox="1"/>
          <p:nvPr/>
        </p:nvSpPr>
        <p:spPr>
          <a:xfrm>
            <a:off x="5292080" y="3861048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SYYSVEHNÄ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Herbisidiresistenssin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ehkäisy huomioitiin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fi-FI" sz="1800" dirty="0" smtClean="0"/>
          </a:p>
          <a:p>
            <a:endParaRPr lang="fi-FI" sz="1800" dirty="0" smtClean="0"/>
          </a:p>
          <a:p>
            <a:endParaRPr lang="fi-FI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37088"/>
            <a:ext cx="8964488" cy="546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kstikehys 4"/>
          <p:cNvSpPr txBox="1"/>
          <p:nvPr/>
        </p:nvSpPr>
        <p:spPr>
          <a:xfrm>
            <a:off x="2051720" y="170080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15</a:t>
            </a:r>
            <a:endParaRPr lang="fi-FI" sz="2000" dirty="0"/>
          </a:p>
        </p:txBody>
      </p:sp>
      <p:sp>
        <p:nvSpPr>
          <p:cNvPr id="6" name="Tekstikehys 5"/>
          <p:cNvSpPr txBox="1"/>
          <p:nvPr/>
        </p:nvSpPr>
        <p:spPr>
          <a:xfrm>
            <a:off x="6732240" y="450912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3</a:t>
            </a:r>
            <a:endParaRPr lang="fi-FI" sz="2000" dirty="0"/>
          </a:p>
        </p:txBody>
      </p:sp>
      <p:sp>
        <p:nvSpPr>
          <p:cNvPr id="7" name="Tekstikehys 6"/>
          <p:cNvSpPr txBox="1"/>
          <p:nvPr/>
        </p:nvSpPr>
        <p:spPr>
          <a:xfrm>
            <a:off x="7020272" y="371703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6</a:t>
            </a:r>
            <a:endParaRPr lang="fi-FI" sz="2000" dirty="0"/>
          </a:p>
        </p:txBody>
      </p:sp>
      <p:sp>
        <p:nvSpPr>
          <p:cNvPr id="8" name="Tekstikehys 7"/>
          <p:cNvSpPr txBox="1"/>
          <p:nvPr/>
        </p:nvSpPr>
        <p:spPr>
          <a:xfrm>
            <a:off x="7308304" y="170080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15</a:t>
            </a:r>
            <a:endParaRPr lang="fi-FI" sz="2000" dirty="0"/>
          </a:p>
        </p:txBody>
      </p:sp>
      <p:sp>
        <p:nvSpPr>
          <p:cNvPr id="9" name="Tekstikehys 8"/>
          <p:cNvSpPr txBox="1"/>
          <p:nvPr/>
        </p:nvSpPr>
        <p:spPr>
          <a:xfrm>
            <a:off x="251520" y="1268760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77 LOHKOA/ 26 vuodessa</a:t>
            </a:r>
            <a:endParaRPr lang="fi-FI" b="1" dirty="0"/>
          </a:p>
        </p:txBody>
      </p:sp>
      <p:sp>
        <p:nvSpPr>
          <p:cNvPr id="11" name="Tekstikehys 10"/>
          <p:cNvSpPr txBox="1"/>
          <p:nvPr/>
        </p:nvSpPr>
        <p:spPr>
          <a:xfrm>
            <a:off x="766616" y="748145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12" name="Tekstikehys 11"/>
          <p:cNvSpPr txBox="1"/>
          <p:nvPr/>
        </p:nvSpPr>
        <p:spPr>
          <a:xfrm>
            <a:off x="919016" y="900545"/>
            <a:ext cx="8224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13" name="Tekstikehys 12"/>
          <p:cNvSpPr txBox="1"/>
          <p:nvPr/>
        </p:nvSpPr>
        <p:spPr>
          <a:xfrm>
            <a:off x="565492" y="486535"/>
            <a:ext cx="79876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 smtClean="0"/>
              <a:t>HERBISIDIRESISTENSSIN ENNALTAEHKÄISY</a:t>
            </a:r>
            <a:endParaRPr lang="fi-FI" sz="2800" b="1" dirty="0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15" name="Dian numeron paikkamerkki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6" name="Alatunnisteen paikkamerkki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09889" y="465159"/>
            <a:ext cx="7543800" cy="473364"/>
          </a:xfrm>
        </p:spPr>
        <p:txBody>
          <a:bodyPr/>
          <a:lstStyle/>
          <a:p>
            <a:r>
              <a:rPr lang="fi-FI" sz="3200" dirty="0" err="1" smtClean="0">
                <a:solidFill>
                  <a:schemeClr val="accent6">
                    <a:lumMod val="75000"/>
                  </a:schemeClr>
                </a:solidFill>
              </a:rPr>
              <a:t>Herbisidikäsittelyjen</a:t>
            </a:r>
            <a:r>
              <a:rPr lang="fi-FI" sz="3200" dirty="0" smtClean="0">
                <a:solidFill>
                  <a:schemeClr val="accent6">
                    <a:lumMod val="75000"/>
                  </a:schemeClr>
                </a:solidFill>
              </a:rPr>
              <a:t> vaikutus satoon</a:t>
            </a:r>
            <a:endParaRPr lang="fi-FI" sz="3200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1412567" y="1331476"/>
            <a:ext cx="725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  KAIKKI      S-VILJAT 	K-VILJAT   KAURA      VEHNÄ      OHRA</a:t>
            </a:r>
            <a:endParaRPr lang="fi-FI" b="1" dirty="0"/>
          </a:p>
        </p:txBody>
      </p:sp>
      <p:sp>
        <p:nvSpPr>
          <p:cNvPr id="6" name="Tekstikehys 5"/>
          <p:cNvSpPr txBox="1"/>
          <p:nvPr/>
        </p:nvSpPr>
        <p:spPr>
          <a:xfrm>
            <a:off x="1835696" y="1700808"/>
            <a:ext cx="6827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9 %            9 %	       9 % 		12 %          9 %	        5 %    </a:t>
            </a:r>
            <a:endParaRPr lang="fi-F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85347" y="-238991"/>
            <a:ext cx="2714947" cy="1143000"/>
          </a:xfrm>
        </p:spPr>
        <p:txBody>
          <a:bodyPr/>
          <a:lstStyle/>
          <a:p>
            <a:r>
              <a:rPr lang="fi-FI" sz="3200" b="1" dirty="0" smtClean="0"/>
              <a:t>Viestintä </a:t>
            </a:r>
            <a:endParaRPr lang="fi-FI" sz="3200" b="1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85347" y="908720"/>
            <a:ext cx="8712968" cy="5616624"/>
          </a:xfrm>
        </p:spPr>
        <p:txBody>
          <a:bodyPr/>
          <a:lstStyle/>
          <a:p>
            <a:pPr>
              <a:buNone/>
            </a:pPr>
            <a:r>
              <a:rPr lang="fi-FI" b="1" dirty="0" err="1" smtClean="0">
                <a:hlinkClick r:id="rId2"/>
              </a:rPr>
              <a:t>www.mtt.fi/pesticidelife</a:t>
            </a:r>
            <a:r>
              <a:rPr lang="fi-FI" b="1" dirty="0" smtClean="0"/>
              <a:t>  </a:t>
            </a:r>
          </a:p>
          <a:p>
            <a:pPr>
              <a:buNone/>
            </a:pPr>
            <a:endParaRPr lang="fi-FI" sz="2400" dirty="0" smtClean="0">
              <a:solidFill>
                <a:srgbClr val="990000"/>
              </a:solidFill>
            </a:endParaRPr>
          </a:p>
          <a:p>
            <a:pPr>
              <a:buNone/>
            </a:pPr>
            <a:r>
              <a:rPr lang="fi-FI" sz="2400" dirty="0" smtClean="0">
                <a:solidFill>
                  <a:srgbClr val="990000"/>
                </a:solidFill>
              </a:rPr>
              <a:t>Esitelmät, yli 155</a:t>
            </a:r>
          </a:p>
          <a:p>
            <a:pPr>
              <a:buNone/>
            </a:pPr>
            <a:r>
              <a:rPr lang="fi-FI" sz="2400" dirty="0" smtClean="0">
                <a:solidFill>
                  <a:srgbClr val="990000"/>
                </a:solidFill>
              </a:rPr>
              <a:t>Artikkelit, noin 100</a:t>
            </a:r>
          </a:p>
          <a:p>
            <a:pPr>
              <a:buNone/>
            </a:pPr>
            <a:r>
              <a:rPr lang="fi-FI" sz="2400" b="1" dirty="0" smtClean="0">
                <a:solidFill>
                  <a:srgbClr val="990000"/>
                </a:solidFill>
              </a:rPr>
              <a:t>3 IPM koulutusvideota</a:t>
            </a:r>
          </a:p>
          <a:p>
            <a:pPr>
              <a:buNone/>
            </a:pPr>
            <a:r>
              <a:rPr lang="fi-FI" sz="2400" b="1" dirty="0" smtClean="0">
                <a:solidFill>
                  <a:srgbClr val="002060"/>
                </a:solidFill>
              </a:rPr>
              <a:t>MTT Raportti </a:t>
            </a:r>
            <a:r>
              <a:rPr lang="fi-FI" sz="2400" dirty="0" smtClean="0">
                <a:solidFill>
                  <a:srgbClr val="002060"/>
                </a:solidFill>
              </a:rPr>
              <a:t>sarjan julkaisut: </a:t>
            </a:r>
          </a:p>
          <a:p>
            <a:pPr>
              <a:buNone/>
            </a:pPr>
            <a:r>
              <a:rPr lang="fi-FI" sz="2400" b="1" dirty="0" smtClean="0">
                <a:solidFill>
                  <a:srgbClr val="002060"/>
                </a:solidFill>
              </a:rPr>
              <a:t>20, 105, 107, 108, 109</a:t>
            </a:r>
          </a:p>
          <a:p>
            <a:pPr>
              <a:buNone/>
            </a:pPr>
            <a:endParaRPr lang="fi-FI" sz="2400" b="1" dirty="0" smtClean="0"/>
          </a:p>
          <a:p>
            <a:pPr>
              <a:buNone/>
            </a:pPr>
            <a:r>
              <a:rPr lang="fi-FI" sz="2400" b="1" dirty="0" smtClean="0"/>
              <a:t>C-IPM ERANET: </a:t>
            </a:r>
            <a:r>
              <a:rPr lang="fi-FI" sz="2400" dirty="0" smtClean="0"/>
              <a:t>kansallinen ja EU IPM tutkimusstrategia</a:t>
            </a:r>
          </a:p>
          <a:p>
            <a:pPr>
              <a:buNone/>
            </a:pPr>
            <a:r>
              <a:rPr lang="fi-FI" sz="2400" b="1" dirty="0" smtClean="0"/>
              <a:t>	</a:t>
            </a:r>
            <a:r>
              <a:rPr lang="fi-FI" sz="2400" dirty="0" smtClean="0"/>
              <a:t>FI mukaan tutkimusohjelmiin</a:t>
            </a:r>
          </a:p>
          <a:p>
            <a:pPr>
              <a:buNone/>
            </a:pPr>
            <a:r>
              <a:rPr lang="fi-FI" sz="2400" b="1" dirty="0" smtClean="0"/>
              <a:t>IPM Matriisityö </a:t>
            </a:r>
            <a:r>
              <a:rPr lang="fi-FI" sz="2400" dirty="0" smtClean="0"/>
              <a:t>viljelykasvikohtainen kasvinsuojelutietämys</a:t>
            </a:r>
          </a:p>
          <a:p>
            <a:pPr>
              <a:buNone/>
            </a:pPr>
            <a:r>
              <a:rPr lang="fi-FI" sz="2400" dirty="0" smtClean="0"/>
              <a:t>	 ja tietoaukkojen kartoitus &gt;&gt; tutkimustarpeet</a:t>
            </a:r>
          </a:p>
          <a:p>
            <a:pPr>
              <a:buNone/>
            </a:pPr>
            <a:r>
              <a:rPr lang="fi-FI" sz="2400" b="1" dirty="0" smtClean="0"/>
              <a:t>IPM </a:t>
            </a:r>
            <a:r>
              <a:rPr lang="fi-FI" sz="2400" b="1" dirty="0" err="1" smtClean="0"/>
              <a:t>tietoalusta</a:t>
            </a:r>
            <a:r>
              <a:rPr lang="fi-FI" sz="2400" dirty="0" err="1" smtClean="0"/>
              <a:t>/portaali</a:t>
            </a:r>
            <a:r>
              <a:rPr lang="fi-FI" sz="2400" dirty="0" smtClean="0"/>
              <a:t> kehitystyö</a:t>
            </a:r>
          </a:p>
          <a:p>
            <a:pPr>
              <a:buNone/>
            </a:pPr>
            <a:endParaRPr lang="fi-FI" sz="2400" dirty="0" smtClean="0"/>
          </a:p>
        </p:txBody>
      </p:sp>
      <p:pic>
        <p:nvPicPr>
          <p:cNvPr id="5122" name="Picture 2" descr="J:\Hankkeet\21090039_pesticidelife\Viestintä\Kuvat viestintäkäyttöön\Jalli_peltopäivä_rajattu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0618" y="332509"/>
            <a:ext cx="3528392" cy="2636912"/>
          </a:xfrm>
          <a:prstGeom prst="rect">
            <a:avLst/>
          </a:prstGeom>
          <a:noFill/>
        </p:spPr>
      </p:pic>
      <p:pic>
        <p:nvPicPr>
          <p:cNvPr id="5123" name="Picture 3" descr="J:\Hankkeet\21090039_pesticidelife\Tuotokset\Kuvat\2011 Väliseminaari ja Syyspuinti Ilmajoella, Mid-term seminar at Ilmajoki\IMG_40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3495" y="2004457"/>
            <a:ext cx="3313001" cy="2232248"/>
          </a:xfrm>
          <a:prstGeom prst="rect">
            <a:avLst/>
          </a:prstGeom>
          <a:noFill/>
        </p:spPr>
      </p:pic>
      <p:sp>
        <p:nvSpPr>
          <p:cNvPr id="6" name="Päivämäärän paikkamerkki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tsikko 1"/>
          <p:cNvSpPr>
            <a:spLocks noGrp="1"/>
          </p:cNvSpPr>
          <p:nvPr>
            <p:ph type="title"/>
          </p:nvPr>
        </p:nvSpPr>
        <p:spPr>
          <a:xfrm>
            <a:off x="914400" y="764704"/>
            <a:ext cx="8229600" cy="1143000"/>
          </a:xfrm>
        </p:spPr>
        <p:txBody>
          <a:bodyPr/>
          <a:lstStyle/>
          <a:p>
            <a:r>
              <a:rPr lang="fi-FI" sz="2800" b="1" dirty="0" smtClean="0"/>
              <a:t>EU:n puitedirektiivi kestävästä kasvinsuojelusta 2009/128/EY</a:t>
            </a:r>
          </a:p>
        </p:txBody>
      </p:sp>
      <p:sp>
        <p:nvSpPr>
          <p:cNvPr id="5123" name="Sisällön paikkamerkki 2"/>
          <p:cNvSpPr>
            <a:spLocks noGrp="1"/>
          </p:cNvSpPr>
          <p:nvPr>
            <p:ph idx="1"/>
          </p:nvPr>
        </p:nvSpPr>
        <p:spPr>
          <a:xfrm>
            <a:off x="467544" y="1916833"/>
            <a:ext cx="8473256" cy="3726586"/>
          </a:xfrm>
        </p:spPr>
        <p:txBody>
          <a:bodyPr/>
          <a:lstStyle/>
          <a:p>
            <a:r>
              <a:rPr lang="fi-FI" sz="2800" dirty="0" smtClean="0"/>
              <a:t>Direktiivi edistää </a:t>
            </a:r>
            <a:r>
              <a:rPr lang="fi-FI" sz="2800" b="1" dirty="0" smtClean="0">
                <a:solidFill>
                  <a:srgbClr val="0070C0"/>
                </a:solidFill>
              </a:rPr>
              <a:t>kasvinsuojeluaineiden kestävän käytön</a:t>
            </a:r>
            <a:r>
              <a:rPr lang="fi-FI" sz="2800" dirty="0" smtClean="0"/>
              <a:t> ja </a:t>
            </a:r>
            <a:r>
              <a:rPr lang="fi-FI" sz="2800" b="1" dirty="0" smtClean="0">
                <a:solidFill>
                  <a:srgbClr val="0070C0"/>
                </a:solidFill>
              </a:rPr>
              <a:t>integroidun kasvinsuojelun</a:t>
            </a:r>
            <a:r>
              <a:rPr lang="fi-FI" sz="2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i-FI" sz="2800" dirty="0" smtClean="0"/>
              <a:t>(IPM) kehittymistä  EU:n sisällä.</a:t>
            </a:r>
          </a:p>
          <a:p>
            <a:r>
              <a:rPr lang="fi-FI" sz="2800" dirty="0" smtClean="0"/>
              <a:t>Puitedirektiivin mukaisesti kaikkien EU:n jäsenvaltioiden tulee soveltaa </a:t>
            </a:r>
            <a:r>
              <a:rPr lang="fi-FI" sz="2800" b="1" dirty="0" err="1" smtClean="0">
                <a:solidFill>
                  <a:srgbClr val="0070C0"/>
                </a:solidFill>
              </a:rPr>
              <a:t>IPM:n</a:t>
            </a:r>
            <a:r>
              <a:rPr lang="fi-FI" sz="2800" b="1" dirty="0" smtClean="0">
                <a:solidFill>
                  <a:srgbClr val="0070C0"/>
                </a:solidFill>
              </a:rPr>
              <a:t> yleisiä periaatteita vuodesta 2014 alkaen</a:t>
            </a:r>
            <a:r>
              <a:rPr lang="fi-FI" sz="2800" dirty="0" smtClean="0"/>
              <a:t> ja sovittaa maatalouskäytännöt paikallisiin tarpeisiin ja sääoloihin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Kiitos !</a:t>
            </a:r>
            <a:endParaRPr lang="fi-FI" dirty="0"/>
          </a:p>
        </p:txBody>
      </p:sp>
      <p:pic>
        <p:nvPicPr>
          <p:cNvPr id="10243" name="Picture 3" descr="J:\Hankkeet\21090039_pesticidelife\Tuotokset\Kuvat\2012 Ylistaron pellonpiennarilta sh\IMG_38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9" y="1"/>
            <a:ext cx="10287001" cy="6858000"/>
          </a:xfrm>
          <a:prstGeom prst="rect">
            <a:avLst/>
          </a:prstGeom>
          <a:noFill/>
        </p:spPr>
      </p:pic>
      <p:sp>
        <p:nvSpPr>
          <p:cNvPr id="8" name="Tekstikehys 7"/>
          <p:cNvSpPr txBox="1"/>
          <p:nvPr/>
        </p:nvSpPr>
        <p:spPr>
          <a:xfrm>
            <a:off x="359024" y="260648"/>
            <a:ext cx="94695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6000" dirty="0" smtClean="0">
                <a:solidFill>
                  <a:schemeClr val="accent2">
                    <a:lumMod val="50000"/>
                  </a:schemeClr>
                </a:solidFill>
                <a:latin typeface="Imprint MT Shadow" pitchFamily="82" charset="0"/>
                <a:cs typeface="Calibri" pitchFamily="34" charset="0"/>
              </a:rPr>
              <a:t>Lämmin kiitos viikkiläiset</a:t>
            </a:r>
          </a:p>
          <a:p>
            <a:r>
              <a:rPr lang="fi-FI" sz="6000" dirty="0" smtClean="0">
                <a:solidFill>
                  <a:schemeClr val="accent2">
                    <a:lumMod val="50000"/>
                  </a:schemeClr>
                </a:solidFill>
                <a:latin typeface="Imprint MT Shadow" pitchFamily="82" charset="0"/>
                <a:cs typeface="Calibri" pitchFamily="34" charset="0"/>
              </a:rPr>
              <a:t>Mukavaa opintomatkaa !</a:t>
            </a:r>
          </a:p>
          <a:p>
            <a:endParaRPr lang="fi-FI" sz="3600" dirty="0">
              <a:solidFill>
                <a:schemeClr val="accent2">
                  <a:lumMod val="50000"/>
                </a:schemeClr>
              </a:solidFill>
              <a:latin typeface="Imprint MT Shadow" pitchFamily="82" charset="0"/>
              <a:cs typeface="Calibri" pitchFamily="34" charset="0"/>
            </a:endParaRPr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Kaavio 8"/>
          <p:cNvGraphicFramePr/>
          <p:nvPr/>
        </p:nvGraphicFramePr>
        <p:xfrm>
          <a:off x="539552" y="1268760"/>
          <a:ext cx="820891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kstikehys 2"/>
          <p:cNvSpPr txBox="1"/>
          <p:nvPr/>
        </p:nvSpPr>
        <p:spPr>
          <a:xfrm>
            <a:off x="0" y="692696"/>
            <a:ext cx="9168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 smtClean="0"/>
              <a:t>Torjunnan kannattavuus riippuvainen viljan hinnasta</a:t>
            </a:r>
            <a:endParaRPr lang="fi-FI" sz="2800" b="1" dirty="0"/>
          </a:p>
        </p:txBody>
      </p:sp>
      <p:sp>
        <p:nvSpPr>
          <p:cNvPr id="4" name="Tekstikehys 3"/>
          <p:cNvSpPr txBox="1"/>
          <p:nvPr/>
        </p:nvSpPr>
        <p:spPr>
          <a:xfrm>
            <a:off x="1619672" y="1268760"/>
            <a:ext cx="7170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err="1" smtClean="0"/>
              <a:t>PesticideLife</a:t>
            </a:r>
            <a:r>
              <a:rPr lang="fi-FI" sz="2000" b="1" dirty="0" smtClean="0"/>
              <a:t>:</a:t>
            </a:r>
            <a:r>
              <a:rPr lang="fi-FI" sz="2000" dirty="0" smtClean="0"/>
              <a:t> 77 viljalohkon tulosaineisto (tutkija Heikki Jalli)</a:t>
            </a:r>
            <a:endParaRPr lang="fi-FI" sz="2000" dirty="0"/>
          </a:p>
        </p:txBody>
      </p:sp>
      <p:sp>
        <p:nvSpPr>
          <p:cNvPr id="5" name="Tekstikehys 4"/>
          <p:cNvSpPr txBox="1"/>
          <p:nvPr/>
        </p:nvSpPr>
        <p:spPr>
          <a:xfrm>
            <a:off x="1763688" y="1700808"/>
            <a:ext cx="266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Aine + ruiskutus 45 €/ha</a:t>
            </a:r>
            <a:endParaRPr lang="fi-FI" dirty="0"/>
          </a:p>
        </p:txBody>
      </p:sp>
      <p:sp>
        <p:nvSpPr>
          <p:cNvPr id="6" name="Tekstikehys 5"/>
          <p:cNvSpPr txBox="1"/>
          <p:nvPr/>
        </p:nvSpPr>
        <p:spPr>
          <a:xfrm>
            <a:off x="3347864" y="4653136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2 per kämmenen ala</a:t>
            </a:r>
            <a:endParaRPr lang="fi-FI" dirty="0"/>
          </a:p>
        </p:txBody>
      </p:sp>
      <p:sp>
        <p:nvSpPr>
          <p:cNvPr id="7" name="Tekstikehys 6"/>
          <p:cNvSpPr txBox="1"/>
          <p:nvPr/>
        </p:nvSpPr>
        <p:spPr>
          <a:xfrm>
            <a:off x="5796136" y="328498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6 per kämmenen ala</a:t>
            </a:r>
            <a:endParaRPr lang="fi-FI" dirty="0"/>
          </a:p>
        </p:txBody>
      </p:sp>
      <p:sp>
        <p:nvSpPr>
          <p:cNvPr id="8" name="Tekstikehys 7"/>
          <p:cNvSpPr txBox="1"/>
          <p:nvPr/>
        </p:nvSpPr>
        <p:spPr>
          <a:xfrm>
            <a:off x="899592" y="155679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kg/ha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z="2800" b="1" dirty="0" smtClean="0"/>
              <a:t>NAP= National Action </a:t>
            </a:r>
            <a:r>
              <a:rPr lang="fi-FI" sz="2800" b="1" dirty="0" err="1" smtClean="0"/>
              <a:t>Plan</a:t>
            </a:r>
            <a:r>
              <a:rPr lang="fi-FI" sz="2800" b="1" dirty="0" smtClean="0"/>
              <a:t/>
            </a:r>
            <a:br>
              <a:rPr lang="fi-FI" sz="2800" b="1" dirty="0" smtClean="0"/>
            </a:br>
            <a:r>
              <a:rPr lang="fi-FI" sz="2800" b="1" dirty="0" smtClean="0"/>
              <a:t>kansallinen toimintaohjelma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800" dirty="0" err="1" smtClean="0"/>
              <a:t>Puitedirektiivi</a:t>
            </a:r>
            <a:r>
              <a:rPr lang="en-GB" sz="2800" dirty="0" smtClean="0"/>
              <a:t> </a:t>
            </a:r>
            <a:r>
              <a:rPr lang="en-GB" sz="2800" dirty="0" err="1" smtClean="0"/>
              <a:t>edellytti</a:t>
            </a:r>
            <a:r>
              <a:rPr lang="en-GB" sz="2800" dirty="0" smtClean="0"/>
              <a:t> </a:t>
            </a:r>
            <a:r>
              <a:rPr lang="en-GB" sz="2800" dirty="0" err="1" smtClean="0"/>
              <a:t>jäsenvaltioilta</a:t>
            </a:r>
            <a:r>
              <a:rPr lang="en-GB" sz="2800" dirty="0" smtClean="0"/>
              <a:t> </a:t>
            </a:r>
            <a:r>
              <a:rPr lang="en-GB" sz="2800" b="1" dirty="0" err="1" smtClean="0">
                <a:solidFill>
                  <a:srgbClr val="0070C0"/>
                </a:solidFill>
              </a:rPr>
              <a:t>kansallisen</a:t>
            </a:r>
            <a:r>
              <a:rPr lang="en-GB" sz="2800" b="1" dirty="0" smtClean="0">
                <a:solidFill>
                  <a:srgbClr val="0070C0"/>
                </a:solidFill>
              </a:rPr>
              <a:t> </a:t>
            </a:r>
            <a:r>
              <a:rPr lang="en-GB" sz="2800" b="1" dirty="0" err="1" smtClean="0">
                <a:solidFill>
                  <a:srgbClr val="0070C0"/>
                </a:solidFill>
              </a:rPr>
              <a:t>toimintaohjelman</a:t>
            </a:r>
            <a:r>
              <a:rPr lang="en-GB" sz="2800" b="1" dirty="0" smtClean="0">
                <a:solidFill>
                  <a:srgbClr val="0070C0"/>
                </a:solidFill>
              </a:rPr>
              <a:t> </a:t>
            </a:r>
            <a:r>
              <a:rPr lang="en-GB" sz="2800" b="1" dirty="0" err="1" smtClean="0">
                <a:solidFill>
                  <a:srgbClr val="0070C0"/>
                </a:solidFill>
              </a:rPr>
              <a:t>laatimista</a:t>
            </a:r>
            <a:endParaRPr lang="en-GB" sz="2800" b="1" dirty="0" smtClean="0">
              <a:solidFill>
                <a:srgbClr val="0070C0"/>
              </a:solidFill>
            </a:endParaRPr>
          </a:p>
          <a:p>
            <a:pPr eaLnBrk="1" hangingPunct="1"/>
            <a:r>
              <a:rPr lang="en-GB" sz="2800" dirty="0" err="1" smtClean="0"/>
              <a:t>Suomessa</a:t>
            </a:r>
            <a:r>
              <a:rPr lang="en-GB" sz="2800" dirty="0" smtClean="0"/>
              <a:t> NAP </a:t>
            </a:r>
            <a:r>
              <a:rPr lang="en-GB" sz="2800" dirty="0" err="1" smtClean="0"/>
              <a:t>laadittiin</a:t>
            </a:r>
            <a:r>
              <a:rPr lang="en-GB" sz="2800" dirty="0" smtClean="0"/>
              <a:t> </a:t>
            </a:r>
            <a:r>
              <a:rPr lang="en-GB" sz="2800" dirty="0" err="1" smtClean="0"/>
              <a:t>keväällä</a:t>
            </a:r>
            <a:r>
              <a:rPr lang="en-GB" sz="2800" dirty="0" smtClean="0"/>
              <a:t> 2011</a:t>
            </a:r>
          </a:p>
          <a:p>
            <a:pPr eaLnBrk="1" hangingPunct="1"/>
            <a:endParaRPr lang="en-GB" sz="2800" dirty="0" smtClean="0"/>
          </a:p>
          <a:p>
            <a:r>
              <a:rPr lang="en-GB" sz="2800" dirty="0" err="1" smtClean="0"/>
              <a:t>Vuonna</a:t>
            </a:r>
            <a:r>
              <a:rPr lang="en-GB" sz="2800" dirty="0" smtClean="0"/>
              <a:t> 2010 </a:t>
            </a:r>
            <a:r>
              <a:rPr lang="en-GB" sz="2800" dirty="0" err="1" smtClean="0"/>
              <a:t>käynnistyi</a:t>
            </a:r>
            <a:r>
              <a:rPr lang="en-GB" sz="2800" dirty="0" smtClean="0"/>
              <a:t> </a:t>
            </a:r>
            <a:r>
              <a:rPr lang="en-GB" sz="2800" dirty="0" err="1" smtClean="0"/>
              <a:t>nelivuotinen</a:t>
            </a:r>
            <a:r>
              <a:rPr lang="en-GB" sz="2800" dirty="0" smtClean="0"/>
              <a:t> </a:t>
            </a:r>
            <a:r>
              <a:rPr lang="en-GB" sz="2800" b="1" dirty="0" err="1" smtClean="0"/>
              <a:t>PesticideLife</a:t>
            </a:r>
            <a:r>
              <a:rPr lang="en-GB" sz="2800" dirty="0" smtClean="0"/>
              <a:t> –</a:t>
            </a:r>
            <a:r>
              <a:rPr lang="en-GB" sz="2800" dirty="0" err="1" smtClean="0"/>
              <a:t>demonstraatiohanke</a:t>
            </a:r>
            <a:r>
              <a:rPr lang="en-GB" sz="2800" dirty="0" smtClean="0"/>
              <a:t> (LIFE+)</a:t>
            </a:r>
            <a:endParaRPr lang="fi-FI" sz="2800" dirty="0" smtClean="0"/>
          </a:p>
          <a:p>
            <a:pPr eaLnBrk="1" hangingPunct="1"/>
            <a:r>
              <a:rPr lang="en-GB" sz="2800" dirty="0" err="1" smtClean="0"/>
              <a:t>Mitä</a:t>
            </a:r>
            <a:r>
              <a:rPr lang="en-GB" sz="2800" dirty="0" smtClean="0"/>
              <a:t> on </a:t>
            </a:r>
            <a:r>
              <a:rPr lang="en-GB" sz="2800" dirty="0" err="1" smtClean="0"/>
              <a:t>integroitu</a:t>
            </a:r>
            <a:r>
              <a:rPr lang="en-GB" sz="2800" dirty="0" smtClean="0"/>
              <a:t> </a:t>
            </a:r>
            <a:r>
              <a:rPr lang="en-GB" sz="2800" dirty="0" err="1" smtClean="0"/>
              <a:t>kasvinsuojelu</a:t>
            </a:r>
            <a:r>
              <a:rPr lang="en-GB" sz="2800" dirty="0" smtClean="0"/>
              <a:t>; </a:t>
            </a:r>
            <a:r>
              <a:rPr lang="en-GB" sz="2800" dirty="0" err="1" smtClean="0"/>
              <a:t>miten</a:t>
            </a:r>
            <a:r>
              <a:rPr lang="en-GB" sz="2800" dirty="0" smtClean="0"/>
              <a:t> </a:t>
            </a:r>
            <a:r>
              <a:rPr lang="en-GB" sz="2800" dirty="0" err="1" smtClean="0"/>
              <a:t>sitä</a:t>
            </a:r>
            <a:r>
              <a:rPr lang="en-GB" sz="2800" dirty="0" smtClean="0"/>
              <a:t> </a:t>
            </a:r>
            <a:r>
              <a:rPr lang="en-GB" sz="2800" dirty="0" err="1" smtClean="0"/>
              <a:t>sovelletaan</a:t>
            </a:r>
            <a:r>
              <a:rPr lang="en-GB" sz="2800" dirty="0" smtClean="0"/>
              <a:t> </a:t>
            </a:r>
            <a:r>
              <a:rPr lang="en-GB" sz="2800" dirty="0" err="1" smtClean="0"/>
              <a:t>suomalaisilla</a:t>
            </a:r>
            <a:r>
              <a:rPr lang="en-GB" sz="2800" dirty="0" smtClean="0"/>
              <a:t> </a:t>
            </a:r>
            <a:r>
              <a:rPr lang="en-GB" sz="2800" dirty="0" err="1" smtClean="0"/>
              <a:t>viljatiloilla</a:t>
            </a:r>
            <a:r>
              <a:rPr lang="en-GB" sz="2800" dirty="0" smtClean="0"/>
              <a:t>?</a:t>
            </a:r>
          </a:p>
          <a:p>
            <a:pPr eaLnBrk="1" hangingPunct="1">
              <a:buNone/>
            </a:pPr>
            <a:endParaRPr lang="en-GB" sz="2800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tsikko 1"/>
          <p:cNvSpPr>
            <a:spLocks noGrp="1"/>
          </p:cNvSpPr>
          <p:nvPr>
            <p:ph type="title"/>
          </p:nvPr>
        </p:nvSpPr>
        <p:spPr>
          <a:xfrm>
            <a:off x="720725" y="203200"/>
            <a:ext cx="7543800" cy="939800"/>
          </a:xfrm>
        </p:spPr>
        <p:txBody>
          <a:bodyPr/>
          <a:lstStyle/>
          <a:p>
            <a:r>
              <a:rPr lang="fi-FI" sz="2800" b="1" dirty="0" smtClean="0"/>
              <a:t>IPM = </a:t>
            </a:r>
            <a:r>
              <a:rPr lang="fi-FI" sz="2800" b="1" dirty="0" err="1" smtClean="0"/>
              <a:t>Integrated</a:t>
            </a:r>
            <a:r>
              <a:rPr lang="fi-FI" sz="2800" b="1" dirty="0" smtClean="0"/>
              <a:t> </a:t>
            </a:r>
            <a:r>
              <a:rPr lang="fi-FI" sz="2800" b="1" dirty="0" err="1" smtClean="0"/>
              <a:t>Pest</a:t>
            </a:r>
            <a:r>
              <a:rPr lang="fi-FI" sz="2800" b="1" dirty="0" smtClean="0"/>
              <a:t> Management; kasvinsuojelua kestävällä tavalla</a:t>
            </a:r>
          </a:p>
        </p:txBody>
      </p:sp>
      <p:sp>
        <p:nvSpPr>
          <p:cNvPr id="7171" name="Sisällön paikkamerkki 2"/>
          <p:cNvSpPr>
            <a:spLocks noGrp="1"/>
          </p:cNvSpPr>
          <p:nvPr>
            <p:ph idx="1"/>
          </p:nvPr>
        </p:nvSpPr>
        <p:spPr>
          <a:xfrm>
            <a:off x="457200" y="1344612"/>
            <a:ext cx="8229600" cy="4852988"/>
          </a:xfrm>
        </p:spPr>
        <p:txBody>
          <a:bodyPr/>
          <a:lstStyle/>
          <a:p>
            <a:r>
              <a:rPr lang="fi-FI" sz="2800" dirty="0" err="1" smtClean="0"/>
              <a:t>FAO:n</a:t>
            </a:r>
            <a:r>
              <a:rPr lang="fi-FI" sz="2800" dirty="0" smtClean="0"/>
              <a:t> (Food and </a:t>
            </a:r>
            <a:r>
              <a:rPr lang="fi-FI" sz="2800" dirty="0" err="1" smtClean="0"/>
              <a:t>Agriculture</a:t>
            </a:r>
            <a:r>
              <a:rPr lang="fi-FI" sz="2800" dirty="0" smtClean="0"/>
              <a:t> </a:t>
            </a:r>
            <a:r>
              <a:rPr lang="fi-FI" sz="2800" dirty="0" err="1" smtClean="0"/>
              <a:t>Organization</a:t>
            </a:r>
            <a:r>
              <a:rPr lang="fi-FI" sz="2800" dirty="0" smtClean="0"/>
              <a:t>) määritelmän mukaan integroitu torjunta tarkoittaa 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kaikkien mahdollisten ja sopivien torjuntamenetelmien harkitsemista ja yhdistelyä </a:t>
            </a:r>
            <a:r>
              <a:rPr lang="fi-FI" sz="2800" dirty="0" smtClean="0"/>
              <a:t>pyrittäessä ehkäisemään kasvintuhooja-populaatioiden lisääntymistä</a:t>
            </a:r>
          </a:p>
          <a:p>
            <a:r>
              <a:rPr lang="fi-FI" sz="2800" dirty="0" smtClean="0"/>
              <a:t>Kasvinsuojeluaineiden ja muiden kasvinsuojelukeinojen käyttö pidetään tasolla, joka on </a:t>
            </a:r>
            <a:r>
              <a:rPr lang="fi-FI" sz="2800" b="1" dirty="0" smtClean="0">
                <a:solidFill>
                  <a:schemeClr val="accent1">
                    <a:lumMod val="75000"/>
                  </a:schemeClr>
                </a:solidFill>
              </a:rPr>
              <a:t>taloudellisesti perusteltu ja minimoi ihmisten terveydelle ja ympäristölle aiheutuvat riskit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kstikehys 26"/>
          <p:cNvSpPr txBox="1">
            <a:spLocks noChangeArrowheads="1"/>
          </p:cNvSpPr>
          <p:nvPr/>
        </p:nvSpPr>
        <p:spPr bwMode="auto">
          <a:xfrm>
            <a:off x="251520" y="1597891"/>
            <a:ext cx="8361583" cy="440120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fi-FI" sz="2800" dirty="0" smtClean="0"/>
          </a:p>
          <a:p>
            <a:pPr algn="ctr"/>
            <a:r>
              <a:rPr lang="fi-FI" sz="2800" dirty="0" smtClean="0"/>
              <a:t>”</a:t>
            </a:r>
            <a:r>
              <a:rPr lang="fi-FI" sz="2800" dirty="0"/>
              <a:t>IPM on sitä että toimitaan luonnon kanssa samaan</a:t>
            </a:r>
            <a:br>
              <a:rPr lang="fi-FI" sz="2800" dirty="0"/>
            </a:br>
            <a:r>
              <a:rPr lang="fi-FI" sz="2800" dirty="0"/>
              <a:t> suuntaan eikä sitä vastaan.” </a:t>
            </a:r>
          </a:p>
          <a:p>
            <a:pPr algn="ctr"/>
            <a:r>
              <a:rPr lang="fi-FI" sz="2800" dirty="0" smtClean="0"/>
              <a:t> </a:t>
            </a:r>
            <a:r>
              <a:rPr lang="fi-FI" sz="2800" dirty="0"/>
              <a:t>- </a:t>
            </a:r>
            <a:r>
              <a:rPr lang="fi-FI" sz="2800" dirty="0">
                <a:solidFill>
                  <a:schemeClr val="accent6">
                    <a:lumMod val="75000"/>
                  </a:schemeClr>
                </a:solidFill>
              </a:rPr>
              <a:t>viljelijä Etelä-Pohjanmaalta </a:t>
            </a:r>
            <a:r>
              <a:rPr lang="fi-FI" sz="2800" dirty="0" smtClean="0"/>
              <a:t>– </a:t>
            </a:r>
          </a:p>
          <a:p>
            <a:pPr algn="ctr"/>
            <a:endParaRPr lang="fi-FI" sz="2800" dirty="0" smtClean="0"/>
          </a:p>
          <a:p>
            <a:pPr algn="ctr"/>
            <a:r>
              <a:rPr lang="fi-FI" sz="2800" dirty="0" smtClean="0"/>
              <a:t>Tilakohtaista, paikallisiin olosuhteisiin sovitettua kasvinsuojelua, sen </a:t>
            </a:r>
            <a:r>
              <a:rPr lang="fi-FI" sz="2800" b="1" dirty="0" smtClean="0"/>
              <a:t>jatkuvaa kehittämistä </a:t>
            </a:r>
            <a:r>
              <a:rPr lang="fi-FI" sz="2800" dirty="0" smtClean="0"/>
              <a:t>ja</a:t>
            </a:r>
          </a:p>
          <a:p>
            <a:pPr algn="ctr"/>
            <a:r>
              <a:rPr lang="fi-FI" sz="2800" dirty="0" smtClean="0"/>
              <a:t> </a:t>
            </a:r>
            <a:r>
              <a:rPr lang="fi-FI" sz="2800" b="1" dirty="0" smtClean="0"/>
              <a:t>uuden oppimista</a:t>
            </a:r>
          </a:p>
          <a:p>
            <a:pPr algn="ctr"/>
            <a:r>
              <a:rPr lang="fi-FI" sz="2800" b="1" dirty="0" smtClean="0">
                <a:solidFill>
                  <a:schemeClr val="accent2">
                    <a:lumMod val="75000"/>
                  </a:schemeClr>
                </a:solidFill>
              </a:rPr>
              <a:t>Ongelman ratkaisua luomatta uusia ongelmia</a:t>
            </a:r>
          </a:p>
          <a:p>
            <a:pPr algn="ctr"/>
            <a:endParaRPr lang="fi-FI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Otsikko 1"/>
          <p:cNvSpPr>
            <a:spLocks noGrp="1"/>
          </p:cNvSpPr>
          <p:nvPr/>
        </p:nvSpPr>
        <p:spPr bwMode="auto">
          <a:xfrm>
            <a:off x="0" y="765175"/>
            <a:ext cx="82296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4B2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fi-FI" dirty="0" smtClean="0">
                <a:solidFill>
                  <a:schemeClr val="accent2">
                    <a:lumMod val="75000"/>
                  </a:schemeClr>
                </a:solidFill>
              </a:rPr>
              <a:t>Mitä on </a:t>
            </a:r>
            <a:r>
              <a:rPr lang="fi-FI" dirty="0" err="1" smtClean="0">
                <a:solidFill>
                  <a:schemeClr val="accent2">
                    <a:lumMod val="75000"/>
                  </a:schemeClr>
                </a:solidFill>
              </a:rPr>
              <a:t>ipm</a:t>
            </a:r>
            <a:r>
              <a:rPr lang="fi-FI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fi-FI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18.2.2015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B9401-CFA0-4D4C-BD9C-83B4E849DC96}" type="slidenum">
              <a:rPr lang="fi-FI" smtClean="0"/>
              <a:pPr/>
              <a:t>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Sanni Junnila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yhmä 18"/>
          <p:cNvGrpSpPr>
            <a:grpSpLocks/>
          </p:cNvGrpSpPr>
          <p:nvPr/>
        </p:nvGrpSpPr>
        <p:grpSpPr bwMode="auto">
          <a:xfrm>
            <a:off x="1619671" y="836713"/>
            <a:ext cx="7348837" cy="5760640"/>
            <a:chOff x="1643063" y="0"/>
            <a:chExt cx="6865937" cy="6858000"/>
          </a:xfrm>
        </p:grpSpPr>
        <p:pic>
          <p:nvPicPr>
            <p:cNvPr id="12298" name="Kuva 4" descr="IPMJigsawPuzzl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43063" y="0"/>
              <a:ext cx="6865937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9" name="Tekstikehys 5"/>
            <p:cNvSpPr txBox="1">
              <a:spLocks noChangeArrowheads="1"/>
            </p:cNvSpPr>
            <p:nvPr/>
          </p:nvSpPr>
          <p:spPr bwMode="auto">
            <a:xfrm>
              <a:off x="4286250" y="3000376"/>
              <a:ext cx="1797299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  <a:t>Paikallisiin </a:t>
              </a:r>
              <a:b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</a:br>
              <a: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  <a:t>olosuhteisiin</a:t>
              </a:r>
              <a:b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</a:br>
              <a: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  <a:t>sovitettu IPM </a:t>
              </a:r>
            </a:p>
          </p:txBody>
        </p:sp>
        <p:sp>
          <p:nvSpPr>
            <p:cNvPr id="12300" name="Tekstikehys 6"/>
            <p:cNvSpPr txBox="1">
              <a:spLocks noChangeArrowheads="1"/>
            </p:cNvSpPr>
            <p:nvPr/>
          </p:nvSpPr>
          <p:spPr bwMode="auto">
            <a:xfrm>
              <a:off x="2286000" y="857250"/>
              <a:ext cx="1649387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Suunnittele,</a:t>
              </a:r>
              <a:br>
                <a:rPr lang="fi-FI" sz="1400"/>
              </a:br>
              <a:r>
                <a:rPr lang="fi-FI" sz="1400"/>
                <a:t>estä ja </a:t>
              </a:r>
              <a:br>
                <a:rPr lang="fi-FI" sz="1400"/>
              </a:br>
              <a:r>
                <a:rPr lang="fi-FI" sz="1400"/>
                <a:t>ehkäise</a:t>
              </a:r>
            </a:p>
          </p:txBody>
        </p:sp>
        <p:sp>
          <p:nvSpPr>
            <p:cNvPr id="12301" name="Tekstikehys 7"/>
            <p:cNvSpPr txBox="1">
              <a:spLocks noChangeArrowheads="1"/>
            </p:cNvSpPr>
            <p:nvPr/>
          </p:nvSpPr>
          <p:spPr bwMode="auto">
            <a:xfrm>
              <a:off x="4572000" y="1000125"/>
              <a:ext cx="1299958" cy="421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Tarkkaile</a:t>
              </a:r>
            </a:p>
          </p:txBody>
        </p:sp>
        <p:sp>
          <p:nvSpPr>
            <p:cNvPr id="12302" name="Tekstikehys 8"/>
            <p:cNvSpPr txBox="1">
              <a:spLocks noChangeArrowheads="1"/>
            </p:cNvSpPr>
            <p:nvPr/>
          </p:nvSpPr>
          <p:spPr bwMode="auto">
            <a:xfrm>
              <a:off x="6572251" y="1000125"/>
              <a:ext cx="1749959" cy="715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Käytä torjun-</a:t>
              </a:r>
              <a:br>
                <a:rPr lang="fi-FI" sz="1400"/>
              </a:br>
              <a:r>
                <a:rPr lang="fi-FI" sz="1400"/>
                <a:t>takynnyksiä</a:t>
              </a:r>
            </a:p>
          </p:txBody>
        </p:sp>
        <p:sp>
          <p:nvSpPr>
            <p:cNvPr id="12303" name="Tekstikehys 9"/>
            <p:cNvSpPr txBox="1">
              <a:spLocks noChangeArrowheads="1"/>
            </p:cNvSpPr>
            <p:nvPr/>
          </p:nvSpPr>
          <p:spPr bwMode="auto">
            <a:xfrm>
              <a:off x="6500813" y="2857500"/>
              <a:ext cx="1590915" cy="1305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 dirty="0"/>
                <a:t>Harkitse ei-</a:t>
              </a:r>
              <a:br>
                <a:rPr lang="fi-FI" sz="1400" dirty="0"/>
              </a:br>
              <a:r>
                <a:rPr lang="fi-FI" sz="1400" dirty="0"/>
                <a:t>kemiallisia</a:t>
              </a:r>
              <a:br>
                <a:rPr lang="fi-FI" sz="1400" dirty="0"/>
              </a:br>
              <a:r>
                <a:rPr lang="fi-FI" sz="1400" dirty="0"/>
                <a:t>torjunta-</a:t>
              </a:r>
              <a:br>
                <a:rPr lang="fi-FI" sz="1400" dirty="0"/>
              </a:br>
              <a:r>
                <a:rPr lang="fi-FI" sz="1400" dirty="0"/>
                <a:t>keinoja</a:t>
              </a:r>
            </a:p>
          </p:txBody>
        </p:sp>
        <p:sp>
          <p:nvSpPr>
            <p:cNvPr id="12304" name="Tekstikehys 10"/>
            <p:cNvSpPr txBox="1">
              <a:spLocks noChangeArrowheads="1"/>
            </p:cNvSpPr>
            <p:nvPr/>
          </p:nvSpPr>
          <p:spPr bwMode="auto">
            <a:xfrm>
              <a:off x="6357938" y="4857750"/>
              <a:ext cx="2098454" cy="1599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Täsmätorju</a:t>
              </a:r>
              <a:br>
                <a:rPr lang="fi-FI" sz="1400"/>
              </a:br>
              <a:r>
                <a:rPr lang="fi-FI" sz="1400"/>
                <a:t>ja minimoi </a:t>
              </a:r>
              <a:br>
                <a:rPr lang="fi-FI" sz="1400"/>
              </a:br>
              <a:r>
                <a:rPr lang="fi-FI" sz="1400"/>
                <a:t>sivuvaikutukset</a:t>
              </a:r>
              <a:br>
                <a:rPr lang="fi-FI" sz="1400"/>
              </a:br>
              <a:r>
                <a:rPr lang="fi-FI" sz="1400"/>
                <a:t>(levitysmenetel-</a:t>
              </a:r>
              <a:br>
                <a:rPr lang="fi-FI" sz="1400"/>
              </a:br>
              <a:r>
                <a:rPr lang="fi-FI" sz="1400"/>
                <a:t>mät)</a:t>
              </a:r>
            </a:p>
          </p:txBody>
        </p:sp>
        <p:sp>
          <p:nvSpPr>
            <p:cNvPr id="12305" name="Tekstikehys 11"/>
            <p:cNvSpPr txBox="1">
              <a:spLocks noChangeArrowheads="1"/>
            </p:cNvSpPr>
            <p:nvPr/>
          </p:nvSpPr>
          <p:spPr bwMode="auto">
            <a:xfrm>
              <a:off x="4286250" y="5000625"/>
              <a:ext cx="2301938" cy="1305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Minimoi kasvin-</a:t>
              </a:r>
              <a:br>
                <a:rPr lang="fi-FI" sz="1400"/>
              </a:br>
              <a:r>
                <a:rPr lang="fi-FI" sz="1400"/>
                <a:t>suojeluaineiden</a:t>
              </a:r>
            </a:p>
            <a:p>
              <a:r>
                <a:rPr lang="fi-FI" sz="1400"/>
                <a:t>käyttö vain välttä-</a:t>
              </a:r>
              <a:br>
                <a:rPr lang="fi-FI" sz="1400"/>
              </a:br>
              <a:r>
                <a:rPr lang="fi-FI" sz="1400"/>
                <a:t>mättömimpään</a:t>
              </a:r>
            </a:p>
          </p:txBody>
        </p:sp>
        <p:sp>
          <p:nvSpPr>
            <p:cNvPr id="12306" name="Tekstikehys 12"/>
            <p:cNvSpPr txBox="1">
              <a:spLocks noChangeArrowheads="1"/>
            </p:cNvSpPr>
            <p:nvPr/>
          </p:nvSpPr>
          <p:spPr bwMode="auto">
            <a:xfrm>
              <a:off x="2214563" y="5143500"/>
              <a:ext cx="2142894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Ehkäise resis-</a:t>
              </a:r>
              <a:br>
                <a:rPr lang="fi-FI" sz="1400"/>
              </a:br>
              <a:r>
                <a:rPr lang="fi-FI" sz="1400"/>
                <a:t>tenssin syntymi-</a:t>
              </a:r>
              <a:br>
                <a:rPr lang="fi-FI" sz="1400"/>
              </a:br>
              <a:r>
                <a:rPr lang="fi-FI" sz="1400"/>
                <a:t>nen</a:t>
              </a:r>
            </a:p>
          </p:txBody>
        </p:sp>
        <p:sp>
          <p:nvSpPr>
            <p:cNvPr id="12307" name="Tekstikehys 13"/>
            <p:cNvSpPr txBox="1">
              <a:spLocks noChangeArrowheads="1"/>
            </p:cNvSpPr>
            <p:nvPr/>
          </p:nvSpPr>
          <p:spPr bwMode="auto">
            <a:xfrm>
              <a:off x="2214563" y="3000376"/>
              <a:ext cx="1894970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Dokumentoi</a:t>
              </a:r>
              <a:br>
                <a:rPr lang="fi-FI" sz="1400"/>
              </a:br>
              <a:r>
                <a:rPr lang="fi-FI" sz="1400"/>
                <a:t>arvioi onnistu-</a:t>
              </a:r>
              <a:br>
                <a:rPr lang="fi-FI" sz="1400"/>
              </a:br>
              <a:r>
                <a:rPr lang="fi-FI" sz="1400"/>
                <a:t>misesi ja opi</a:t>
              </a:r>
            </a:p>
          </p:txBody>
        </p:sp>
      </p:grpSp>
      <p:sp>
        <p:nvSpPr>
          <p:cNvPr id="12294" name="Tekstikehys 17"/>
          <p:cNvSpPr txBox="1">
            <a:spLocks noChangeArrowheads="1"/>
          </p:cNvSpPr>
          <p:nvPr/>
        </p:nvSpPr>
        <p:spPr bwMode="auto">
          <a:xfrm>
            <a:off x="1460500" y="6581775"/>
            <a:ext cx="26527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>
                <a:solidFill>
                  <a:schemeClr val="bg1"/>
                </a:solidFill>
              </a:rPr>
              <a:t>IPM-palapeli: Irene Vänninen, MTT</a:t>
            </a:r>
          </a:p>
        </p:txBody>
      </p:sp>
      <p:sp>
        <p:nvSpPr>
          <p:cNvPr id="12295" name="Tekstikehys 18"/>
          <p:cNvSpPr txBox="1">
            <a:spLocks noChangeArrowheads="1"/>
          </p:cNvSpPr>
          <p:nvPr/>
        </p:nvSpPr>
        <p:spPr bwMode="auto">
          <a:xfrm>
            <a:off x="2915816" y="6309320"/>
            <a:ext cx="34321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 dirty="0" err="1">
                <a:solidFill>
                  <a:schemeClr val="bg1"/>
                </a:solidFill>
              </a:rPr>
              <a:t>IPM-palapelin</a:t>
            </a:r>
            <a:r>
              <a:rPr lang="fi-FI" sz="1200" dirty="0">
                <a:solidFill>
                  <a:schemeClr val="bg1"/>
                </a:solidFill>
              </a:rPr>
              <a:t> suunnittelu: Irene Vänninen, MTT</a:t>
            </a:r>
          </a:p>
        </p:txBody>
      </p:sp>
      <p:sp>
        <p:nvSpPr>
          <p:cNvPr id="20" name="Tekstikehys 19"/>
          <p:cNvSpPr txBox="1"/>
          <p:nvPr/>
        </p:nvSpPr>
        <p:spPr>
          <a:xfrm>
            <a:off x="0" y="1196752"/>
            <a:ext cx="1619672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i-FI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IPM </a:t>
            </a: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yleiset</a:t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periaatteet</a:t>
            </a: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endParaRPr lang="fi-FI" sz="2000" b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fi-FI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direktiivi</a:t>
            </a: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2009/128 EY</a:t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Viljelijän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oikeudet:</a:t>
            </a:r>
          </a:p>
          <a:p>
            <a:pPr>
              <a:defRPr/>
            </a:pP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tieto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välineet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koulutus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neuvonta</a:t>
            </a:r>
          </a:p>
        </p:txBody>
      </p:sp>
      <p:sp>
        <p:nvSpPr>
          <p:cNvPr id="25" name="Otsikko 1"/>
          <p:cNvSpPr>
            <a:spLocks noGrp="1"/>
          </p:cNvSpPr>
          <p:nvPr>
            <p:ph type="title"/>
          </p:nvPr>
        </p:nvSpPr>
        <p:spPr>
          <a:xfrm>
            <a:off x="392234" y="0"/>
            <a:ext cx="8229600" cy="719137"/>
          </a:xfrm>
        </p:spPr>
        <p:txBody>
          <a:bodyPr/>
          <a:lstStyle/>
          <a:p>
            <a:pPr algn="ctr">
              <a:defRPr/>
            </a:pPr>
            <a:r>
              <a:rPr lang="fi-FI" b="1" dirty="0" smtClean="0"/>
              <a:t>Mitä on IPM?</a:t>
            </a:r>
            <a:endParaRPr lang="fi-F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0725" y="184727"/>
            <a:ext cx="7543800" cy="939800"/>
          </a:xfrm>
        </p:spPr>
        <p:txBody>
          <a:bodyPr/>
          <a:lstStyle/>
          <a:p>
            <a:r>
              <a:rPr lang="fi-FI" b="1" dirty="0" err="1" smtClean="0"/>
              <a:t>TUKESin</a:t>
            </a:r>
            <a:r>
              <a:rPr lang="fi-FI" b="1" dirty="0" smtClean="0"/>
              <a:t> verkko-opiskelumateriaali MMM:n rahoituksella</a:t>
            </a:r>
            <a:r>
              <a:rPr lang="fi-FI" dirty="0" smtClean="0"/>
              <a:t> </a:t>
            </a:r>
            <a:r>
              <a:rPr lang="fi-FI" dirty="0" err="1" smtClean="0">
                <a:hlinkClick r:id="rId2" tooltip="http://www.tukes.fi/kasvinsuojelu"/>
              </a:rPr>
              <a:t>www.tukes.fi/kasvinsuojelu</a:t>
            </a:r>
            <a:r>
              <a:rPr lang="fi-FI" dirty="0" smtClean="0"/>
              <a:t>. </a:t>
            </a:r>
            <a:endParaRPr lang="fi-FI" dirty="0"/>
          </a:p>
        </p:txBody>
      </p:sp>
      <p:pic>
        <p:nvPicPr>
          <p:cNvPr id="7" name="Sisällön paikkamerkki 6" descr="Tkes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6388" y="1124528"/>
            <a:ext cx="7822161" cy="4942898"/>
          </a:xfrm>
        </p:spPr>
      </p:pic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  <p:sp>
        <p:nvSpPr>
          <p:cNvPr id="8" name="Tekstikehys 7"/>
          <p:cNvSpPr txBox="1"/>
          <p:nvPr/>
        </p:nvSpPr>
        <p:spPr>
          <a:xfrm>
            <a:off x="736388" y="5698094"/>
            <a:ext cx="784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Kasvinsuojelututkinto läpäistävä 5 vuoden välein, koulutus ei ole pakollinen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84150" y="-200891"/>
            <a:ext cx="8229600" cy="1143000"/>
          </a:xfrm>
        </p:spPr>
        <p:txBody>
          <a:bodyPr/>
          <a:lstStyle/>
          <a:p>
            <a:r>
              <a:rPr lang="fi-FI" sz="2800" b="1" dirty="0" err="1" smtClean="0">
                <a:solidFill>
                  <a:schemeClr val="accent6">
                    <a:lumMod val="75000"/>
                  </a:schemeClr>
                </a:solidFill>
              </a:rPr>
              <a:t>IPM:n</a:t>
            </a:r>
            <a:r>
              <a:rPr lang="fi-FI" sz="2800" b="1" dirty="0" smtClean="0">
                <a:solidFill>
                  <a:schemeClr val="accent6">
                    <a:lumMod val="75000"/>
                  </a:schemeClr>
                </a:solidFill>
              </a:rPr>
              <a:t> vaikutukset?</a:t>
            </a:r>
            <a:endParaRPr lang="fi-FI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1099127"/>
            <a:ext cx="8686800" cy="4752528"/>
          </a:xfrm>
        </p:spPr>
        <p:txBody>
          <a:bodyPr/>
          <a:lstStyle/>
          <a:p>
            <a:pPr>
              <a:buNone/>
            </a:pPr>
            <a:r>
              <a:rPr lang="fi-FI" sz="2400" b="1" dirty="0" err="1" smtClean="0">
                <a:solidFill>
                  <a:schemeClr val="accent2">
                    <a:lumMod val="75000"/>
                  </a:schemeClr>
                </a:solidFill>
              </a:rPr>
              <a:t>Usei</a:t>
            </a:r>
            <a:r>
              <a:rPr lang="fi-FI" sz="2400" b="1" dirty="0" smtClean="0">
                <a:solidFill>
                  <a:schemeClr val="accent2">
                    <a:lumMod val="75000"/>
                  </a:schemeClr>
                </a:solidFill>
              </a:rPr>
              <a:t>(mmi)</a:t>
            </a:r>
            <a:r>
              <a:rPr lang="fi-FI" sz="2400" b="1" dirty="0" err="1" smtClean="0">
                <a:solidFill>
                  <a:schemeClr val="accent2">
                    <a:lumMod val="75000"/>
                  </a:schemeClr>
                </a:solidFill>
              </a:rPr>
              <a:t>lla</a:t>
            </a:r>
            <a:r>
              <a:rPr lang="fi-FI" sz="2400" b="1" dirty="0" smtClean="0">
                <a:solidFill>
                  <a:schemeClr val="accent2">
                    <a:lumMod val="75000"/>
                  </a:schemeClr>
                </a:solidFill>
              </a:rPr>
              <a:t> maatiloilla ei suuria muutoksia toiminnassa</a:t>
            </a:r>
          </a:p>
          <a:p>
            <a:pPr>
              <a:buNone/>
            </a:pPr>
            <a:endParaRPr lang="fi-FI" dirty="0" smtClean="0"/>
          </a:p>
          <a:p>
            <a:pPr>
              <a:buFont typeface="Wingdings" pitchFamily="2" charset="2"/>
              <a:buChar char="Ø"/>
            </a:pPr>
            <a:r>
              <a:rPr lang="fi-FI" sz="2200" dirty="0" smtClean="0"/>
              <a:t>Koulutus ja/tai tutkintovaatimus </a:t>
            </a:r>
            <a:r>
              <a:rPr lang="fi-FI" sz="2200" dirty="0" err="1" smtClean="0"/>
              <a:t>ks-aineiden</a:t>
            </a:r>
            <a:r>
              <a:rPr lang="fi-FI" sz="2200" dirty="0" smtClean="0"/>
              <a:t> ammattikäyttäjillä</a:t>
            </a:r>
          </a:p>
          <a:p>
            <a:pPr>
              <a:buFont typeface="Wingdings" pitchFamily="2" charset="2"/>
              <a:buChar char="Ø"/>
            </a:pPr>
            <a:r>
              <a:rPr lang="fi-FI" sz="2200" dirty="0" smtClean="0"/>
              <a:t>Ruiskujen testaus 5 -&gt; 3 vuoden välein</a:t>
            </a:r>
          </a:p>
          <a:p>
            <a:pPr>
              <a:buFont typeface="Wingdings" pitchFamily="2" charset="2"/>
              <a:buChar char="Ø"/>
            </a:pPr>
            <a:r>
              <a:rPr lang="fi-FI" sz="2200" dirty="0" smtClean="0"/>
              <a:t>Toimenpiteitten dokumentointivelvoite, menneestä oppiminen</a:t>
            </a:r>
          </a:p>
          <a:p>
            <a:pPr>
              <a:buFont typeface="Wingdings" pitchFamily="2" charset="2"/>
              <a:buChar char="Ø"/>
            </a:pPr>
            <a:r>
              <a:rPr lang="fi-FI" sz="2200" dirty="0" smtClean="0"/>
              <a:t>Uuden tiedon ja parhaiden käytäntöjen omaksuminen</a:t>
            </a:r>
          </a:p>
          <a:p>
            <a:pPr>
              <a:buFont typeface="Wingdings" pitchFamily="2" charset="2"/>
              <a:buChar char="Ø"/>
            </a:pPr>
            <a:r>
              <a:rPr lang="fi-FI" sz="2200" dirty="0" smtClean="0"/>
              <a:t>Vesistörajoitus: suojaetäisyys x m &gt;&lt; tuulikulkeumaa alentavat suuttimet (50 %, 75 %,90 %)</a:t>
            </a:r>
          </a:p>
          <a:p>
            <a:pPr>
              <a:buFont typeface="Wingdings" pitchFamily="2" charset="2"/>
              <a:buChar char="Ø"/>
            </a:pPr>
            <a:r>
              <a:rPr lang="fi-FI" sz="2200" dirty="0" smtClean="0"/>
              <a:t>Viherryttämistuki: viljelyn monipuolistaminen, pysyvä nurmi, </a:t>
            </a:r>
            <a:r>
              <a:rPr lang="fi-FI" sz="2200" smtClean="0"/>
              <a:t>ekologinen ala</a:t>
            </a:r>
            <a:endParaRPr lang="fi-FI" dirty="0" smtClean="0"/>
          </a:p>
          <a:p>
            <a:pPr>
              <a:buFont typeface="Wingdings" pitchFamily="2" charset="2"/>
              <a:buChar char="v"/>
            </a:pPr>
            <a:r>
              <a:rPr lang="fi-FI" sz="2200" dirty="0" smtClean="0">
                <a:solidFill>
                  <a:schemeClr val="accent1">
                    <a:lumMod val="50000"/>
                  </a:schemeClr>
                </a:solidFill>
              </a:rPr>
              <a:t>Pitkän aikavälin kokonaisvaltainen kasvinsuojelusuunnittelu   </a:t>
            </a:r>
          </a:p>
          <a:p>
            <a:pPr>
              <a:buFont typeface="Wingdings" pitchFamily="2" charset="2"/>
              <a:buChar char="v"/>
            </a:pPr>
            <a:r>
              <a:rPr lang="fi-FI" sz="2200" dirty="0" smtClean="0">
                <a:solidFill>
                  <a:schemeClr val="accent1">
                    <a:lumMod val="50000"/>
                  </a:schemeClr>
                </a:solidFill>
              </a:rPr>
              <a:t>Viljelykierron monipuolistaminen, merkitys kasvaa</a:t>
            </a:r>
          </a:p>
          <a:p>
            <a:pPr>
              <a:buNone/>
            </a:pPr>
            <a:r>
              <a:rPr lang="fi-FI" sz="2200" dirty="0" smtClean="0">
                <a:solidFill>
                  <a:schemeClr val="accent1">
                    <a:lumMod val="50000"/>
                  </a:schemeClr>
                </a:solidFill>
              </a:rPr>
              <a:t>	kasvintuhoojien esiintymisen ja resistenssin ennaltaehkäisy</a:t>
            </a:r>
          </a:p>
          <a:p>
            <a:pPr>
              <a:buFont typeface="Wingdings" pitchFamily="2" charset="2"/>
              <a:buChar char="v"/>
            </a:pPr>
            <a:r>
              <a:rPr lang="fi-FI" sz="2200" dirty="0" smtClean="0">
                <a:solidFill>
                  <a:schemeClr val="accent1">
                    <a:lumMod val="50000"/>
                  </a:schemeClr>
                </a:solidFill>
              </a:rPr>
              <a:t>Riskien vähentäminen kasvinsuojelussa 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196273"/>
            <a:ext cx="8229600" cy="1143000"/>
          </a:xfrm>
        </p:spPr>
        <p:txBody>
          <a:bodyPr/>
          <a:lstStyle/>
          <a:p>
            <a:r>
              <a:rPr lang="fi-FI" sz="2800" b="1" dirty="0" smtClean="0">
                <a:solidFill>
                  <a:schemeClr val="accent6">
                    <a:lumMod val="75000"/>
                  </a:schemeClr>
                </a:solidFill>
              </a:rPr>
              <a:t>Kasvinsuojeluaineiden ympäristöriskien vähentäminen pohjoisissa oloissa</a:t>
            </a:r>
            <a:endParaRPr lang="fi-FI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1628800"/>
            <a:ext cx="8686800" cy="4752528"/>
          </a:xfrm>
        </p:spPr>
        <p:txBody>
          <a:bodyPr/>
          <a:lstStyle/>
          <a:p>
            <a:pPr>
              <a:buNone/>
            </a:pPr>
            <a:r>
              <a:rPr lang="fi-FI" sz="2800" b="1" dirty="0" err="1" smtClean="0">
                <a:solidFill>
                  <a:schemeClr val="accent5">
                    <a:lumMod val="50000"/>
                  </a:schemeClr>
                </a:solidFill>
              </a:rPr>
              <a:t>PesticideLife</a:t>
            </a:r>
            <a:r>
              <a:rPr lang="fi-FI" sz="2800" b="1" dirty="0" smtClean="0">
                <a:solidFill>
                  <a:schemeClr val="accent5">
                    <a:lumMod val="50000"/>
                  </a:schemeClr>
                </a:solidFill>
              </a:rPr>
              <a:t> 2010-2013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Kokonaisbudjetti 1,02 M€ 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			</a:t>
            </a: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EU LIFE + 50 %</a:t>
            </a:r>
          </a:p>
          <a:p>
            <a:pPr>
              <a:buNone/>
            </a:pPr>
            <a:endParaRPr lang="fi-FI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Hankekumppanit: MTT, </a:t>
            </a:r>
            <a:r>
              <a:rPr lang="fi-FI" b="1" dirty="0" err="1" smtClean="0">
                <a:solidFill>
                  <a:schemeClr val="accent5">
                    <a:lumMod val="50000"/>
                  </a:schemeClr>
                </a:solidFill>
              </a:rPr>
              <a:t>Tukes</a:t>
            </a: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, NSL	</a:t>
            </a:r>
          </a:p>
          <a:p>
            <a:pPr>
              <a:buNone/>
            </a:pPr>
            <a:endParaRPr lang="fi-FI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Kohde: viljanviljely 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			</a:t>
            </a: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tuotantoalasta n.60 %	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SUOMI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-pinta-alasta 10 % pintavesiä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-pinta-alasta peltoja 6,8 %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endParaRPr lang="fi-FI" dirty="0"/>
          </a:p>
        </p:txBody>
      </p:sp>
      <p:pic>
        <p:nvPicPr>
          <p:cNvPr id="1026" name="Picture 2" descr="C:\Users\kvo4\AppData\Local\Microsoft\Windows\Temporary Internet Files\Content.Outlook\AFP4WD23\Vesistökartta_F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8658" y="1339273"/>
            <a:ext cx="3162462" cy="4467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5" name="Päivämäärän paikkamerkki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18.2.2015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D265EE-EC13-2D46-8C01-7EA833CC3C8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Sanni Junnila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uke_template_2015_final">
  <a:themeElements>
    <a:clrScheme name="Luke">
      <a:dk1>
        <a:srgbClr val="54585A"/>
      </a:dk1>
      <a:lt1>
        <a:sysClr val="window" lastClr="FFFFFF"/>
      </a:lt1>
      <a:dk2>
        <a:srgbClr val="1F497D"/>
      </a:dk2>
      <a:lt2>
        <a:srgbClr val="EEECE1"/>
      </a:lt2>
      <a:accent1>
        <a:srgbClr val="FF8200"/>
      </a:accent1>
      <a:accent2>
        <a:srgbClr val="00B5E2"/>
      </a:accent2>
      <a:accent3>
        <a:srgbClr val="54585A"/>
      </a:accent3>
      <a:accent4>
        <a:srgbClr val="78BE20"/>
      </a:accent4>
      <a:accent5>
        <a:srgbClr val="E10098"/>
      </a:accent5>
      <a:accent6>
        <a:srgbClr val="0033A0"/>
      </a:accent6>
      <a:hlink>
        <a:srgbClr val="FF8200"/>
      </a:hlink>
      <a:folHlink>
        <a:srgbClr val="4C4C4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Luke_template_2015_final</Template>
  <TotalTime>1486</TotalTime>
  <Words>805</Words>
  <Application>Microsoft Office PowerPoint</Application>
  <PresentationFormat>Näytössä katseltava diaesitys (4:3)</PresentationFormat>
  <Paragraphs>252</Paragraphs>
  <Slides>21</Slides>
  <Notes>2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21</vt:i4>
      </vt:variant>
    </vt:vector>
  </HeadingPairs>
  <TitlesOfParts>
    <vt:vector size="22" baseType="lpstr">
      <vt:lpstr>Luke_template_2015_final</vt:lpstr>
      <vt:lpstr>IPM - MITÄ SE VAIKUTTAA</vt:lpstr>
      <vt:lpstr>EU:n puitedirektiivi kestävästä kasvinsuojelusta 2009/128/EY</vt:lpstr>
      <vt:lpstr>NAP= National Action Plan kansallinen toimintaohjelma</vt:lpstr>
      <vt:lpstr>IPM = Integrated Pest Management; kasvinsuojelua kestävällä tavalla</vt:lpstr>
      <vt:lpstr>Dia 5</vt:lpstr>
      <vt:lpstr>Mitä on IPM?</vt:lpstr>
      <vt:lpstr>TUKESin verkko-opiskelumateriaali MMM:n rahoituksella www.tukes.fi/kasvinsuojelu. </vt:lpstr>
      <vt:lpstr>IPM:n vaikutukset?</vt:lpstr>
      <vt:lpstr>Kasvinsuojeluaineiden ympäristöriskien vähentäminen pohjoisissa oloissa</vt:lpstr>
      <vt:lpstr>Kokemusta ja tietoa IPM demonstraatioista 2010-2012</vt:lpstr>
      <vt:lpstr>IPM DEMONSTRAATIOT VILJOILLA</vt:lpstr>
      <vt:lpstr>Tarkkailu ja havainnointi</vt:lpstr>
      <vt:lpstr>Kasvitautien torjuntatarpeeseen  vaikuttavat (Marja Jalli)</vt:lpstr>
      <vt:lpstr>WisuEnnuste kasvitautiennustemalli </vt:lpstr>
      <vt:lpstr>Kasvitautien kynnysarvot kahdesti: viljan pensoessa,  lippulehti- tai tähkälletulovaiheessa</vt:lpstr>
      <vt:lpstr>Tautien määrä suurin 2012</vt:lpstr>
      <vt:lpstr>Herbisidiresistenssin ehkäisy huomioitiin</vt:lpstr>
      <vt:lpstr>Herbisidikäsittelyjen vaikutus satoon</vt:lpstr>
      <vt:lpstr>Viestintä </vt:lpstr>
      <vt:lpstr>Kiitos !</vt:lpstr>
      <vt:lpstr>Dia 21</vt:lpstr>
    </vt:vector>
  </TitlesOfParts>
  <Company>MTT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Maria Hyvönen</dc:creator>
  <cp:lastModifiedBy>Riitta Koistinen</cp:lastModifiedBy>
  <cp:revision>77</cp:revision>
  <dcterms:created xsi:type="dcterms:W3CDTF">2014-12-19T13:24:50Z</dcterms:created>
  <dcterms:modified xsi:type="dcterms:W3CDTF">2015-02-19T06:09:37Z</dcterms:modified>
</cp:coreProperties>
</file>