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325" r:id="rId3"/>
    <p:sldId id="328" r:id="rId4"/>
    <p:sldId id="326" r:id="rId5"/>
    <p:sldId id="327" r:id="rId6"/>
    <p:sldId id="316" r:id="rId7"/>
    <p:sldId id="317" r:id="rId8"/>
    <p:sldId id="319" r:id="rId9"/>
    <p:sldId id="323" r:id="rId10"/>
    <p:sldId id="320" r:id="rId11"/>
    <p:sldId id="329" r:id="rId12"/>
    <p:sldId id="321" r:id="rId13"/>
    <p:sldId id="324" r:id="rId14"/>
  </p:sldIdLst>
  <p:sldSz cx="9144000" cy="6858000" type="screen4x3"/>
  <p:notesSz cx="6805613" cy="99441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006600"/>
    <a:srgbClr val="CC6600"/>
    <a:srgbClr val="FF9933"/>
    <a:srgbClr val="34B233"/>
    <a:srgbClr val="FFDF2A"/>
    <a:srgbClr val="7EFFD7"/>
    <a:srgbClr val="10FF66"/>
    <a:srgbClr val="00FF1F"/>
    <a:srgbClr val="3AFF5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7998" autoAdjust="0"/>
  </p:normalViewPr>
  <p:slideViewPr>
    <p:cSldViewPr>
      <p:cViewPr varScale="1">
        <p:scale>
          <a:sx n="110" d="100"/>
          <a:sy n="110" d="100"/>
        </p:scale>
        <p:origin x="-1008" y="-84"/>
      </p:cViewPr>
      <p:guideLst>
        <p:guide orient="horz" pos="652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4" d="100"/>
          <a:sy n="104" d="100"/>
        </p:scale>
        <p:origin x="-1800" y="1794"/>
      </p:cViewPr>
      <p:guideLst>
        <p:guide orient="horz" pos="3132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1A3C6A6B-D4D2-48E0-BB9C-17589AB296F6}" type="datetimeFigureOut">
              <a:rPr lang="fi-FI"/>
              <a:pPr>
                <a:defRPr/>
              </a:pPr>
              <a:t>12.12.2014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45170"/>
            <a:ext cx="2949099" cy="497205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102B6392-4403-4F62-A8EC-BB60A39A805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5FE1F846-7192-4B9C-8604-8615E6C13057}" type="datetimeFigureOut">
              <a:rPr lang="fi-FI"/>
              <a:pPr>
                <a:defRPr/>
              </a:pPr>
              <a:t>12.12.2014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pPr lvl="0"/>
            <a:endParaRPr lang="fi-FI" noProof="0" smtClean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7205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68DA81B-7642-44E2-83FA-9B1D4D2E04F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Päivämäärän paikkamerkki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E6B9693-209F-489F-B522-ABDF64ECD842}" type="datetime1">
              <a:rPr lang="fi-FI" smtClean="0">
                <a:latin typeface="Arial" pitchFamily="34" charset="0"/>
                <a:cs typeface="Arial" pitchFamily="34" charset="0"/>
              </a:rPr>
              <a:pPr/>
              <a:t>12.12.2014</a:t>
            </a:fld>
            <a:endParaRPr lang="fi-FI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Dian numeron paikkamerkki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9964F1E-8941-4DE7-BB83-2ADD28BBDC5B}" type="slidenum">
              <a:rPr lang="fi-FI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fi-FI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Huomautusten paikkamerkki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823140" y="692696"/>
            <a:ext cx="2851894" cy="1440160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cs typeface="+mn-cs"/>
            </a:endParaRPr>
          </a:p>
        </p:txBody>
      </p:sp>
      <p:pic>
        <p:nvPicPr>
          <p:cNvPr id="6" name="Picture 9" descr="MTT_KANSI_kuva_.jpg"/>
          <p:cNvPicPr>
            <a:picLocks noChangeAspect="1"/>
          </p:cNvPicPr>
          <p:nvPr userDrawn="1"/>
        </p:nvPicPr>
        <p:blipFill>
          <a:blip r:embed="rId3" cstate="print"/>
          <a:srcRect l="6532"/>
          <a:stretch>
            <a:fillRect/>
          </a:stretch>
        </p:blipFill>
        <p:spPr bwMode="auto">
          <a:xfrm>
            <a:off x="0" y="304800"/>
            <a:ext cx="5859463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4340225"/>
            <a:ext cx="51085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i-FI" dirty="0"/>
              <a:t>Muokkaa alaotsikon perustyyliä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20" name="Otsikko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30830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49999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15340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8A89C34-174B-4DF6-B49F-EB910F0BCF0D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2"/>
          </p:nvPr>
        </p:nvSpPr>
        <p:spPr>
          <a:xfrm>
            <a:off x="4211960" y="6492875"/>
            <a:ext cx="2722240" cy="36512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211960" y="6492875"/>
            <a:ext cx="2722240" cy="36512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97FBBBD-BEAB-478B-885C-543802491FB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164288" y="6492875"/>
            <a:ext cx="912912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211960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15340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B81B008-834A-4E92-A469-A1A8B9393964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C35CF-32B9-469C-85CA-F55B5500886B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16C08-E64F-4557-AB9D-05F5A7E8B724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61A4A-4586-4DF5-9E7E-B4E07386BD65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D5A84-8FB8-4D9B-ADF6-78D0F1FA756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MTT_horizontal_RGB_office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321382" y="6048672"/>
            <a:ext cx="1514314" cy="764704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7236296" y="6492875"/>
            <a:ext cx="840904" cy="24849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211960" y="6492875"/>
            <a:ext cx="2722240" cy="248493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153400" y="6492875"/>
            <a:ext cx="609600" cy="24849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38A89C34-174B-4DF6-B49F-EB910F0BCF0D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baseline="0">
          <a:solidFill>
            <a:srgbClr val="34B23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6A93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6A93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6A93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6A93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mm.helsinki.fi/mmsbl/opetus/kurssit/Verso_ja_siementunnistus/keskikokjpgkasvit/Rumex%20longifolius%20k1-0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dgsgardening.btinternet.co.uk/crbutcup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dgsgardening.btinternet.co.uk/nettle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365104"/>
            <a:ext cx="6264275" cy="1150937"/>
          </a:xfrm>
        </p:spPr>
        <p:txBody>
          <a:bodyPr/>
          <a:lstStyle/>
          <a:p>
            <a:pPr algn="l" eaLnBrk="1" hangingPunct="1"/>
            <a:r>
              <a:rPr lang="fi-FI" b="1" dirty="0" smtClean="0"/>
              <a:t>Sanni Junnila</a:t>
            </a:r>
          </a:p>
          <a:p>
            <a:pPr algn="l" eaLnBrk="1" hangingPunct="1"/>
            <a:r>
              <a:rPr lang="fi-FI" dirty="0" smtClean="0"/>
              <a:t>Kasvinsuojeluseuran syyspuinti 4.11.2014</a:t>
            </a:r>
          </a:p>
          <a:p>
            <a:pPr algn="l" eaLnBrk="1" hangingPunct="1"/>
            <a:r>
              <a:rPr lang="fi-FI" dirty="0" smtClean="0"/>
              <a:t>Kokemäki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1000" y="2565400"/>
            <a:ext cx="7777163" cy="1728788"/>
          </a:xfrm>
        </p:spPr>
        <p:txBody>
          <a:bodyPr/>
          <a:lstStyle/>
          <a:p>
            <a:pPr eaLnBrk="1" hangingPunct="1"/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NURMEN RIKKAKASVIEN TORJUNTA</a:t>
            </a:r>
          </a:p>
        </p:txBody>
      </p:sp>
      <p:sp>
        <p:nvSpPr>
          <p:cNvPr id="3076" name="Päivämäärän paikkamerkki 3"/>
          <p:cNvSpPr>
            <a:spLocks noGrp="1"/>
          </p:cNvSpPr>
          <p:nvPr>
            <p:ph type="dt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mtClean="0">
                <a:latin typeface="Arial" pitchFamily="34" charset="0"/>
                <a:cs typeface="Arial" pitchFamily="34" charset="0"/>
              </a:rPr>
              <a:t>4.11.14</a:t>
            </a:r>
            <a:endParaRPr lang="fi-FI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Dian numeron paikkamerkki 4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0809FA-8885-4D35-BB60-0D628B1230C0}" type="slidenum">
              <a:rPr lang="fi-FI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fi-FI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632848" cy="1143000"/>
          </a:xfrm>
        </p:spPr>
        <p:txBody>
          <a:bodyPr/>
          <a:lstStyle/>
          <a:p>
            <a:r>
              <a:rPr lang="fi-FI" sz="26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APILANURMEN SUOJAVILJA</a:t>
            </a:r>
            <a:endParaRPr lang="fi-FI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23528" y="548680"/>
            <a:ext cx="8820472" cy="56166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 eaLnBrk="1" hangingPunct="1">
              <a:lnSpc>
                <a:spcPct val="60000"/>
              </a:lnSpc>
              <a:buFontTx/>
              <a:buNone/>
            </a:pPr>
            <a:endParaRPr lang="fi-FI" b="1" dirty="0" smtClean="0">
              <a:solidFill>
                <a:srgbClr val="333300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err="1" smtClean="0">
                <a:solidFill>
                  <a:srgbClr val="333300"/>
                </a:solidFill>
                <a:cs typeface="Times New Roman" pitchFamily="18" charset="0"/>
              </a:rPr>
              <a:t>Basagran</a:t>
            </a: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 SG			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1 kpl    3-lehdykkä</a:t>
            </a:r>
            <a:endParaRPr lang="en-US" dirty="0" smtClean="0">
              <a:solidFill>
                <a:srgbClr val="333300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err="1" smtClean="0">
                <a:solidFill>
                  <a:srgbClr val="333300"/>
                </a:solidFill>
                <a:cs typeface="Times New Roman" pitchFamily="18" charset="0"/>
              </a:rPr>
              <a:t>Basagran</a:t>
            </a: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 M 75		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1-3 kpl 3-lehdykkä</a:t>
            </a:r>
            <a:endParaRPr lang="en-US" dirty="0" smtClean="0">
              <a:solidFill>
                <a:srgbClr val="333300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err="1" smtClean="0">
                <a:solidFill>
                  <a:srgbClr val="333300"/>
                </a:solidFill>
                <a:cs typeface="Times New Roman" pitchFamily="18" charset="0"/>
              </a:rPr>
              <a:t>MCPA-valmisteet</a:t>
            </a: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	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1 l/ha  	1-2 kpl 3-lehdykkä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Express (+MCPA) 	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(ei kiinnitettä) (8-11g+ 0.5 l)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err="1" smtClean="0">
                <a:solidFill>
                  <a:srgbClr val="333300"/>
                </a:solidFill>
                <a:cs typeface="Times New Roman" pitchFamily="18" charset="0"/>
              </a:rPr>
              <a:t>Harmony</a:t>
            </a: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 (+MCPA) 	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(+k) </a:t>
            </a: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		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 (15 g+ 0.5 l)</a:t>
            </a:r>
            <a:endParaRPr lang="fi-FI" b="1" dirty="0" smtClean="0">
              <a:solidFill>
                <a:srgbClr val="333300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err="1" smtClean="0">
                <a:solidFill>
                  <a:srgbClr val="333300"/>
                </a:solidFill>
                <a:cs typeface="Times New Roman" pitchFamily="18" charset="0"/>
              </a:rPr>
              <a:t>Gratil</a:t>
            </a: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 			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(+k)		 (20-30 g)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sz="2800" b="1" dirty="0" smtClean="0">
                <a:solidFill>
                  <a:srgbClr val="333300"/>
                </a:solidFill>
                <a:cs typeface="Times New Roman" pitchFamily="18" charset="0"/>
              </a:rPr>
              <a:t>		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sz="2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VAKIINTUNEET NURMET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Ruiskutus heti kasvun alettua </a:t>
            </a:r>
            <a:r>
              <a:rPr lang="fi-FI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tai  1. tai 2. niiton jälkeen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err="1" smtClean="0">
                <a:solidFill>
                  <a:srgbClr val="333300"/>
                </a:solidFill>
                <a:cs typeface="Times New Roman" pitchFamily="18" charset="0"/>
              </a:rPr>
              <a:t>Gratil</a:t>
            </a: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, </a:t>
            </a:r>
            <a:r>
              <a:rPr lang="fi-FI" b="1" dirty="0" err="1" smtClean="0">
                <a:solidFill>
                  <a:srgbClr val="333300"/>
                </a:solidFill>
                <a:cs typeface="Times New Roman" pitchFamily="18" charset="0"/>
              </a:rPr>
              <a:t>Eagle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(+k) kuivaheinä, laidun		</a:t>
            </a:r>
            <a:r>
              <a:rPr lang="fi-FI" dirty="0" smtClean="0">
                <a:solidFill>
                  <a:srgbClr val="FF0000"/>
                </a:solidFill>
                <a:cs typeface="Times New Roman" pitchFamily="18" charset="0"/>
              </a:rPr>
              <a:t>varoaika </a:t>
            </a:r>
            <a:r>
              <a:rPr lang="fi-FI" b="1" dirty="0" smtClean="0">
                <a:solidFill>
                  <a:srgbClr val="990033"/>
                </a:solidFill>
                <a:cs typeface="Times New Roman" pitchFamily="18" charset="0"/>
              </a:rPr>
              <a:t>21 vrk, 7 vrk</a:t>
            </a:r>
            <a:endParaRPr lang="en-US" b="1" dirty="0" smtClean="0">
              <a:solidFill>
                <a:srgbClr val="990033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dirty="0" err="1" smtClean="0">
                <a:solidFill>
                  <a:srgbClr val="006600"/>
                </a:solidFill>
                <a:cs typeface="Times New Roman" pitchFamily="18" charset="0"/>
              </a:rPr>
              <a:t>-etenkin</a:t>
            </a:r>
            <a:r>
              <a:rPr lang="fi-FI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fi-FI" dirty="0" err="1" smtClean="0">
                <a:solidFill>
                  <a:srgbClr val="006600"/>
                </a:solidFill>
                <a:cs typeface="Times New Roman" pitchFamily="18" charset="0"/>
              </a:rPr>
              <a:t>hierakat</a:t>
            </a:r>
            <a:r>
              <a:rPr lang="fi-FI" dirty="0" smtClean="0">
                <a:solidFill>
                  <a:srgbClr val="006600"/>
                </a:solidFill>
                <a:cs typeface="Times New Roman" pitchFamily="18" charset="0"/>
              </a:rPr>
              <a:t> ja leinikit, ruusukkeella</a:t>
            </a:r>
            <a:endParaRPr lang="en-US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err="1" smtClean="0">
                <a:solidFill>
                  <a:srgbClr val="333300"/>
                </a:solidFill>
                <a:cs typeface="Times New Roman" pitchFamily="18" charset="0"/>
              </a:rPr>
              <a:t>Starane</a:t>
            </a: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, </a:t>
            </a:r>
            <a:r>
              <a:rPr lang="fi-FI" b="1" dirty="0" err="1" smtClean="0">
                <a:solidFill>
                  <a:srgbClr val="333300"/>
                </a:solidFill>
                <a:cs typeface="Times New Roman" pitchFamily="18" charset="0"/>
              </a:rPr>
              <a:t>Starane</a:t>
            </a:r>
            <a:r>
              <a:rPr lang="fi-FI" b="1" dirty="0" smtClean="0">
                <a:solidFill>
                  <a:srgbClr val="333300"/>
                </a:solidFill>
                <a:cs typeface="Times New Roman" pitchFamily="18" charset="0"/>
              </a:rPr>
              <a:t> XL	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			</a:t>
            </a:r>
            <a:r>
              <a:rPr lang="fi-FI" dirty="0" smtClean="0">
                <a:solidFill>
                  <a:srgbClr val="FF0000"/>
                </a:solidFill>
                <a:cs typeface="Times New Roman" pitchFamily="18" charset="0"/>
              </a:rPr>
              <a:t>varoaika</a:t>
            </a:r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33"/>
                </a:solidFill>
                <a:cs typeface="Times New Roman" pitchFamily="18" charset="0"/>
              </a:rPr>
              <a:t>10 vrk</a:t>
            </a:r>
            <a:endParaRPr lang="en-US" b="1" dirty="0" smtClean="0">
              <a:solidFill>
                <a:srgbClr val="990033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dirty="0" err="1" smtClean="0">
                <a:solidFill>
                  <a:srgbClr val="006600"/>
                </a:solidFill>
                <a:cs typeface="Times New Roman" pitchFamily="18" charset="0"/>
              </a:rPr>
              <a:t>-etenkin</a:t>
            </a:r>
            <a:r>
              <a:rPr lang="fi-FI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fi-FI" dirty="0" err="1" smtClean="0">
                <a:solidFill>
                  <a:srgbClr val="006600"/>
                </a:solidFill>
                <a:cs typeface="Times New Roman" pitchFamily="18" charset="0"/>
              </a:rPr>
              <a:t>hierakat</a:t>
            </a:r>
            <a:r>
              <a:rPr lang="fi-FI" dirty="0" smtClean="0">
                <a:solidFill>
                  <a:srgbClr val="006600"/>
                </a:solidFill>
                <a:cs typeface="Times New Roman" pitchFamily="18" charset="0"/>
              </a:rPr>
              <a:t> ja nokkonen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err="1" smtClean="0">
                <a:cs typeface="Times New Roman" pitchFamily="18" charset="0"/>
              </a:rPr>
              <a:t>Primus</a:t>
            </a:r>
            <a:r>
              <a:rPr lang="fi-FI" b="1" dirty="0" smtClean="0">
                <a:cs typeface="Times New Roman" pitchFamily="18" charset="0"/>
              </a:rPr>
              <a:t>, </a:t>
            </a:r>
            <a:r>
              <a:rPr lang="fi-FI" b="1" dirty="0" err="1" smtClean="0">
                <a:cs typeface="Times New Roman" pitchFamily="18" charset="0"/>
              </a:rPr>
              <a:t>Harmony</a:t>
            </a:r>
            <a:r>
              <a:rPr lang="fi-FI" b="1" dirty="0" smtClean="0">
                <a:cs typeface="Times New Roman" pitchFamily="18" charset="0"/>
              </a:rPr>
              <a:t> </a:t>
            </a:r>
            <a:r>
              <a:rPr lang="fi-FI" dirty="0" smtClean="0">
                <a:cs typeface="Times New Roman" pitchFamily="18" charset="0"/>
              </a:rPr>
              <a:t>(+k) 			</a:t>
            </a:r>
            <a:r>
              <a:rPr lang="fi-FI" dirty="0" smtClean="0">
                <a:solidFill>
                  <a:srgbClr val="FF0000"/>
                </a:solidFill>
                <a:cs typeface="Times New Roman" pitchFamily="18" charset="0"/>
              </a:rPr>
              <a:t>varoaika</a:t>
            </a:r>
            <a:r>
              <a:rPr lang="fi-FI" dirty="0" smtClean="0"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33"/>
                </a:solidFill>
                <a:cs typeface="Times New Roman" pitchFamily="18" charset="0"/>
              </a:rPr>
              <a:t>7 vrk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dirty="0" smtClean="0">
                <a:solidFill>
                  <a:srgbClr val="006600"/>
                </a:solidFill>
                <a:cs typeface="Times New Roman" pitchFamily="18" charset="0"/>
              </a:rPr>
              <a:t>-saunakukka, </a:t>
            </a:r>
            <a:r>
              <a:rPr lang="fi-FI" dirty="0" err="1" smtClean="0">
                <a:solidFill>
                  <a:srgbClr val="006600"/>
                </a:solidFill>
                <a:cs typeface="Times New Roman" pitchFamily="18" charset="0"/>
              </a:rPr>
              <a:t>hierakka</a:t>
            </a:r>
            <a:endParaRPr lang="fi-FI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err="1" smtClean="0">
                <a:cs typeface="Times New Roman" pitchFamily="18" charset="0"/>
              </a:rPr>
              <a:t>Ariane</a:t>
            </a:r>
            <a:r>
              <a:rPr lang="fi-FI" b="1" dirty="0" smtClean="0">
                <a:cs typeface="Times New Roman" pitchFamily="18" charset="0"/>
              </a:rPr>
              <a:t> S		</a:t>
            </a:r>
            <a:r>
              <a:rPr lang="fi-FI" dirty="0" smtClean="0">
                <a:solidFill>
                  <a:srgbClr val="FF0000"/>
                </a:solidFill>
                <a:cs typeface="Times New Roman" pitchFamily="18" charset="0"/>
              </a:rPr>
              <a:t> 			varoaika</a:t>
            </a:r>
            <a:r>
              <a:rPr lang="fi-FI" dirty="0" smtClean="0"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33"/>
                </a:solidFill>
                <a:cs typeface="Times New Roman" pitchFamily="18" charset="0"/>
              </a:rPr>
              <a:t>30 vrk </a:t>
            </a:r>
            <a:r>
              <a:rPr lang="fi-FI" b="1" dirty="0" smtClean="0">
                <a:cs typeface="Times New Roman" pitchFamily="18" charset="0"/>
              </a:rPr>
              <a:t>	</a:t>
            </a:r>
            <a:endParaRPr lang="fi-FI" sz="2400" b="1" dirty="0" smtClean="0"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fi-FI" b="1" dirty="0" err="1" smtClean="0">
                <a:cs typeface="Times New Roman" pitchFamily="18" charset="0"/>
              </a:rPr>
              <a:t>Matrigon</a:t>
            </a:r>
            <a:r>
              <a:rPr lang="fi-FI" b="1" dirty="0" smtClean="0">
                <a:cs typeface="Times New Roman" pitchFamily="18" charset="0"/>
              </a:rPr>
              <a:t> </a:t>
            </a:r>
            <a:r>
              <a:rPr lang="fi-FI" dirty="0" smtClean="0">
                <a:solidFill>
                  <a:srgbClr val="006600"/>
                </a:solidFill>
                <a:cs typeface="Times New Roman" pitchFamily="18" charset="0"/>
              </a:rPr>
              <a:t>saunakukka, ohdake, </a:t>
            </a:r>
            <a:r>
              <a:rPr lang="fi-FI" dirty="0" err="1" smtClean="0">
                <a:solidFill>
                  <a:srgbClr val="006600"/>
                </a:solidFill>
                <a:cs typeface="Times New Roman" pitchFamily="18" charset="0"/>
              </a:rPr>
              <a:t>valvatti</a:t>
            </a:r>
            <a:r>
              <a:rPr lang="fi-FI" sz="2400" dirty="0" smtClean="0">
                <a:solidFill>
                  <a:srgbClr val="FF0000"/>
                </a:solidFill>
                <a:cs typeface="Times New Roman" pitchFamily="18" charset="0"/>
              </a:rPr>
              <a:t> 	</a:t>
            </a:r>
            <a:r>
              <a:rPr lang="fi-FI" dirty="0" smtClean="0">
                <a:solidFill>
                  <a:srgbClr val="FF0000"/>
                </a:solidFill>
                <a:cs typeface="Times New Roman" pitchFamily="18" charset="0"/>
              </a:rPr>
              <a:t>varoaika</a:t>
            </a:r>
            <a:r>
              <a:rPr lang="fi-FI" dirty="0" smtClean="0"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33"/>
                </a:solidFill>
                <a:cs typeface="Times New Roman" pitchFamily="18" charset="0"/>
              </a:rPr>
              <a:t>7 vrk </a:t>
            </a:r>
            <a:r>
              <a:rPr lang="fi-FI" sz="2400" dirty="0" smtClean="0">
                <a:cs typeface="Times New Roman" pitchFamily="18" charset="0"/>
              </a:rPr>
              <a:t>	</a:t>
            </a:r>
            <a:endParaRPr lang="en-US" sz="2400" dirty="0" smtClean="0">
              <a:cs typeface="Times New Roman" pitchFamily="18" charset="0"/>
            </a:endParaRPr>
          </a:p>
          <a:p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10</a:t>
            </a:fld>
            <a:endParaRPr lang="fi-FI" dirty="0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4.11.14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3D37B-2E0D-0D42-B0C2-2F7C16CA900F}" type="slidenum">
              <a:rPr lang="fi-FI" smtClean="0"/>
              <a:pPr/>
              <a:t>11</a:t>
            </a:fld>
            <a:endParaRPr lang="fi-FI"/>
          </a:p>
        </p:txBody>
      </p:sp>
      <p:pic>
        <p:nvPicPr>
          <p:cNvPr id="9" name="Kuva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20891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fi-FI" sz="2800" dirty="0" smtClean="0">
                <a:solidFill>
                  <a:srgbClr val="333300"/>
                </a:solidFill>
                <a:cs typeface="Times New Roman" pitchFamily="18" charset="0"/>
              </a:rPr>
              <a:t>HEINIEN SIEMENVILJELYKSET</a:t>
            </a:r>
            <a:endParaRPr lang="fi-FI" sz="28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124744"/>
            <a:ext cx="8928992" cy="4525963"/>
          </a:xfrm>
        </p:spPr>
        <p:txBody>
          <a:bodyPr/>
          <a:lstStyle/>
          <a:p>
            <a:pPr marL="609600" indent="-609600" eaLnBrk="1" hangingPunct="1">
              <a:lnSpc>
                <a:spcPct val="65000"/>
              </a:lnSpc>
              <a:spcBef>
                <a:spcPct val="30000"/>
              </a:spcBef>
              <a:buFontTx/>
              <a:buNone/>
            </a:pPr>
            <a:r>
              <a:rPr lang="fi-FI" sz="2400" b="1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Ensimmäinen satovuosi, heti kasvun alettua</a:t>
            </a:r>
          </a:p>
          <a:p>
            <a:pPr marL="609600" indent="-609600" eaLnBrk="1" hangingPunct="1">
              <a:lnSpc>
                <a:spcPct val="65000"/>
              </a:lnSpc>
              <a:spcBef>
                <a:spcPct val="30000"/>
              </a:spcBef>
              <a:buFontTx/>
              <a:buNone/>
            </a:pPr>
            <a:r>
              <a:rPr lang="en-US" sz="2400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Erityisesti</a:t>
            </a:r>
            <a:r>
              <a:rPr lang="en-US" sz="2400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saunakukka</a:t>
            </a:r>
            <a:endParaRPr lang="en-US" sz="2400" b="1" dirty="0" smtClean="0">
              <a:solidFill>
                <a:srgbClr val="0066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5000"/>
              </a:lnSpc>
              <a:buNone/>
            </a:pPr>
            <a:endParaRPr lang="fi-FI" sz="2400" b="1" dirty="0" smtClean="0">
              <a:solidFill>
                <a:srgbClr val="990000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65000"/>
              </a:lnSpc>
              <a:buNone/>
            </a:pPr>
            <a:r>
              <a:rPr lang="fi-FI" sz="2400" b="1" dirty="0" err="1" smtClean="0">
                <a:solidFill>
                  <a:srgbClr val="990000"/>
                </a:solidFill>
                <a:cs typeface="Times New Roman" pitchFamily="18" charset="0"/>
              </a:rPr>
              <a:t>Ariane</a:t>
            </a:r>
            <a:r>
              <a:rPr lang="fi-FI" sz="2400" b="1" dirty="0" smtClean="0">
                <a:solidFill>
                  <a:srgbClr val="990000"/>
                </a:solidFill>
                <a:cs typeface="Times New Roman" pitchFamily="18" charset="0"/>
              </a:rPr>
              <a:t> S</a:t>
            </a:r>
            <a:r>
              <a:rPr lang="fi-FI" sz="2400" dirty="0" smtClean="0">
                <a:solidFill>
                  <a:srgbClr val="333300"/>
                </a:solidFill>
                <a:cs typeface="Times New Roman" pitchFamily="18" charset="0"/>
              </a:rPr>
              <a:t>: 		ei toimi alhaisissa lämpötiloissa, timotei 				pieni annos</a:t>
            </a:r>
          </a:p>
          <a:p>
            <a:pPr marL="609600" indent="-609600" eaLnBrk="1" hangingPunct="1">
              <a:lnSpc>
                <a:spcPct val="65000"/>
              </a:lnSpc>
              <a:buNone/>
            </a:pPr>
            <a:r>
              <a:rPr lang="en-US" sz="2400" b="1" dirty="0" err="1" smtClean="0">
                <a:solidFill>
                  <a:srgbClr val="990033"/>
                </a:solidFill>
                <a:cs typeface="Times New Roman" pitchFamily="18" charset="0"/>
              </a:rPr>
              <a:t>Gratil</a:t>
            </a:r>
            <a:r>
              <a:rPr lang="en-US" sz="2400" b="1" dirty="0" smtClean="0">
                <a:solidFill>
                  <a:srgbClr val="990033"/>
                </a:solidFill>
                <a:cs typeface="Times New Roman" pitchFamily="18" charset="0"/>
              </a:rPr>
              <a:t>, Eagle</a:t>
            </a:r>
            <a:r>
              <a:rPr lang="en-US" sz="2400" dirty="0" smtClean="0">
                <a:cs typeface="Times New Roman" pitchFamily="18" charset="0"/>
              </a:rPr>
              <a:t>: 	vain </a:t>
            </a:r>
            <a:r>
              <a:rPr lang="en-US" sz="2400" dirty="0" err="1" smtClean="0">
                <a:cs typeface="Times New Roman" pitchFamily="18" charset="0"/>
              </a:rPr>
              <a:t>timoteilla</a:t>
            </a:r>
            <a:endParaRPr lang="en-US" sz="2400" b="1" dirty="0" smtClean="0">
              <a:solidFill>
                <a:srgbClr val="990033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65000"/>
              </a:lnSpc>
              <a:buFontTx/>
              <a:buNone/>
            </a:pPr>
            <a:r>
              <a:rPr lang="fi-FI" sz="2400" b="1" dirty="0" err="1" smtClean="0">
                <a:solidFill>
                  <a:srgbClr val="800000"/>
                </a:solidFill>
                <a:latin typeface="+mj-lt"/>
                <a:cs typeface="Times New Roman" pitchFamily="18" charset="0"/>
              </a:rPr>
              <a:t>Primus</a:t>
            </a:r>
            <a:r>
              <a:rPr lang="fi-FI" sz="24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: 		turvallinen, tehokkain saunakukkaan</a:t>
            </a:r>
          </a:p>
          <a:p>
            <a:pPr marL="609600" indent="-609600" eaLnBrk="1" hangingPunct="1">
              <a:lnSpc>
                <a:spcPct val="65000"/>
              </a:lnSpc>
              <a:buFontTx/>
              <a:buNone/>
            </a:pPr>
            <a:r>
              <a:rPr lang="fi-FI" sz="2400" b="1" dirty="0" err="1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Starane</a:t>
            </a:r>
            <a:r>
              <a:rPr lang="fi-FI" sz="2400" b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 XL</a:t>
            </a:r>
          </a:p>
          <a:p>
            <a:pPr marL="609600" indent="-609600" eaLnBrk="1" hangingPunct="1">
              <a:lnSpc>
                <a:spcPct val="65000"/>
              </a:lnSpc>
              <a:buFontTx/>
              <a:buNone/>
            </a:pPr>
            <a:r>
              <a:rPr lang="fi-FI" sz="24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MCPA</a:t>
            </a:r>
            <a:r>
              <a:rPr lang="fi-FI" sz="24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: 		vioitusriski, sadon alentuminen: yöpakkaset </a:t>
            </a:r>
          </a:p>
          <a:p>
            <a:pPr marL="609600" indent="-609600" eaLnBrk="1" hangingPunct="1">
              <a:lnSpc>
                <a:spcPct val="65000"/>
              </a:lnSpc>
              <a:buFontTx/>
              <a:buNone/>
            </a:pPr>
            <a:r>
              <a:rPr lang="fi-FI" sz="24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</a:t>
            </a:r>
          </a:p>
          <a:p>
            <a:pPr marL="609600" indent="-609600" eaLnBrk="1" hangingPunct="1">
              <a:lnSpc>
                <a:spcPct val="65000"/>
              </a:lnSpc>
              <a:buFontTx/>
              <a:buNone/>
            </a:pPr>
            <a:r>
              <a:rPr lang="fi-FI" sz="24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	</a:t>
            </a:r>
            <a:r>
              <a:rPr lang="fi-FI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Kitkentä</a:t>
            </a:r>
            <a:r>
              <a:rPr lang="fi-FI" sz="24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: saunakukka, </a:t>
            </a:r>
            <a:r>
              <a:rPr lang="fi-FI" sz="24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hierakka</a:t>
            </a:r>
            <a:r>
              <a:rPr lang="fi-FI" sz="24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: </a:t>
            </a:r>
          </a:p>
          <a:p>
            <a:pPr marL="609600" indent="-609600" eaLnBrk="1" hangingPunct="1">
              <a:lnSpc>
                <a:spcPct val="65000"/>
              </a:lnSpc>
              <a:buFontTx/>
              <a:buNone/>
            </a:pPr>
            <a:r>
              <a:rPr lang="fi-FI" sz="24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	1 000 – 200 000 </a:t>
            </a:r>
            <a:r>
              <a:rPr lang="en-US" sz="24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siementä</a:t>
            </a:r>
            <a:r>
              <a:rPr lang="en-US" sz="24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yksilöä</a:t>
            </a:r>
            <a:r>
              <a:rPr lang="en-US" sz="24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kohden</a:t>
            </a:r>
            <a:endParaRPr lang="fi-FI" sz="2400" dirty="0">
              <a:latin typeface="+mj-lt"/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12</a:t>
            </a:fld>
            <a:endParaRPr lang="fi-FI" dirty="0"/>
          </a:p>
        </p:txBody>
      </p:sp>
      <p:pic>
        <p:nvPicPr>
          <p:cNvPr id="7" name="Picture 9" descr="S_Rumex%20longifolius%20k1-0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869160"/>
            <a:ext cx="13716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ikehys 7"/>
          <p:cNvSpPr txBox="1"/>
          <p:nvPr/>
        </p:nvSpPr>
        <p:spPr>
          <a:xfrm>
            <a:off x="2987824" y="537321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hierakka</a:t>
            </a:r>
            <a:endParaRPr lang="fi-FI" dirty="0"/>
          </a:p>
        </p:txBody>
      </p:sp>
      <p:pic>
        <p:nvPicPr>
          <p:cNvPr id="9" name="Picture 7" descr="seedlingbuttcup">
            <a:hlinkClick r:id="rId4" tooltip="LINK TO A MONOGRAPH ON CREEPING BUTTERCU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941168"/>
            <a:ext cx="1574725" cy="1436149"/>
          </a:xfrm>
          <a:prstGeom prst="rect">
            <a:avLst/>
          </a:prstGeom>
          <a:noFill/>
        </p:spPr>
      </p:pic>
      <p:sp>
        <p:nvSpPr>
          <p:cNvPr id="10" name="Tekstikehys 9"/>
          <p:cNvSpPr txBox="1"/>
          <p:nvPr/>
        </p:nvSpPr>
        <p:spPr>
          <a:xfrm>
            <a:off x="7308304" y="537321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leinikki</a:t>
            </a:r>
            <a:endParaRPr lang="fi-FI" dirty="0"/>
          </a:p>
        </p:txBody>
      </p:sp>
      <p:sp>
        <p:nvSpPr>
          <p:cNvPr id="11" name="Alatunnisteen paikkamerk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4330824" cy="1143000"/>
          </a:xfrm>
        </p:spPr>
        <p:txBody>
          <a:bodyPr/>
          <a:lstStyle/>
          <a:p>
            <a:r>
              <a:rPr lang="fi-FI" dirty="0" smtClean="0">
                <a:solidFill>
                  <a:schemeClr val="tx1"/>
                </a:solidFill>
              </a:rPr>
              <a:t>Nurmen lopetus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7544" y="692696"/>
            <a:ext cx="8676456" cy="55446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609600" indent="-609600" eaLnBrk="1" hangingPunct="1">
              <a:lnSpc>
                <a:spcPct val="70000"/>
              </a:lnSpc>
              <a:buFontTx/>
              <a:buNone/>
            </a:pPr>
            <a:endParaRPr lang="en-US" sz="2800" b="1" dirty="0" smtClean="0">
              <a:solidFill>
                <a:srgbClr val="0066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Kyntö</a:t>
            </a:r>
            <a:r>
              <a:rPr lang="en-US" sz="28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tai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Kemiallinen</a:t>
            </a:r>
            <a:r>
              <a:rPr lang="en-US" sz="28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kesanto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: 3-5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vuotinen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nurmi</a:t>
            </a:r>
            <a:endParaRPr lang="en-US" sz="2800" dirty="0" smtClean="0">
              <a:solidFill>
                <a:srgbClr val="3333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kun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nurmessa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runsaasti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ei-toivottuja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rikkakasveja</a:t>
            </a:r>
            <a:endParaRPr lang="en-US" sz="2800" dirty="0" smtClean="0">
              <a:solidFill>
                <a:srgbClr val="3333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endParaRPr lang="en-US" sz="2800" b="1" dirty="0" smtClean="0">
              <a:solidFill>
                <a:srgbClr val="9900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b="1" dirty="0" err="1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Glyfosaatti-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valmisteita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markkinoilla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&gt;30 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sz="28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¤ </a:t>
            </a:r>
            <a:r>
              <a:rPr lang="en-US" sz="28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Heinämäiset</a:t>
            </a:r>
            <a:r>
              <a:rPr lang="en-US" sz="2800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rikkakasvit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	1 x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annos</a:t>
            </a:r>
            <a:endParaRPr lang="en-US" sz="2800" dirty="0" smtClean="0">
              <a:solidFill>
                <a:srgbClr val="3333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sz="28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¤ </a:t>
            </a:r>
            <a:r>
              <a:rPr lang="en-US" sz="28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Leveälehtiset</a:t>
            </a:r>
            <a:r>
              <a:rPr lang="en-US" sz="2800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kestorikkakasvit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1,5-3 x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endParaRPr lang="en-US" sz="2800" b="1" dirty="0" smtClean="0">
              <a:solidFill>
                <a:srgbClr val="3333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b="1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Torjuntatulokseen</a:t>
            </a:r>
            <a:r>
              <a:rPr lang="en-US" sz="2800" b="1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vaikuttaa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: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-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Kasvukauden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sääolot</a:t>
            </a:r>
            <a:endParaRPr lang="en-US" sz="2800" dirty="0" smtClean="0">
              <a:solidFill>
                <a:srgbClr val="3333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-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Runsaasti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vihreitä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lehtiä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ruiskutettaessa</a:t>
            </a:r>
            <a:endParaRPr lang="en-US" sz="2800" dirty="0" smtClean="0">
              <a:solidFill>
                <a:srgbClr val="3333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-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Ruiskutus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heinä-elokuussa</a:t>
            </a:r>
            <a:endParaRPr lang="en-US" sz="2800" dirty="0" smtClean="0">
              <a:solidFill>
                <a:srgbClr val="3333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-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Ruiskutuksesta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kyntöön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vähintään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1-3 </a:t>
            </a:r>
            <a:r>
              <a:rPr lang="en-US" sz="2800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vk</a:t>
            </a:r>
            <a:r>
              <a:rPr lang="en-US" sz="2800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13</a:t>
            </a:fld>
            <a:endParaRPr lang="fi-FI" dirty="0"/>
          </a:p>
        </p:txBody>
      </p:sp>
      <p:pic>
        <p:nvPicPr>
          <p:cNvPr id="7" name="Picture 7" descr="seedlingnettle">
            <a:hlinkClick r:id="rId2" tooltip="LINK TO A MONOGRAPH ON STINGING NETT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0"/>
            <a:ext cx="1835696" cy="1674155"/>
          </a:xfrm>
          <a:prstGeom prst="rect">
            <a:avLst/>
          </a:prstGeom>
          <a:noFill/>
        </p:spPr>
      </p:pic>
      <p:pic>
        <p:nvPicPr>
          <p:cNvPr id="8" name="Picture 7" descr="valoku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3140969"/>
            <a:ext cx="1547664" cy="2384240"/>
          </a:xfrm>
          <a:prstGeom prst="rect">
            <a:avLst/>
          </a:prstGeom>
          <a:noFill/>
        </p:spPr>
      </p:pic>
      <p:sp>
        <p:nvSpPr>
          <p:cNvPr id="9" name="Tekstikehys 8"/>
          <p:cNvSpPr txBox="1"/>
          <p:nvPr/>
        </p:nvSpPr>
        <p:spPr>
          <a:xfrm>
            <a:off x="7959060" y="0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nokkonen</a:t>
            </a:r>
            <a:endParaRPr lang="fi-FI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kstikehys 9"/>
          <p:cNvSpPr txBox="1"/>
          <p:nvPr/>
        </p:nvSpPr>
        <p:spPr>
          <a:xfrm>
            <a:off x="8087300" y="5445224"/>
            <a:ext cx="105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hierakka</a:t>
            </a:r>
            <a:endParaRPr lang="fi-FI" dirty="0"/>
          </a:p>
        </p:txBody>
      </p:sp>
      <p:sp>
        <p:nvSpPr>
          <p:cNvPr id="11" name="Alatunnisteen paikkamerk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8229600" cy="1143000"/>
          </a:xfrm>
        </p:spPr>
        <p:txBody>
          <a:bodyPr/>
          <a:lstStyle/>
          <a:p>
            <a:r>
              <a:rPr lang="fi-FI" dirty="0" smtClean="0"/>
              <a:t>Mitä viljelet nurmialallasi?</a:t>
            </a:r>
            <a:br>
              <a:rPr lang="fi-FI" dirty="0" smtClean="0"/>
            </a:br>
            <a:r>
              <a:rPr lang="fi-FI" sz="2400" dirty="0" smtClean="0"/>
              <a:t>Noin 25-30 % maatalousmaan alasta on nurmea</a:t>
            </a: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2</a:t>
            </a:fld>
            <a:endParaRPr lang="fi-FI" dirty="0"/>
          </a:p>
        </p:txBody>
      </p:sp>
      <p:pic>
        <p:nvPicPr>
          <p:cNvPr id="7" name="Picture 5" descr="IMG_084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484784"/>
            <a:ext cx="60372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ikehys 7"/>
          <p:cNvSpPr txBox="1"/>
          <p:nvPr/>
        </p:nvSpPr>
        <p:spPr>
          <a:xfrm>
            <a:off x="4860032" y="6021288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Kuva: Jukka Salonen</a:t>
            </a:r>
            <a:endParaRPr lang="fi-FI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5698976" cy="1143000"/>
          </a:xfrm>
        </p:spPr>
        <p:txBody>
          <a:bodyPr/>
          <a:lstStyle/>
          <a:p>
            <a:r>
              <a:rPr lang="fi-FI" dirty="0" smtClean="0"/>
              <a:t>Näyttääkö suojaviljasi tältä?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3</a:t>
            </a:fld>
            <a:endParaRPr lang="fi-FI" dirty="0"/>
          </a:p>
        </p:txBody>
      </p:sp>
      <p:pic>
        <p:nvPicPr>
          <p:cNvPr id="23554" name="Picture 2" descr="J:\Tietolaari\Jokioinen_yhteiset\KSUrikkakasvit\Heikki\kuvat\Uusi kansio\talvehtineeet saunakukat jatkavat kasvua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6807048" cy="4525963"/>
          </a:xfrm>
          <a:prstGeom prst="rect">
            <a:avLst/>
          </a:prstGeom>
          <a:noFill/>
        </p:spPr>
      </p:pic>
      <p:sp>
        <p:nvSpPr>
          <p:cNvPr id="7" name="Tekstikehys 6"/>
          <p:cNvSpPr txBox="1"/>
          <p:nvPr/>
        </p:nvSpPr>
        <p:spPr>
          <a:xfrm>
            <a:off x="5508104" y="5805264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Kuva: Heikki Jalli</a:t>
            </a:r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992888" cy="1143000"/>
          </a:xfrm>
        </p:spPr>
        <p:txBody>
          <a:bodyPr/>
          <a:lstStyle/>
          <a:p>
            <a:r>
              <a:rPr lang="fi-FI" dirty="0" smtClean="0"/>
              <a:t>Kevätviljassa - tyypilliset </a:t>
            </a:r>
            <a:r>
              <a:rPr lang="fi-FI" dirty="0" smtClean="0">
                <a:solidFill>
                  <a:srgbClr val="006600"/>
                </a:solidFill>
              </a:rPr>
              <a:t>nurmien </a:t>
            </a:r>
            <a:r>
              <a:rPr lang="fi-FI" dirty="0" smtClean="0"/>
              <a:t>lajit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4</a:t>
            </a:fld>
            <a:endParaRPr lang="fi-FI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772816"/>
            <a:ext cx="7827388" cy="45365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Tekstikehys 7"/>
          <p:cNvSpPr txBox="1"/>
          <p:nvPr/>
        </p:nvSpPr>
        <p:spPr>
          <a:xfrm>
            <a:off x="3419872" y="1124744"/>
            <a:ext cx="5130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err="1" smtClean="0"/>
              <a:t>MTT:n</a:t>
            </a:r>
            <a:r>
              <a:rPr lang="fi-FI" sz="2000" dirty="0" smtClean="0"/>
              <a:t> rikkakasvien levinneisyystutkimukset</a:t>
            </a:r>
          </a:p>
          <a:p>
            <a:r>
              <a:rPr lang="fi-FI" sz="2000" dirty="0" smtClean="0"/>
              <a:t>J. Salonen </a:t>
            </a:r>
            <a:r>
              <a:rPr lang="fi-FI" sz="2000" dirty="0" err="1" smtClean="0"/>
              <a:t>et.al</a:t>
            </a:r>
            <a:r>
              <a:rPr lang="fi-FI" sz="2000" dirty="0" smtClean="0"/>
              <a:t>.</a:t>
            </a:r>
            <a:endParaRPr lang="fi-FI" sz="2000" dirty="0"/>
          </a:p>
        </p:txBody>
      </p:sp>
      <p:sp>
        <p:nvSpPr>
          <p:cNvPr id="9" name="Tekstikehys 8"/>
          <p:cNvSpPr txBox="1"/>
          <p:nvPr/>
        </p:nvSpPr>
        <p:spPr>
          <a:xfrm>
            <a:off x="1547664" y="5805264"/>
            <a:ext cx="576311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i-FI" dirty="0" smtClean="0"/>
              <a:t>Leinikit     Kärsämöt   </a:t>
            </a:r>
            <a:r>
              <a:rPr lang="fi-FI" dirty="0" err="1" smtClean="0"/>
              <a:t>Hierakat</a:t>
            </a:r>
            <a:r>
              <a:rPr lang="fi-FI" dirty="0" smtClean="0"/>
              <a:t>    Kortteet    Juolavehnä</a:t>
            </a:r>
            <a:endParaRPr lang="fi-FI" dirty="0"/>
          </a:p>
        </p:txBody>
      </p:sp>
      <p:cxnSp>
        <p:nvCxnSpPr>
          <p:cNvPr id="11" name="Suora nuoliyhdysviiva 10"/>
          <p:cNvCxnSpPr/>
          <p:nvPr/>
        </p:nvCxnSpPr>
        <p:spPr>
          <a:xfrm flipV="1">
            <a:off x="6156176" y="2708920"/>
            <a:ext cx="792088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latunnisteen paikkamerkki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n-GB" dirty="0" err="1" smtClean="0"/>
              <a:t>Kevätviljapeltojen</a:t>
            </a:r>
            <a:r>
              <a:rPr lang="en-GB" dirty="0" smtClean="0"/>
              <a:t> Top-10  </a:t>
            </a:r>
            <a:r>
              <a:rPr lang="fi-FI" dirty="0" smtClean="0">
                <a:solidFill>
                  <a:srgbClr val="006600"/>
                </a:solidFill>
              </a:rPr>
              <a:t>Kestorikkakasvit</a:t>
            </a:r>
            <a:r>
              <a:rPr lang="fi-FI" b="0" dirty="0" smtClean="0">
                <a:solidFill>
                  <a:srgbClr val="006600"/>
                </a:solidFill>
              </a:rPr>
              <a:t/>
            </a:r>
            <a:br>
              <a:rPr lang="fi-FI" b="0" dirty="0" smtClean="0">
                <a:solidFill>
                  <a:srgbClr val="006600"/>
                </a:solidFill>
              </a:rPr>
            </a:br>
            <a:endParaRPr lang="fi-FI" sz="2400" dirty="0">
              <a:solidFill>
                <a:srgbClr val="006600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5</a:t>
            </a:fld>
            <a:endParaRPr lang="fi-FI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16833"/>
            <a:ext cx="6609928" cy="4176464"/>
          </a:xfrm>
          <a:solidFill>
            <a:srgbClr val="C0C0C0"/>
          </a:solidFill>
          <a:ln>
            <a:solidFill>
              <a:schemeClr val="tx2"/>
            </a:solidFill>
          </a:ln>
        </p:spPr>
        <p:txBody>
          <a:bodyPr/>
          <a:lstStyle/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1600" u="sng" dirty="0" smtClean="0">
                <a:solidFill>
                  <a:srgbClr val="FFFF00"/>
                </a:solidFill>
              </a:rPr>
              <a:t> </a:t>
            </a:r>
            <a:r>
              <a:rPr lang="fi-FI" sz="2000" u="sng" dirty="0" smtClean="0"/>
              <a:t>Sija	</a:t>
            </a:r>
            <a:r>
              <a:rPr lang="en-GB" sz="2000" u="sng" dirty="0" smtClean="0"/>
              <a:t>	</a:t>
            </a:r>
            <a:r>
              <a:rPr lang="fi-FI" sz="2000" u="sng" dirty="0" smtClean="0"/>
              <a:t>Laji		</a:t>
            </a:r>
            <a:r>
              <a:rPr lang="en-GB" sz="2000" u="sng" dirty="0" smtClean="0"/>
              <a:t>		</a:t>
            </a:r>
            <a:r>
              <a:rPr lang="fi-FI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Yleisyys</a:t>
            </a:r>
            <a:r>
              <a:rPr lang="en-GB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en-GB" sz="2000" u="sng" dirty="0" smtClean="0"/>
              <a:t>	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	1		</a:t>
            </a:r>
            <a:r>
              <a:rPr lang="fi-FI" sz="2000" dirty="0" smtClean="0"/>
              <a:t>Juolavehnä	</a:t>
            </a:r>
            <a:r>
              <a:rPr lang="en-GB" sz="2000" dirty="0" smtClean="0"/>
              <a:t>		</a:t>
            </a:r>
            <a:r>
              <a:rPr lang="fi-FI" sz="2000" b="1" dirty="0" smtClean="0">
                <a:solidFill>
                  <a:srgbClr val="C00000"/>
                </a:solidFill>
              </a:rPr>
              <a:t>66</a:t>
            </a:r>
            <a:r>
              <a:rPr lang="en-GB" sz="2000" b="1" dirty="0" smtClean="0">
                <a:solidFill>
                  <a:srgbClr val="C00000"/>
                </a:solidFill>
              </a:rPr>
              <a:t> </a:t>
            </a:r>
            <a:r>
              <a:rPr lang="en-GB" sz="2000" dirty="0" smtClean="0"/>
              <a:t> %	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	2		</a:t>
            </a:r>
            <a:r>
              <a:rPr lang="fi-FI" sz="2000" dirty="0" err="1" smtClean="0"/>
              <a:t>Peltovalvatti</a:t>
            </a:r>
            <a:r>
              <a:rPr lang="fi-FI" sz="2000" dirty="0" smtClean="0"/>
              <a:t>	</a:t>
            </a:r>
            <a:r>
              <a:rPr lang="en-GB" sz="2000" dirty="0" smtClean="0"/>
              <a:t>		</a:t>
            </a:r>
            <a:r>
              <a:rPr lang="fi-FI" sz="2000" b="1" dirty="0" smtClean="0">
                <a:solidFill>
                  <a:schemeClr val="accent1">
                    <a:lumMod val="75000"/>
                  </a:schemeClr>
                </a:solidFill>
              </a:rPr>
              <a:t>38</a:t>
            </a:r>
            <a:r>
              <a:rPr lang="en-GB" sz="2000" dirty="0" smtClean="0"/>
              <a:t>  %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	3		</a:t>
            </a:r>
            <a:r>
              <a:rPr lang="fi-FI" sz="2000" dirty="0" smtClean="0"/>
              <a:t>Apilat	</a:t>
            </a:r>
            <a:r>
              <a:rPr lang="en-GB" sz="2000" dirty="0" smtClean="0"/>
              <a:t>			</a:t>
            </a:r>
            <a:r>
              <a:rPr lang="fi-FI" sz="2000" dirty="0" smtClean="0"/>
              <a:t>26</a:t>
            </a:r>
            <a:r>
              <a:rPr lang="en-GB" sz="2000" dirty="0" smtClean="0"/>
              <a:t>  % 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	4		</a:t>
            </a:r>
            <a:r>
              <a:rPr lang="fi-FI" sz="2000" dirty="0" smtClean="0"/>
              <a:t>Voikukka</a:t>
            </a:r>
            <a:r>
              <a:rPr lang="en-GB" sz="2000" dirty="0" smtClean="0"/>
              <a:t>		</a:t>
            </a:r>
            <a:r>
              <a:rPr lang="fi-FI" sz="2000" dirty="0" smtClean="0"/>
              <a:t>	</a:t>
            </a:r>
            <a:r>
              <a:rPr lang="fi-FI" sz="2000" b="1" dirty="0" smtClean="0">
                <a:solidFill>
                  <a:srgbClr val="006600"/>
                </a:solidFill>
              </a:rPr>
              <a:t>24</a:t>
            </a:r>
            <a:r>
              <a:rPr lang="en-GB" sz="2000" dirty="0" smtClean="0"/>
              <a:t>  %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	5		</a:t>
            </a:r>
            <a:r>
              <a:rPr lang="fi-FI" sz="2000" dirty="0" smtClean="0"/>
              <a:t>Pelto-ohdake	</a:t>
            </a:r>
            <a:r>
              <a:rPr lang="en-GB" sz="2000" dirty="0" smtClean="0"/>
              <a:t>		</a:t>
            </a:r>
            <a:r>
              <a:rPr lang="fi-FI" sz="2000" b="1" dirty="0" smtClean="0">
                <a:solidFill>
                  <a:srgbClr val="006600"/>
                </a:solidFill>
              </a:rPr>
              <a:t>22</a:t>
            </a:r>
            <a:r>
              <a:rPr lang="en-GB" sz="2000" dirty="0" smtClean="0"/>
              <a:t>  %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	6		P</a:t>
            </a:r>
            <a:r>
              <a:rPr lang="fi-FI" sz="2000" dirty="0" err="1" smtClean="0"/>
              <a:t>iharatamo</a:t>
            </a:r>
            <a:r>
              <a:rPr lang="fi-FI" sz="2000" dirty="0" smtClean="0"/>
              <a:t>	</a:t>
            </a:r>
            <a:r>
              <a:rPr lang="en-GB" sz="2000" dirty="0" smtClean="0"/>
              <a:t>		</a:t>
            </a:r>
            <a:r>
              <a:rPr lang="fi-FI" sz="2000" b="1" dirty="0" smtClean="0">
                <a:solidFill>
                  <a:srgbClr val="006600"/>
                </a:solidFill>
              </a:rPr>
              <a:t>22</a:t>
            </a:r>
            <a:r>
              <a:rPr lang="en-GB" sz="2000" b="1" dirty="0" smtClean="0"/>
              <a:t> </a:t>
            </a:r>
            <a:r>
              <a:rPr lang="en-GB" sz="2000" dirty="0" smtClean="0"/>
              <a:t> % 	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	7		</a:t>
            </a:r>
            <a:r>
              <a:rPr lang="fi-FI" sz="2000" dirty="0" smtClean="0"/>
              <a:t>Rönsyleinikki</a:t>
            </a:r>
            <a:r>
              <a:rPr lang="en-GB" sz="2000" dirty="0" smtClean="0"/>
              <a:t>	</a:t>
            </a:r>
            <a:r>
              <a:rPr lang="fi-FI" sz="2000" dirty="0" smtClean="0"/>
              <a:t>	</a:t>
            </a:r>
            <a:r>
              <a:rPr lang="en-GB" sz="2000" dirty="0" smtClean="0"/>
              <a:t>	</a:t>
            </a:r>
            <a:r>
              <a:rPr lang="fi-FI" sz="2000" b="1" dirty="0" smtClean="0">
                <a:solidFill>
                  <a:srgbClr val="006600"/>
                </a:solidFill>
              </a:rPr>
              <a:t>19</a:t>
            </a:r>
            <a:r>
              <a:rPr lang="en-GB" sz="2000" dirty="0" smtClean="0">
                <a:solidFill>
                  <a:srgbClr val="006600"/>
                </a:solidFill>
              </a:rPr>
              <a:t> </a:t>
            </a:r>
            <a:r>
              <a:rPr lang="en-GB" sz="2000" dirty="0" smtClean="0"/>
              <a:t> %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	8		</a:t>
            </a:r>
            <a:r>
              <a:rPr lang="fi-FI" sz="2000" dirty="0" smtClean="0"/>
              <a:t>Peltokorte		</a:t>
            </a:r>
            <a:r>
              <a:rPr lang="en-GB" sz="2000" dirty="0" smtClean="0"/>
              <a:t>	</a:t>
            </a:r>
            <a:r>
              <a:rPr lang="fi-FI" sz="2000" dirty="0" smtClean="0"/>
              <a:t>17</a:t>
            </a:r>
            <a:r>
              <a:rPr lang="en-GB" sz="2000" dirty="0" smtClean="0"/>
              <a:t>  % 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	9		</a:t>
            </a:r>
            <a:r>
              <a:rPr lang="fi-FI" sz="2000" dirty="0" smtClean="0"/>
              <a:t>Niittyleinikki	</a:t>
            </a:r>
            <a:r>
              <a:rPr lang="en-GB" sz="2000" dirty="0" smtClean="0"/>
              <a:t>		</a:t>
            </a:r>
            <a:r>
              <a:rPr lang="fi-FI" sz="2000" dirty="0" smtClean="0"/>
              <a:t>13</a:t>
            </a:r>
            <a:r>
              <a:rPr lang="en-GB" sz="2000" dirty="0" smtClean="0"/>
              <a:t>  %</a:t>
            </a:r>
          </a:p>
          <a:p>
            <a:pPr defTabSz="790575" eaLnBrk="1" hangingPunct="1">
              <a:buClr>
                <a:schemeClr val="tx2"/>
              </a:buClr>
              <a:buFontTx/>
              <a:buNone/>
            </a:pPr>
            <a:r>
              <a:rPr lang="en-GB" sz="2000" dirty="0" smtClean="0"/>
              <a:t>    10		</a:t>
            </a:r>
            <a:r>
              <a:rPr lang="fi-FI" sz="2000" dirty="0" smtClean="0"/>
              <a:t>Hiirenvirna	</a:t>
            </a:r>
            <a:r>
              <a:rPr lang="en-GB" sz="2000" dirty="0" smtClean="0"/>
              <a:t>		</a:t>
            </a:r>
            <a:r>
              <a:rPr lang="fi-FI" sz="2000" dirty="0" smtClean="0"/>
              <a:t>12</a:t>
            </a:r>
            <a:r>
              <a:rPr lang="en-GB" sz="2000" dirty="0" smtClean="0"/>
              <a:t>  %</a:t>
            </a:r>
          </a:p>
        </p:txBody>
      </p:sp>
      <p:sp>
        <p:nvSpPr>
          <p:cNvPr id="8" name="Tekstikehys 7"/>
          <p:cNvSpPr txBox="1"/>
          <p:nvPr/>
        </p:nvSpPr>
        <p:spPr>
          <a:xfrm>
            <a:off x="827584" y="1052736"/>
            <a:ext cx="81369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 smtClean="0"/>
              <a:t>MTT:n</a:t>
            </a:r>
            <a:r>
              <a:rPr lang="fi-FI" sz="2400" dirty="0" smtClean="0"/>
              <a:t> rikkakasvien levinneisyyskartoitus 2007-2009</a:t>
            </a:r>
          </a:p>
          <a:p>
            <a:r>
              <a:rPr lang="fi-FI" dirty="0" smtClean="0"/>
              <a:t>J. Salonen </a:t>
            </a:r>
            <a:r>
              <a:rPr lang="fi-FI" dirty="0" err="1" smtClean="0"/>
              <a:t>et.al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011344" cy="1143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fi-FI" sz="2800" dirty="0" smtClean="0">
                <a:solidFill>
                  <a:srgbClr val="333300"/>
                </a:solidFill>
                <a:latin typeface="Arial" charset="0"/>
                <a:cs typeface="Arial" charset="0"/>
              </a:rPr>
              <a:t>TAVOITTEENA KORKEALAATUINEN NURMIREHU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68052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fi-FI" sz="28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		Nurmen perustaminen ± suojavilja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fi-FI" sz="1600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fi-FI" sz="28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	Vakiintuneet nurmet, 3-5 vuotta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fi-FI" sz="28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		kuiva heinä, säilörehu, laidun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endParaRPr lang="fi-FI" sz="2800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fi-FI" sz="28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	Heinän siementuotanto, 2-4 vuotta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fi-FI" sz="2800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fi-FI" sz="28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	Yksivuotinen pikanurmi, pikalaidun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fi-FI" sz="2800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fi-FI" sz="28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	Laajaperäiset laitumet, hakamaat</a:t>
            </a:r>
          </a:p>
          <a:p>
            <a:pPr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6</a:t>
            </a:fld>
            <a:endParaRPr lang="fi-FI" dirty="0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0" y="332656"/>
            <a:ext cx="9036496" cy="1143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fi-FI" dirty="0" smtClean="0">
                <a:solidFill>
                  <a:srgbClr val="333300"/>
                </a:solidFill>
                <a:latin typeface="Arial" charset="0"/>
                <a:cs typeface="Arial" charset="0"/>
              </a:rPr>
              <a:t>	RIKKAKASVIEN TORJUNTATARPEESEEN NURMELLA VAIKUTTAVAT</a:t>
            </a:r>
            <a:br>
              <a:rPr lang="fi-FI" dirty="0" smtClean="0">
                <a:solidFill>
                  <a:srgbClr val="333300"/>
                </a:solidFill>
                <a:latin typeface="Arial" charset="0"/>
                <a:cs typeface="Arial" charset="0"/>
              </a:rPr>
            </a:br>
            <a:r>
              <a:rPr lang="fi-FI" dirty="0" smtClean="0">
                <a:solidFill>
                  <a:srgbClr val="333300"/>
                </a:solidFill>
                <a:latin typeface="Arial" charset="0"/>
                <a:cs typeface="Arial" charset="0"/>
              </a:rPr>
              <a:t>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340768"/>
            <a:ext cx="8928992" cy="4824536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fi-FI" b="1" dirty="0" smtClean="0">
                <a:solidFill>
                  <a:srgbClr val="333300"/>
                </a:solidFill>
                <a:latin typeface="Arial" charset="0"/>
                <a:cs typeface="Arial" charset="0"/>
              </a:rPr>
              <a:t>	</a:t>
            </a:r>
            <a:r>
              <a:rPr lang="fi-FI" sz="24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RIKKAKASVIEN TORJUNTA NURMEN PERUSTAMISVAIHEESSA RATKAISEVAA</a:t>
            </a:r>
          </a:p>
          <a:p>
            <a:pPr marL="609600" indent="-609600" eaLnBrk="1" hangingPunct="1">
              <a:buNone/>
            </a:pPr>
            <a:r>
              <a:rPr lang="fi-FI" sz="28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¤	Nurmikasvien pitkäntähtäimen kannattavuus nurmiviljely on monivuotinen sijoitus</a:t>
            </a:r>
          </a:p>
          <a:p>
            <a:pPr marL="609600" indent="-609600" eaLnBrk="1" hangingPunct="1">
              <a:buFontTx/>
              <a:buNone/>
            </a:pPr>
            <a:r>
              <a:rPr lang="fi-FI" sz="2800" dirty="0" smtClean="0">
                <a:solidFill>
                  <a:srgbClr val="333300"/>
                </a:solidFill>
                <a:latin typeface="Arial" charset="0"/>
                <a:cs typeface="Arial" charset="0"/>
              </a:rPr>
              <a:t>¤ </a:t>
            </a:r>
            <a:r>
              <a:rPr lang="fi-FI" sz="2800" b="1" dirty="0" smtClean="0">
                <a:solidFill>
                  <a:srgbClr val="333300"/>
                </a:solidFill>
                <a:latin typeface="Arial" charset="0"/>
                <a:cs typeface="Arial" charset="0"/>
              </a:rPr>
              <a:t>	</a:t>
            </a:r>
            <a:r>
              <a:rPr lang="fi-FI" sz="2800" dirty="0" smtClean="0">
                <a:solidFill>
                  <a:srgbClr val="333300"/>
                </a:solidFill>
                <a:latin typeface="Arial" charset="0"/>
                <a:cs typeface="Arial" charset="0"/>
              </a:rPr>
              <a:t>Pellon viljelyhistoria, rikkakasvien siemenpankki</a:t>
            </a:r>
          </a:p>
          <a:p>
            <a:pPr marL="609600" indent="-609600" eaLnBrk="1" hangingPunct="1">
              <a:buFontTx/>
              <a:buNone/>
            </a:pPr>
            <a:r>
              <a:rPr lang="fi-FI" sz="28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¤	Nurmen kylvösiemenen elinvoima ja puhtaus </a:t>
            </a:r>
            <a:r>
              <a:rPr lang="fi-FI" sz="2800" dirty="0" err="1" smtClean="0">
                <a:solidFill>
                  <a:srgbClr val="006600"/>
                </a:solidFill>
                <a:latin typeface="Arial" charset="0"/>
                <a:cs typeface="Arial" charset="0"/>
              </a:rPr>
              <a:t>hierakka</a:t>
            </a:r>
            <a:r>
              <a:rPr lang="fi-FI" sz="28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, saunakukka, juolavehnä</a:t>
            </a:r>
          </a:p>
          <a:p>
            <a:pPr marL="609600" indent="-609600" eaLnBrk="1" hangingPunct="1">
              <a:buNone/>
            </a:pPr>
            <a:r>
              <a:rPr lang="fi-FI" sz="2800" dirty="0" smtClean="0">
                <a:solidFill>
                  <a:srgbClr val="333300"/>
                </a:solidFill>
                <a:latin typeface="Arial" charset="0"/>
                <a:cs typeface="Arial" charset="0"/>
              </a:rPr>
              <a:t>¤	Nurmen kilpailukyky: </a:t>
            </a:r>
            <a:r>
              <a:rPr lang="fi-FI" sz="2800" dirty="0" smtClean="0">
                <a:latin typeface="Arial" charset="0"/>
                <a:cs typeface="Arial" charset="0"/>
              </a:rPr>
              <a:t>voimakas, täystiheä kasvusto</a:t>
            </a:r>
          </a:p>
          <a:p>
            <a:pPr marL="609600" indent="-609600" eaLnBrk="1" hangingPunct="1">
              <a:buFontTx/>
              <a:buNone/>
            </a:pPr>
            <a:r>
              <a:rPr lang="fi-FI" sz="2800" dirty="0" smtClean="0">
                <a:solidFill>
                  <a:srgbClr val="333300"/>
                </a:solidFill>
                <a:latin typeface="Arial" charset="0"/>
                <a:cs typeface="Arial" charset="0"/>
              </a:rPr>
              <a:t>¤	Rikkakasvilajien haitallisuus ja kilpailukyky</a:t>
            </a:r>
          </a:p>
          <a:p>
            <a:pPr marL="609600" indent="-609600" eaLnBrk="1" hangingPunct="1">
              <a:buFontTx/>
              <a:buNone/>
            </a:pPr>
            <a:r>
              <a:rPr lang="fi-FI" sz="2800" dirty="0" smtClean="0">
                <a:latin typeface="Arial" charset="0"/>
                <a:cs typeface="Arial" charset="0"/>
              </a:rPr>
              <a:t>¤	Nurmen ikä ja käyttötarkoitus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7</a:t>
            </a:fld>
            <a:endParaRPr lang="fi-FI" dirty="0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48072"/>
          </a:xfrm>
        </p:spPr>
        <p:txBody>
          <a:bodyPr/>
          <a:lstStyle/>
          <a:p>
            <a: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  <a:t>FENOKSIHAPOT JA NURMI</a:t>
            </a:r>
            <a:br>
              <a:rPr lang="fi-FI" dirty="0" smtClean="0">
                <a:solidFill>
                  <a:srgbClr val="333300"/>
                </a:solidFill>
                <a:cs typeface="Times New Roman" pitchFamily="18" charset="0"/>
              </a:rPr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196752"/>
            <a:ext cx="8928992" cy="5184576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fi-FI" sz="2400" b="1" dirty="0" err="1" smtClean="0">
                <a:solidFill>
                  <a:srgbClr val="800000"/>
                </a:solidFill>
                <a:latin typeface="+mj-lt"/>
                <a:cs typeface="Times New Roman" pitchFamily="18" charset="0"/>
              </a:rPr>
              <a:t>Fenoksihappoja</a:t>
            </a:r>
            <a:r>
              <a:rPr lang="fi-FI" sz="2400" b="1" dirty="0" smtClean="0">
                <a:solidFill>
                  <a:srgbClr val="800000"/>
                </a:solidFill>
                <a:latin typeface="+mj-lt"/>
                <a:cs typeface="Times New Roman" pitchFamily="18" charset="0"/>
              </a:rPr>
              <a:t> MCPA, </a:t>
            </a:r>
            <a:r>
              <a:rPr lang="fi-FI" sz="2400" b="1" dirty="0" err="1" smtClean="0">
                <a:solidFill>
                  <a:srgbClr val="800000"/>
                </a:solidFill>
                <a:latin typeface="+mj-lt"/>
                <a:cs typeface="Times New Roman" pitchFamily="18" charset="0"/>
              </a:rPr>
              <a:t>mekoproppi-P</a:t>
            </a:r>
            <a:r>
              <a:rPr lang="fi-FI" sz="2400" b="1" dirty="0" smtClean="0">
                <a:solidFill>
                  <a:srgbClr val="800000"/>
                </a:solidFill>
                <a:latin typeface="+mj-lt"/>
                <a:cs typeface="Times New Roman" pitchFamily="18" charset="0"/>
              </a:rPr>
              <a:t> ja </a:t>
            </a:r>
            <a:r>
              <a:rPr lang="fi-FI" sz="2400" b="1" dirty="0" err="1" smtClean="0">
                <a:solidFill>
                  <a:srgbClr val="800000"/>
                </a:solidFill>
                <a:latin typeface="+mj-lt"/>
                <a:cs typeface="Times New Roman" pitchFamily="18" charset="0"/>
              </a:rPr>
              <a:t>diklorproppi-P</a:t>
            </a:r>
            <a:r>
              <a:rPr lang="fi-FI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buFontTx/>
              <a:buNone/>
            </a:pPr>
            <a:r>
              <a:rPr lang="fi-FI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sisältävillä valmisteilla käsiteltyä nurmea EI SAA käsittelyvuonna syöttää eläinten rehuksi</a:t>
            </a:r>
          </a:p>
          <a:p>
            <a:pPr marL="609600" indent="-609600" eaLnBrk="1" hangingPunct="1">
              <a:buFontTx/>
              <a:buNone/>
            </a:pPr>
            <a:r>
              <a:rPr lang="fi-FI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jäämäriskin vuoksi. </a:t>
            </a:r>
          </a:p>
          <a:p>
            <a:pPr marL="609600" indent="-609600" eaLnBrk="1" hangingPunct="1">
              <a:buFontTx/>
              <a:buNone/>
            </a:pPr>
            <a:r>
              <a:rPr lang="fi-FI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Poikkeus </a:t>
            </a:r>
            <a:r>
              <a:rPr lang="fi-FI" sz="24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Ariane</a:t>
            </a:r>
            <a:r>
              <a:rPr lang="fi-FI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S (2011-&gt;)		</a:t>
            </a:r>
            <a:r>
              <a:rPr lang="fi-FI" sz="2400" b="1" dirty="0" smtClean="0">
                <a:solidFill>
                  <a:srgbClr val="993300"/>
                </a:solidFill>
                <a:latin typeface="+mj-lt"/>
                <a:cs typeface="Times New Roman" pitchFamily="18" charset="0"/>
              </a:rPr>
              <a:t>varoaika 30 pv</a:t>
            </a:r>
          </a:p>
          <a:p>
            <a:pPr marL="609600" indent="-609600" eaLnBrk="1" hangingPunct="1">
              <a:buFontTx/>
              <a:buNone/>
            </a:pPr>
            <a:r>
              <a:rPr lang="fi-FI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fi-FI" sz="24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(</a:t>
            </a:r>
            <a:r>
              <a:rPr lang="fi-FI" sz="2400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fluroksipyyri+klopyralidi+MCPA</a:t>
            </a:r>
            <a:r>
              <a:rPr lang="fi-FI" sz="24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200 g/l)-&gt; </a:t>
            </a:r>
            <a:r>
              <a:rPr lang="fi-FI" sz="2400" b="1" u="sng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350-700 g/ha</a:t>
            </a:r>
          </a:p>
          <a:p>
            <a:pPr marL="609600" indent="-609600" eaLnBrk="1" hangingPunct="1">
              <a:buFontTx/>
              <a:buNone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-Apilattomien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nurmien suojaviljat	1.75-2.5 l/ha</a:t>
            </a:r>
          </a:p>
          <a:p>
            <a:pPr marL="609600" indent="-609600" eaLnBrk="1" hangingPunct="1">
              <a:buFontTx/>
              <a:buNone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-Apilattomat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nurmet perustamisvuonna	1.75-2.0 l/ha</a:t>
            </a:r>
          </a:p>
          <a:p>
            <a:pPr marL="609600" indent="-609600" eaLnBrk="1" hangingPunct="1">
              <a:buFontTx/>
              <a:buNone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-Vakiintuneet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nurmet			2.0-3.5 l/ha</a:t>
            </a:r>
          </a:p>
          <a:p>
            <a:pPr marL="609600" indent="-609600" eaLnBrk="1" hangingPunct="1">
              <a:buFontTx/>
              <a:buNone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-Energiaheinät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perustamisvuonna	1.75-2.0 l/ha</a:t>
            </a:r>
          </a:p>
          <a:p>
            <a:pPr marL="609600" indent="-609600" eaLnBrk="1" hangingPunct="1">
              <a:buFontTx/>
              <a:buNone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		seuraava kevät			2.0-3.0 l/ha</a:t>
            </a:r>
          </a:p>
          <a:p>
            <a:pPr marL="609600" indent="-609600" eaLnBrk="1" hangingPunct="1">
              <a:buFontTx/>
              <a:buNone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-Heinien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siemenviljelykset		2.0-3.5 (3) l/ha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8</a:t>
            </a:fld>
            <a:endParaRPr lang="fi-FI" dirty="0"/>
          </a:p>
        </p:txBody>
      </p:sp>
      <p:sp>
        <p:nvSpPr>
          <p:cNvPr id="7" name="Suorakulmio 6"/>
          <p:cNvSpPr/>
          <p:nvPr/>
        </p:nvSpPr>
        <p:spPr>
          <a:xfrm>
            <a:off x="2286000" y="2164039"/>
            <a:ext cx="4572000" cy="3139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algn="ctr" eaLnBrk="1" hangingPunct="1">
              <a:lnSpc>
                <a:spcPct val="80000"/>
              </a:lnSpc>
              <a:buFontTx/>
              <a:buNone/>
            </a:pPr>
            <a:endParaRPr lang="fi-FI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7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7467600" cy="457200"/>
          </a:xfrm>
        </p:spPr>
        <p:txBody>
          <a:bodyPr/>
          <a:lstStyle/>
          <a:p>
            <a:pPr eaLnBrk="1" hangingPunct="1"/>
            <a:r>
              <a:rPr lang="fi-FI" sz="3200" b="1" dirty="0" smtClean="0">
                <a:solidFill>
                  <a:srgbClr val="333300"/>
                </a:solidFill>
                <a:cs typeface="Times New Roman" pitchFamily="18" charset="0"/>
              </a:rPr>
              <a:t>APILATON NURMI SUOJAVILJASSA</a:t>
            </a:r>
            <a:endParaRPr lang="fi-FI" sz="3200" b="1" dirty="0" smtClean="0">
              <a:solidFill>
                <a:srgbClr val="333300"/>
              </a:solidFill>
            </a:endParaRPr>
          </a:p>
        </p:txBody>
      </p:sp>
      <p:sp>
        <p:nvSpPr>
          <p:cNvPr id="102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23528" y="692696"/>
            <a:ext cx="8610600" cy="5334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609600" indent="-609600" eaLnBrk="1" hangingPunct="1">
              <a:lnSpc>
                <a:spcPct val="60000"/>
              </a:lnSpc>
              <a:buFontTx/>
              <a:buNone/>
            </a:pPr>
            <a:endParaRPr lang="fi-FI" b="1" dirty="0" smtClean="0">
              <a:solidFill>
                <a:srgbClr val="3333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Express, </a:t>
            </a:r>
            <a:r>
              <a:rPr lang="fi-FI" b="1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Ratio</a:t>
            </a:r>
            <a:r>
              <a:rPr lang="fi-FI" b="1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, </a:t>
            </a:r>
            <a:r>
              <a:rPr lang="fi-FI" b="1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Classic</a:t>
            </a:r>
            <a:r>
              <a:rPr lang="fi-FI" b="1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Star</a:t>
            </a: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(+k) 		</a:t>
            </a:r>
            <a:r>
              <a:rPr lang="fi-FI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Varoaika</a:t>
            </a: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14 vrk</a:t>
            </a:r>
            <a:endParaRPr lang="en-US" b="1" dirty="0" smtClean="0">
              <a:solidFill>
                <a:srgbClr val="990033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-heinän kasvu voi pysähtyä, kiinnite lisää vioitusta/tehoa</a:t>
            </a:r>
            <a:endParaRPr lang="en-US" dirty="0" smtClean="0">
              <a:solidFill>
                <a:srgbClr val="0066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-kasvu normalisoituu syksyyn mennessä</a:t>
            </a:r>
            <a:endParaRPr lang="en-US" dirty="0" smtClean="0">
              <a:solidFill>
                <a:srgbClr val="0066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-viljan varjostus tarvitaan, heinä 2-4 lehteä</a:t>
            </a: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err="1" smtClean="0">
                <a:latin typeface="+mj-lt"/>
                <a:cs typeface="Times New Roman" pitchFamily="18" charset="0"/>
              </a:rPr>
              <a:t>Primus</a:t>
            </a:r>
            <a:r>
              <a:rPr lang="fi-FI" b="1" dirty="0" smtClean="0">
                <a:latin typeface="+mj-lt"/>
                <a:cs typeface="Times New Roman" pitchFamily="18" charset="0"/>
              </a:rPr>
              <a:t>, </a:t>
            </a:r>
            <a:r>
              <a:rPr lang="fi-FI" b="1" dirty="0" err="1" smtClean="0">
                <a:latin typeface="+mj-lt"/>
                <a:cs typeface="Times New Roman" pitchFamily="18" charset="0"/>
              </a:rPr>
              <a:t>Harmony</a:t>
            </a:r>
            <a:r>
              <a:rPr lang="fi-FI" b="1" dirty="0" smtClean="0">
                <a:latin typeface="+mj-lt"/>
                <a:cs typeface="Times New Roman" pitchFamily="18" charset="0"/>
              </a:rPr>
              <a:t>	</a:t>
            </a: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(+k) </a:t>
            </a:r>
            <a:r>
              <a:rPr lang="fi-FI" b="1" dirty="0" smtClean="0">
                <a:latin typeface="+mj-lt"/>
                <a:cs typeface="Times New Roman" pitchFamily="18" charset="0"/>
              </a:rPr>
              <a:t>   			</a:t>
            </a:r>
            <a:r>
              <a:rPr lang="fi-FI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Varoaika</a:t>
            </a:r>
            <a:r>
              <a:rPr lang="fi-FI" dirty="0" smtClean="0">
                <a:latin typeface="+mj-lt"/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7 vrk</a:t>
            </a: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Gratil</a:t>
            </a:r>
            <a:r>
              <a:rPr lang="fi-FI" b="1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			</a:t>
            </a: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(+k) pikalaidun 	</a:t>
            </a:r>
            <a:r>
              <a:rPr lang="fi-FI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Varoaika</a:t>
            </a: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7 vrk</a:t>
            </a: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endParaRPr lang="en-US" b="1" dirty="0" smtClean="0">
              <a:solidFill>
                <a:srgbClr val="0066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-heikko teho: peippi, pillike, orvokki, </a:t>
            </a:r>
            <a:r>
              <a:rPr lang="fi-FI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emäkki</a:t>
            </a:r>
            <a:endParaRPr lang="en-US" dirty="0" smtClean="0">
              <a:solidFill>
                <a:srgbClr val="0066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Gratil</a:t>
            </a:r>
            <a:r>
              <a:rPr lang="fi-FI" b="1" dirty="0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 + </a:t>
            </a:r>
            <a:r>
              <a:rPr lang="fi-FI" b="1" dirty="0" err="1" smtClean="0">
                <a:solidFill>
                  <a:srgbClr val="333300"/>
                </a:solidFill>
                <a:latin typeface="+mj-lt"/>
                <a:cs typeface="Times New Roman" pitchFamily="18" charset="0"/>
              </a:rPr>
              <a:t>Ratio</a:t>
            </a: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		(+k) 			</a:t>
            </a:r>
            <a:r>
              <a:rPr lang="fi-FI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Varoaika</a:t>
            </a: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14 vrk</a:t>
            </a: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err="1" smtClean="0">
                <a:latin typeface="+mj-lt"/>
                <a:cs typeface="Times New Roman" pitchFamily="18" charset="0"/>
              </a:rPr>
              <a:t>Tooler</a:t>
            </a:r>
            <a:r>
              <a:rPr lang="fi-FI" b="1" dirty="0" smtClean="0">
                <a:latin typeface="+mj-lt"/>
                <a:cs typeface="Times New Roman" pitchFamily="18" charset="0"/>
              </a:rPr>
              <a:t> 		</a:t>
            </a:r>
            <a:r>
              <a:rPr lang="fi-FI" b="1" dirty="0" smtClean="0">
                <a:solidFill>
                  <a:srgbClr val="006600"/>
                </a:solidFill>
                <a:cs typeface="Times New Roman" pitchFamily="18" charset="0"/>
              </a:rPr>
              <a:t>(+k) </a:t>
            </a: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endParaRPr lang="en-US" b="1" dirty="0" smtClean="0"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endParaRPr lang="en-US" b="1" dirty="0" smtClean="0"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Starane</a:t>
            </a:r>
            <a:r>
              <a:rPr lang="fi-FI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, Tomahawk, </a:t>
            </a: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Twin</a:t>
            </a:r>
            <a:r>
              <a:rPr lang="fi-FI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, </a:t>
            </a: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Starane</a:t>
            </a:r>
            <a:r>
              <a:rPr lang="fi-FI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XL</a:t>
            </a:r>
            <a:r>
              <a:rPr lang="fi-FI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Varoaika</a:t>
            </a: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10 vrk</a:t>
            </a:r>
            <a:endParaRPr lang="en-US" b="1" dirty="0" smtClean="0">
              <a:solidFill>
                <a:srgbClr val="990033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en-US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-heikko teho </a:t>
            </a:r>
            <a:r>
              <a:rPr lang="fi-FI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Starane</a:t>
            </a:r>
            <a:endParaRPr lang="fi-FI" dirty="0" smtClean="0">
              <a:solidFill>
                <a:srgbClr val="006600"/>
              </a:solidFill>
              <a:latin typeface="+mj-lt"/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Ariane</a:t>
            </a:r>
            <a:r>
              <a:rPr lang="fi-FI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 S, Maatilan MCPA Trio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fi-FI" dirty="0" smtClean="0">
                <a:solidFill>
                  <a:srgbClr val="FF0000"/>
                </a:solidFill>
                <a:cs typeface="Times New Roman" pitchFamily="18" charset="0"/>
              </a:rPr>
              <a:t>		Varoaika</a:t>
            </a:r>
            <a:r>
              <a:rPr lang="fi-FI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33"/>
                </a:solidFill>
                <a:cs typeface="Times New Roman" pitchFamily="18" charset="0"/>
              </a:rPr>
              <a:t>30 vrk</a:t>
            </a: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Cantor</a:t>
            </a:r>
            <a:r>
              <a:rPr lang="fi-FI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Mega</a:t>
            </a:r>
            <a:r>
              <a:rPr lang="fi-FI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pack</a:t>
            </a:r>
            <a:r>
              <a:rPr lang="fi-FI" b="1" dirty="0" smtClean="0">
                <a:solidFill>
                  <a:srgbClr val="990033"/>
                </a:solidFill>
                <a:cs typeface="Times New Roman" pitchFamily="18" charset="0"/>
              </a:rPr>
              <a:t>				</a:t>
            </a:r>
            <a:r>
              <a:rPr lang="fi-FI" dirty="0" smtClean="0">
                <a:solidFill>
                  <a:srgbClr val="FF0000"/>
                </a:solidFill>
                <a:cs typeface="Times New Roman" pitchFamily="18" charset="0"/>
              </a:rPr>
              <a:t>Varoaika</a:t>
            </a:r>
            <a:r>
              <a:rPr lang="fi-FI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fi-FI" b="1" dirty="0" smtClean="0">
                <a:solidFill>
                  <a:srgbClr val="990000"/>
                </a:solidFill>
                <a:cs typeface="Times New Roman" pitchFamily="18" charset="0"/>
              </a:rPr>
              <a:t>14 vrk</a:t>
            </a:r>
            <a:r>
              <a:rPr lang="fi-FI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endParaRPr lang="fi-FI" b="1" dirty="0" smtClean="0">
              <a:solidFill>
                <a:srgbClr val="990033"/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endParaRPr lang="fi-FI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Kolmoisseosfenoksit</a:t>
            </a:r>
            <a:r>
              <a:rPr lang="fi-FI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, </a:t>
            </a: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Cantor</a:t>
            </a:r>
            <a:r>
              <a:rPr lang="fi-FI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, </a:t>
            </a:r>
            <a:r>
              <a:rPr lang="fi-FI" b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Mustang</a:t>
            </a:r>
            <a:r>
              <a:rPr lang="fi-FI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Forte</a:t>
            </a: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</a:t>
            </a:r>
            <a:r>
              <a:rPr lang="fi-FI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-fenoksihapposeokset</a:t>
            </a: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&gt; ei rehuksi ruiskutusvuonna</a:t>
            </a:r>
          </a:p>
          <a:p>
            <a:pPr marL="609600" indent="-609600" eaLnBrk="1" hangingPunct="1">
              <a:lnSpc>
                <a:spcPct val="60000"/>
              </a:lnSpc>
              <a:buFontTx/>
              <a:buNone/>
            </a:pP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					   poikkeuksena </a:t>
            </a:r>
            <a:r>
              <a:rPr lang="fi-FI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Ariane</a:t>
            </a:r>
            <a:r>
              <a:rPr lang="fi-FI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S</a:t>
            </a:r>
          </a:p>
        </p:txBody>
      </p:sp>
      <p:sp>
        <p:nvSpPr>
          <p:cNvPr id="10246" name="Dian numeron paikkamerkki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861A3B7-3385-48F4-9999-A171822338F9}" type="slidenum">
              <a:rPr lang="fi-FI" smtClean="0"/>
              <a:pPr/>
              <a:t>9</a:t>
            </a:fld>
            <a:endParaRPr lang="fi-FI" smtClean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4.11.14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KSS Syyspuinti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0000"/>
      </a:dk2>
      <a:lt2>
        <a:srgbClr val="B1B1B1"/>
      </a:lt2>
      <a:accent1>
        <a:srgbClr val="0097D2"/>
      </a:accent1>
      <a:accent2>
        <a:srgbClr val="76A938"/>
      </a:accent2>
      <a:accent3>
        <a:srgbClr val="FFFFFF"/>
      </a:accent3>
      <a:accent4>
        <a:srgbClr val="000000"/>
      </a:accent4>
      <a:accent5>
        <a:srgbClr val="AAC9E5"/>
      </a:accent5>
      <a:accent6>
        <a:srgbClr val="6A9932"/>
      </a:accent6>
      <a:hlink>
        <a:srgbClr val="EAB90C"/>
      </a:hlink>
      <a:folHlink>
        <a:srgbClr val="CAD122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0000"/>
        </a:dk2>
        <a:lt2>
          <a:srgbClr val="B1B1B1"/>
        </a:lt2>
        <a:accent1>
          <a:srgbClr val="0097D2"/>
        </a:accent1>
        <a:accent2>
          <a:srgbClr val="76A938"/>
        </a:accent2>
        <a:accent3>
          <a:srgbClr val="FFFFFF"/>
        </a:accent3>
        <a:accent4>
          <a:srgbClr val="000000"/>
        </a:accent4>
        <a:accent5>
          <a:srgbClr val="AAC9E5"/>
        </a:accent5>
        <a:accent6>
          <a:srgbClr val="6A9932"/>
        </a:accent6>
        <a:hlink>
          <a:srgbClr val="EAB90C"/>
        </a:hlink>
        <a:folHlink>
          <a:srgbClr val="CAD1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3738</TotalTime>
  <Words>170</Words>
  <Application>Microsoft Office PowerPoint</Application>
  <PresentationFormat>Näytössä katseltava diaesitys (4:3)</PresentationFormat>
  <Paragraphs>169</Paragraphs>
  <Slides>13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</vt:vector>
  </HeadingPairs>
  <TitlesOfParts>
    <vt:vector size="14" baseType="lpstr">
      <vt:lpstr>Oletusrakenne</vt:lpstr>
      <vt:lpstr> NURMEN RIKKAKASVIEN TORJUNTA</vt:lpstr>
      <vt:lpstr>Mitä viljelet nurmialallasi? Noin 25-30 % maatalousmaan alasta on nurmea</vt:lpstr>
      <vt:lpstr>Näyttääkö suojaviljasi tältä?</vt:lpstr>
      <vt:lpstr>Kevätviljassa - tyypilliset nurmien lajit</vt:lpstr>
      <vt:lpstr>Kevätviljapeltojen Top-10  Kestorikkakasvit </vt:lpstr>
      <vt:lpstr>TAVOITTEENA KORKEALAATUINEN NURMIREHU</vt:lpstr>
      <vt:lpstr> RIKKAKASVIEN TORJUNTATARPEESEEN NURMELLA VAIKUTTAVAT  </vt:lpstr>
      <vt:lpstr>FENOKSIHAPOT JA NURMI </vt:lpstr>
      <vt:lpstr>APILATON NURMI SUOJAVILJASSA</vt:lpstr>
      <vt:lpstr>APILANURMEN SUOJAVILJA</vt:lpstr>
      <vt:lpstr>Dia 11</vt:lpstr>
      <vt:lpstr>HEINIEN SIEMENVILJELYKSET</vt:lpstr>
      <vt:lpstr>Nurmen lopetus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-</dc:creator>
  <cp:lastModifiedBy>Riitta Koistinen</cp:lastModifiedBy>
  <cp:revision>236</cp:revision>
  <dcterms:created xsi:type="dcterms:W3CDTF">2011-04-12T12:27:18Z</dcterms:created>
  <dcterms:modified xsi:type="dcterms:W3CDTF">2014-12-12T11:14:47Z</dcterms:modified>
</cp:coreProperties>
</file>