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7" r:id="rId2"/>
    <p:sldId id="302" r:id="rId3"/>
    <p:sldId id="290" r:id="rId4"/>
    <p:sldId id="291" r:id="rId5"/>
    <p:sldId id="284" r:id="rId6"/>
    <p:sldId id="303" r:id="rId7"/>
    <p:sldId id="293" r:id="rId8"/>
    <p:sldId id="294" r:id="rId9"/>
    <p:sldId id="277" r:id="rId10"/>
    <p:sldId id="301" r:id="rId11"/>
    <p:sldId id="297" r:id="rId12"/>
    <p:sldId id="313" r:id="rId13"/>
    <p:sldId id="312" r:id="rId14"/>
    <p:sldId id="268" r:id="rId15"/>
    <p:sldId id="308" r:id="rId16"/>
    <p:sldId id="266" r:id="rId17"/>
    <p:sldId id="319" r:id="rId18"/>
    <p:sldId id="318" r:id="rId19"/>
  </p:sldIdLst>
  <p:sldSz cx="9144000" cy="6858000" type="screen4x3"/>
  <p:notesSz cx="6805613" cy="9939338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77" autoAdjust="0"/>
    <p:restoredTop sz="91418" autoAdjust="0"/>
  </p:normalViewPr>
  <p:slideViewPr>
    <p:cSldViewPr>
      <p:cViewPr varScale="1">
        <p:scale>
          <a:sx n="66" d="100"/>
          <a:sy n="66" d="100"/>
        </p:scale>
        <p:origin x="-11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7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quarter" idx="1"/>
          </p:nvPr>
        </p:nvSpPr>
        <p:spPr>
          <a:xfrm>
            <a:off x="3854941" y="1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19AA75DC-E63E-46A9-ABD2-09E49EC0E490}" type="datetimeFigureOut">
              <a:rPr lang="fi-FI"/>
              <a:pPr>
                <a:defRPr/>
              </a:pPr>
              <a:t>25.4.2014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2"/>
          </p:nvPr>
        </p:nvSpPr>
        <p:spPr>
          <a:xfrm>
            <a:off x="2" y="9440647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3"/>
          </p:nvPr>
        </p:nvSpPr>
        <p:spPr>
          <a:xfrm>
            <a:off x="3854941" y="9440647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89084AF8-F823-4A45-8B2E-8B32F121E870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54941" y="1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03FD0E51-E52F-4BA7-8889-7F26FA84FE62}" type="datetimeFigureOut">
              <a:rPr lang="fi-FI"/>
              <a:pPr>
                <a:defRPr/>
              </a:pPr>
              <a:t>25.4.2014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8875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i-FI" noProof="0" smtClean="0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0562" y="4721187"/>
            <a:ext cx="5444490" cy="4472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noProof="0" smtClean="0"/>
              <a:t>Muokkaa tekstin perustyylejä napsauttamalla</a:t>
            </a:r>
          </a:p>
          <a:p>
            <a:pPr lvl="1"/>
            <a:r>
              <a:rPr lang="fi-FI" noProof="0" smtClean="0"/>
              <a:t>toinen taso</a:t>
            </a:r>
          </a:p>
          <a:p>
            <a:pPr lvl="2"/>
            <a:r>
              <a:rPr lang="fi-FI" noProof="0" smtClean="0"/>
              <a:t>kolmas taso</a:t>
            </a:r>
          </a:p>
          <a:p>
            <a:pPr lvl="3"/>
            <a:r>
              <a:rPr lang="fi-FI" noProof="0" smtClean="0"/>
              <a:t>neljäs taso</a:t>
            </a:r>
          </a:p>
          <a:p>
            <a:pPr lvl="4"/>
            <a:r>
              <a:rPr lang="fi-FI" noProof="0" smtClean="0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2" y="9440647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54941" y="9440647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B17C39E6-F4DC-4E87-A3C2-D993FE1A9C5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MTT_horizontal_RGB_offic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112594" y="620688"/>
            <a:ext cx="2851894" cy="1440160"/>
          </a:xfrm>
          <a:prstGeom prst="rect">
            <a:avLst/>
          </a:prstGeom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0" y="6786563"/>
            <a:ext cx="9144000" cy="7143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/>
          </a:p>
        </p:txBody>
      </p:sp>
      <p:pic>
        <p:nvPicPr>
          <p:cNvPr id="6" name="Kuva 8" descr="MTT_pptkuva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1813"/>
            <a:ext cx="5969000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71488" y="4340225"/>
            <a:ext cx="5108575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fi-FI" dirty="0"/>
              <a:t>Muokkaa alaotsikon perustyyliä </a:t>
            </a:r>
            <a:r>
              <a:rPr lang="fi-FI" dirty="0" err="1"/>
              <a:t>napsautt</a:t>
            </a:r>
            <a:r>
              <a:rPr lang="fi-FI" dirty="0"/>
              <a:t>.</a:t>
            </a:r>
          </a:p>
        </p:txBody>
      </p:sp>
      <p:sp>
        <p:nvSpPr>
          <p:cNvPr id="20" name="Otsikko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7" name="Päivämäärän paikkamerkki 1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C05AEF-907F-4B1F-96F1-D4EE9641EA5F}" type="datetime1">
              <a:rPr lang="fi-FI" smtClean="0"/>
              <a:pPr>
                <a:defRPr/>
              </a:pPr>
              <a:t>25.4.2014</a:t>
            </a:fld>
            <a:endParaRPr lang="fi-FI"/>
          </a:p>
        </p:txBody>
      </p:sp>
      <p:sp>
        <p:nvSpPr>
          <p:cNvPr id="8" name="Dian numeron paikkamerkki 17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F4124D-6A72-4B80-83D3-D0E8E15E7C8E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Alatunnisteen paikkamerkki 18"/>
          <p:cNvSpPr>
            <a:spLocks noGrp="1"/>
          </p:cNvSpPr>
          <p:nvPr>
            <p:ph type="ftr" sz="quarter" idx="12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© Maa- ja elintarviketalouden tutkimuskeskus</a:t>
            </a:r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Otsikko, teksti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536256-029A-4938-AEEE-104E5C3300CD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7668344" y="6492875"/>
            <a:ext cx="768896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A5E42674-73A3-4C3F-A0BE-5BC661DB0B25}" type="datetime1">
              <a:rPr lang="fi-FI" smtClean="0"/>
              <a:pPr>
                <a:defRPr/>
              </a:pPr>
              <a:t>25.4.2014</a:t>
            </a:fld>
            <a:endParaRPr lang="fi-FI" dirty="0"/>
          </a:p>
        </p:txBody>
      </p:sp>
      <p:sp>
        <p:nvSpPr>
          <p:cNvPr id="8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4860032" y="6492875"/>
            <a:ext cx="2722240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fi-FI" dirty="0" smtClean="0"/>
              <a:t>© Maa- ja elintarviketalouden tutkimuskeskus</a:t>
            </a:r>
            <a:endParaRPr lang="fi-FI" dirty="0"/>
          </a:p>
        </p:txBody>
      </p:sp>
      <p:sp>
        <p:nvSpPr>
          <p:cNvPr id="9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8513440" y="6492875"/>
            <a:ext cx="609600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7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7668344" y="6492875"/>
            <a:ext cx="768896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89E3445F-5277-42CB-8AAB-433FCBBA5B15}" type="datetime1">
              <a:rPr lang="fi-FI" smtClean="0"/>
              <a:pPr>
                <a:defRPr/>
              </a:pPr>
              <a:t>25.4.2014</a:t>
            </a:fld>
            <a:endParaRPr lang="fi-FI" dirty="0"/>
          </a:p>
        </p:txBody>
      </p:sp>
      <p:sp>
        <p:nvSpPr>
          <p:cNvPr id="8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4860032" y="6492875"/>
            <a:ext cx="2722240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fi-FI" dirty="0" smtClean="0"/>
              <a:t>© Maa- ja elintarviketalouden tutkimuskeskus</a:t>
            </a:r>
            <a:endParaRPr lang="fi-FI" dirty="0"/>
          </a:p>
        </p:txBody>
      </p:sp>
      <p:sp>
        <p:nvSpPr>
          <p:cNvPr id="9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8513440" y="6492875"/>
            <a:ext cx="609600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8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7668344" y="6492875"/>
            <a:ext cx="768896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1FA567F7-5840-497F-867F-0672800FB6EC}" type="datetime1">
              <a:rPr lang="fi-FI" smtClean="0"/>
              <a:pPr>
                <a:defRPr/>
              </a:pPr>
              <a:t>25.4.2014</a:t>
            </a:fld>
            <a:endParaRPr lang="fi-FI" dirty="0"/>
          </a:p>
        </p:txBody>
      </p:sp>
      <p:sp>
        <p:nvSpPr>
          <p:cNvPr id="9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4860032" y="6492875"/>
            <a:ext cx="2722240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fi-FI" dirty="0" smtClean="0"/>
              <a:t>© Maa- ja elintarviketalouden tutkimuskeskus</a:t>
            </a:r>
            <a:endParaRPr lang="fi-FI" dirty="0"/>
          </a:p>
        </p:txBody>
      </p:sp>
      <p:sp>
        <p:nvSpPr>
          <p:cNvPr id="10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8513440" y="6492875"/>
            <a:ext cx="609600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10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7668344" y="6492875"/>
            <a:ext cx="768896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CB8629B6-A14D-4218-9308-EE4F5758F40D}" type="datetime1">
              <a:rPr lang="fi-FI" smtClean="0"/>
              <a:pPr>
                <a:defRPr/>
              </a:pPr>
              <a:t>25.4.2014</a:t>
            </a:fld>
            <a:endParaRPr lang="fi-FI" dirty="0"/>
          </a:p>
        </p:txBody>
      </p:sp>
      <p:sp>
        <p:nvSpPr>
          <p:cNvPr id="11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4860032" y="6492875"/>
            <a:ext cx="2722240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fi-FI" dirty="0" smtClean="0"/>
              <a:t>© Maa- ja elintarviketalouden tutkimuskeskus</a:t>
            </a:r>
            <a:endParaRPr lang="fi-FI" dirty="0"/>
          </a:p>
        </p:txBody>
      </p:sp>
      <p:sp>
        <p:nvSpPr>
          <p:cNvPr id="12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8513440" y="6492875"/>
            <a:ext cx="609600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6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7668344" y="6492875"/>
            <a:ext cx="768896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7AD52BBD-F67C-4EA5-8E0E-F9DCD9A051F7}" type="datetime1">
              <a:rPr lang="fi-FI" smtClean="0"/>
              <a:pPr>
                <a:defRPr/>
              </a:pPr>
              <a:t>25.4.2014</a:t>
            </a:fld>
            <a:endParaRPr lang="fi-FI" dirty="0"/>
          </a:p>
        </p:txBody>
      </p:sp>
      <p:sp>
        <p:nvSpPr>
          <p:cNvPr id="7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4860032" y="6492875"/>
            <a:ext cx="2722240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fi-FI" dirty="0" smtClean="0"/>
              <a:t>© Maa- ja elintarviketalouden tutkimuskeskus</a:t>
            </a:r>
            <a:endParaRPr lang="fi-FI" dirty="0"/>
          </a:p>
        </p:txBody>
      </p:sp>
      <p:sp>
        <p:nvSpPr>
          <p:cNvPr id="8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8513440" y="6492875"/>
            <a:ext cx="609600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7668344" y="6492875"/>
            <a:ext cx="768896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4C59DF15-6A0F-4DC8-9EA1-E98A9FB80C21}" type="datetime1">
              <a:rPr lang="fi-FI" smtClean="0"/>
              <a:pPr>
                <a:defRPr/>
              </a:pPr>
              <a:t>25.4.2014</a:t>
            </a:fld>
            <a:endParaRPr lang="fi-FI" dirty="0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4860032" y="6492875"/>
            <a:ext cx="2722240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fi-FI" dirty="0" smtClean="0"/>
              <a:t>© Maa- ja elintarviketalouden tutkimuskeskus</a:t>
            </a:r>
            <a:endParaRPr lang="fi-FI" dirty="0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8513440" y="6492875"/>
            <a:ext cx="609600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8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7668344" y="6492875"/>
            <a:ext cx="768896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23DF3DCD-8BA5-450C-BFB1-4896BAA43C69}" type="datetime1">
              <a:rPr lang="fi-FI" smtClean="0"/>
              <a:pPr>
                <a:defRPr/>
              </a:pPr>
              <a:t>25.4.2014</a:t>
            </a:fld>
            <a:endParaRPr lang="fi-FI" dirty="0"/>
          </a:p>
        </p:txBody>
      </p:sp>
      <p:sp>
        <p:nvSpPr>
          <p:cNvPr id="9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4860032" y="6492875"/>
            <a:ext cx="2722240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fi-FI" dirty="0" smtClean="0"/>
              <a:t>© Maa- ja elintarviketalouden tutkimuskeskus</a:t>
            </a:r>
            <a:endParaRPr lang="fi-FI" dirty="0"/>
          </a:p>
        </p:txBody>
      </p:sp>
      <p:sp>
        <p:nvSpPr>
          <p:cNvPr id="10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8513440" y="6492875"/>
            <a:ext cx="609600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 smtClean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8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7668344" y="6492875"/>
            <a:ext cx="768896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B2009801-F044-4FF5-BFF3-709CE6AE997E}" type="datetime1">
              <a:rPr lang="fi-FI" smtClean="0"/>
              <a:pPr>
                <a:defRPr/>
              </a:pPr>
              <a:t>25.4.2014</a:t>
            </a:fld>
            <a:endParaRPr lang="fi-FI" dirty="0"/>
          </a:p>
        </p:txBody>
      </p:sp>
      <p:sp>
        <p:nvSpPr>
          <p:cNvPr id="9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4860032" y="6492875"/>
            <a:ext cx="2722240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fi-FI" dirty="0" smtClean="0"/>
              <a:t>© Maa- ja elintarviketalouden tutkimuskeskus</a:t>
            </a:r>
            <a:endParaRPr lang="fi-FI" dirty="0"/>
          </a:p>
        </p:txBody>
      </p:sp>
      <p:sp>
        <p:nvSpPr>
          <p:cNvPr id="10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8513440" y="6492875"/>
            <a:ext cx="609600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MTT_horizontal_RGB_office.png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7163278" y="44624"/>
            <a:ext cx="1801210" cy="909581"/>
          </a:xfrm>
          <a:prstGeom prst="rect">
            <a:avLst/>
          </a:prstGeom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perustyyl. napsautt.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0" y="6786563"/>
            <a:ext cx="9144000" cy="7143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/>
          </a:p>
        </p:txBody>
      </p:sp>
      <p:sp>
        <p:nvSpPr>
          <p:cNvPr id="11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7797824" y="6492875"/>
            <a:ext cx="768896" cy="248493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D39D51B4-1AE4-4569-9836-DDC3B8BC8262}" type="datetime1">
              <a:rPr lang="fi-FI" smtClean="0"/>
              <a:pPr>
                <a:defRPr/>
              </a:pPr>
              <a:t>25.4.2014</a:t>
            </a:fld>
            <a:endParaRPr lang="fi-FI" dirty="0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4989512" y="6492875"/>
            <a:ext cx="2722240" cy="248493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fi-FI" dirty="0" smtClean="0"/>
              <a:t>© Maa- ja elintarviketalouden tutkimuskeskus</a:t>
            </a:r>
            <a:endParaRPr lang="fi-FI" dirty="0"/>
          </a:p>
        </p:txBody>
      </p:sp>
      <p:sp>
        <p:nvSpPr>
          <p:cNvPr id="13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8642920" y="6492875"/>
            <a:ext cx="501080" cy="248493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9" r:id="rId10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_-_2003_-laskentataulukko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43608" y="4725144"/>
            <a:ext cx="6764808" cy="1872208"/>
          </a:xfrm>
        </p:spPr>
        <p:txBody>
          <a:bodyPr/>
          <a:lstStyle/>
          <a:p>
            <a:pPr eaLnBrk="1" hangingPunct="1"/>
            <a:r>
              <a:rPr lang="en-GB" dirty="0" smtClean="0"/>
              <a:t>Irmeli Markkula</a:t>
            </a:r>
          </a:p>
          <a:p>
            <a:pPr eaLnBrk="1" hangingPunct="1"/>
            <a:r>
              <a:rPr lang="en-GB" dirty="0" smtClean="0"/>
              <a:t>MTT </a:t>
            </a:r>
            <a:r>
              <a:rPr lang="en-GB" dirty="0" err="1" smtClean="0"/>
              <a:t>Agrifood</a:t>
            </a:r>
            <a:r>
              <a:rPr lang="en-GB" dirty="0" smtClean="0"/>
              <a:t> Research Finland</a:t>
            </a:r>
          </a:p>
          <a:p>
            <a:pPr eaLnBrk="1" hangingPunct="1"/>
            <a:r>
              <a:rPr lang="en-GB" dirty="0" smtClean="0"/>
              <a:t>Plant Production Research</a:t>
            </a:r>
            <a:endParaRPr lang="fi-FI" dirty="0" smtClean="0"/>
          </a:p>
        </p:txBody>
      </p:sp>
      <p:sp>
        <p:nvSpPr>
          <p:cNvPr id="3075" name="Rectangle 6"/>
          <p:cNvSpPr>
            <a:spLocks noGrp="1" noChangeArrowheads="1"/>
          </p:cNvSpPr>
          <p:nvPr>
            <p:ph type="ctrTitle"/>
          </p:nvPr>
        </p:nvSpPr>
        <p:spPr>
          <a:xfrm>
            <a:off x="467544" y="2564904"/>
            <a:ext cx="8136904" cy="2520280"/>
          </a:xfrm>
        </p:spPr>
        <p:txBody>
          <a:bodyPr/>
          <a:lstStyle/>
          <a:p>
            <a:pPr eaLnBrk="1" hangingPunct="1"/>
            <a:r>
              <a:rPr lang="fi-FI" dirty="0" smtClean="0"/>
              <a:t>IPM </a:t>
            </a:r>
            <a:r>
              <a:rPr lang="fi-FI" dirty="0" err="1" smtClean="0"/>
              <a:t>tools</a:t>
            </a:r>
            <a:r>
              <a:rPr lang="fi-FI" dirty="0" smtClean="0"/>
              <a:t> for </a:t>
            </a:r>
            <a:r>
              <a:rPr lang="fi-FI" i="1" dirty="0" err="1" smtClean="0"/>
              <a:t>Rhopalosiphum</a:t>
            </a:r>
            <a:r>
              <a:rPr lang="fi-FI" i="1" dirty="0" smtClean="0"/>
              <a:t> </a:t>
            </a:r>
            <a:r>
              <a:rPr lang="fi-FI" i="1" dirty="0" err="1" smtClean="0"/>
              <a:t>padi</a:t>
            </a:r>
            <a:r>
              <a:rPr lang="fi-FI" dirty="0" smtClean="0"/>
              <a:t>: </a:t>
            </a:r>
            <a:r>
              <a:rPr lang="fi-FI" sz="2800" dirty="0" err="1" smtClean="0"/>
              <a:t>forecasting</a:t>
            </a:r>
            <a:r>
              <a:rPr lang="fi-FI" sz="2800" dirty="0" smtClean="0"/>
              <a:t>, </a:t>
            </a:r>
            <a:r>
              <a:rPr lang="fi-FI" sz="2800" dirty="0" err="1" smtClean="0"/>
              <a:t>monitoring</a:t>
            </a:r>
            <a:r>
              <a:rPr lang="fi-FI" sz="2800" dirty="0" smtClean="0"/>
              <a:t>, </a:t>
            </a:r>
            <a:r>
              <a:rPr lang="fi-FI" sz="2800" dirty="0" err="1" smtClean="0"/>
              <a:t>weather</a:t>
            </a:r>
            <a:r>
              <a:rPr lang="fi-FI" sz="2800" dirty="0" smtClean="0"/>
              <a:t> </a:t>
            </a:r>
            <a:r>
              <a:rPr lang="fi-FI" sz="2800" dirty="0" err="1" smtClean="0"/>
              <a:t>radars</a:t>
            </a:r>
            <a:r>
              <a:rPr lang="fi-FI" sz="2800" dirty="0" smtClean="0"/>
              <a:t> and </a:t>
            </a:r>
            <a:r>
              <a:rPr lang="fi-FI" sz="2800" dirty="0" err="1" smtClean="0"/>
              <a:t>suction</a:t>
            </a:r>
            <a:r>
              <a:rPr lang="fi-FI" sz="2800" dirty="0" smtClean="0"/>
              <a:t> </a:t>
            </a:r>
            <a:r>
              <a:rPr lang="fi-FI" sz="2800" dirty="0" err="1" smtClean="0"/>
              <a:t>traps</a:t>
            </a:r>
            <a:endParaRPr lang="fi-FI" sz="2800" dirty="0" smtClean="0"/>
          </a:p>
        </p:txBody>
      </p:sp>
      <p:sp>
        <p:nvSpPr>
          <p:cNvPr id="7" name="Päivämäärän paikkamerkki 16"/>
          <p:cNvSpPr>
            <a:spLocks noGrp="1"/>
          </p:cNvSpPr>
          <p:nvPr>
            <p:ph type="dt" sz="half" idx="10"/>
          </p:nvPr>
        </p:nvSpPr>
        <p:spPr>
          <a:xfrm>
            <a:off x="457200" y="6525344"/>
            <a:ext cx="2133600" cy="19613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C05AEF-907F-4B1F-96F1-D4EE9641EA5F}" type="datetime1">
              <a:rPr lang="fi-FI" smtClean="0"/>
              <a:pPr>
                <a:defRPr/>
              </a:pPr>
              <a:t>25.4.2014</a:t>
            </a:fld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728192"/>
          </a:xfrm>
        </p:spPr>
        <p:txBody>
          <a:bodyPr/>
          <a:lstStyle/>
          <a:p>
            <a:r>
              <a:rPr lang="fi-FI" dirty="0" err="1" smtClean="0"/>
              <a:t>Cooperation</a:t>
            </a:r>
            <a:r>
              <a:rPr lang="fi-FI" dirty="0" smtClean="0"/>
              <a:t> </a:t>
            </a:r>
            <a:r>
              <a:rPr lang="fi-FI" dirty="0" err="1" smtClean="0"/>
              <a:t>with</a:t>
            </a:r>
            <a:r>
              <a:rPr lang="fi-FI" dirty="0" smtClean="0"/>
              <a:t> </a:t>
            </a:r>
            <a:r>
              <a:rPr lang="fi-FI" dirty="0" err="1" smtClean="0"/>
              <a:t>school</a:t>
            </a:r>
            <a:r>
              <a:rPr lang="fi-FI" dirty="0" smtClean="0"/>
              <a:t> </a:t>
            </a:r>
            <a:r>
              <a:rPr lang="fi-FI" dirty="0" err="1" smtClean="0"/>
              <a:t>farms</a:t>
            </a:r>
            <a:r>
              <a:rPr lang="fi-FI" dirty="0" smtClean="0"/>
              <a:t>, </a:t>
            </a:r>
            <a:r>
              <a:rPr lang="fi-FI" dirty="0" err="1" smtClean="0"/>
              <a:t>advisor</a:t>
            </a:r>
            <a:r>
              <a:rPr lang="fi-FI" dirty="0" smtClean="0"/>
              <a:t> </a:t>
            </a:r>
            <a:r>
              <a:rPr lang="fi-FI" dirty="0" err="1" smtClean="0"/>
              <a:t>organisation</a:t>
            </a:r>
            <a:r>
              <a:rPr lang="fi-FI" dirty="0" smtClean="0"/>
              <a:t> and </a:t>
            </a:r>
            <a:r>
              <a:rPr lang="fi-FI" dirty="0" err="1" smtClean="0"/>
              <a:t>research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endParaRPr lang="fi-FI" sz="2800" dirty="0" smtClean="0"/>
          </a:p>
          <a:p>
            <a:r>
              <a:rPr lang="fi-FI" sz="2800" dirty="0" err="1" smtClean="0"/>
              <a:t>School</a:t>
            </a:r>
            <a:r>
              <a:rPr lang="fi-FI" sz="2800" dirty="0" smtClean="0"/>
              <a:t> </a:t>
            </a:r>
            <a:r>
              <a:rPr lang="fi-FI" sz="2800" dirty="0" err="1" smtClean="0"/>
              <a:t>farms</a:t>
            </a:r>
            <a:r>
              <a:rPr lang="fi-FI" sz="2800" dirty="0" smtClean="0"/>
              <a:t> </a:t>
            </a:r>
            <a:r>
              <a:rPr lang="fi-FI" sz="2800" dirty="0" err="1" smtClean="0"/>
              <a:t>had</a:t>
            </a:r>
            <a:r>
              <a:rPr lang="fi-FI" sz="2800" dirty="0" smtClean="0"/>
              <a:t> </a:t>
            </a:r>
            <a:r>
              <a:rPr lang="fi-FI" sz="2800" dirty="0" err="1" smtClean="0"/>
              <a:t>yellow</a:t>
            </a:r>
            <a:r>
              <a:rPr lang="fi-FI" sz="2800" dirty="0" smtClean="0"/>
              <a:t> </a:t>
            </a:r>
            <a:r>
              <a:rPr lang="fi-FI" sz="2800" dirty="0" err="1" smtClean="0"/>
              <a:t>sticky</a:t>
            </a:r>
            <a:r>
              <a:rPr lang="fi-FI" sz="2800" dirty="0" smtClean="0"/>
              <a:t> </a:t>
            </a:r>
            <a:r>
              <a:rPr lang="fi-FI" sz="2800" dirty="0" err="1" smtClean="0"/>
              <a:t>traps</a:t>
            </a:r>
            <a:r>
              <a:rPr lang="fi-FI" sz="2800" dirty="0" smtClean="0"/>
              <a:t> on </a:t>
            </a:r>
            <a:r>
              <a:rPr lang="fi-FI" sz="2800" dirty="0" err="1" smtClean="0"/>
              <a:t>their</a:t>
            </a:r>
            <a:r>
              <a:rPr lang="fi-FI" sz="2800" dirty="0" smtClean="0"/>
              <a:t> </a:t>
            </a:r>
            <a:r>
              <a:rPr lang="fi-FI" sz="2800" dirty="0" err="1" smtClean="0"/>
              <a:t>fields</a:t>
            </a:r>
            <a:endParaRPr lang="fi-FI" sz="2800" dirty="0" smtClean="0"/>
          </a:p>
          <a:p>
            <a:r>
              <a:rPr lang="fi-FI" sz="2800" dirty="0" err="1" smtClean="0"/>
              <a:t>Traps</a:t>
            </a:r>
            <a:r>
              <a:rPr lang="fi-FI" sz="2800" dirty="0" smtClean="0"/>
              <a:t> </a:t>
            </a:r>
            <a:r>
              <a:rPr lang="fi-FI" sz="2800" dirty="0" err="1" smtClean="0"/>
              <a:t>were</a:t>
            </a:r>
            <a:r>
              <a:rPr lang="fi-FI" sz="2800" dirty="0" smtClean="0"/>
              <a:t> </a:t>
            </a:r>
            <a:r>
              <a:rPr lang="fi-FI" sz="2800" dirty="0" err="1" smtClean="0"/>
              <a:t>sent</a:t>
            </a:r>
            <a:r>
              <a:rPr lang="fi-FI" sz="2800" dirty="0" smtClean="0"/>
              <a:t> to MTT </a:t>
            </a:r>
          </a:p>
          <a:p>
            <a:r>
              <a:rPr lang="fi-FI" sz="2800" dirty="0" err="1" smtClean="0"/>
              <a:t>Information</a:t>
            </a:r>
            <a:r>
              <a:rPr lang="fi-FI" sz="2800" dirty="0" smtClean="0"/>
              <a:t> </a:t>
            </a:r>
            <a:r>
              <a:rPr lang="fi-FI" sz="2800" dirty="0" err="1" smtClean="0"/>
              <a:t>was</a:t>
            </a:r>
            <a:r>
              <a:rPr lang="fi-FI" sz="2800" dirty="0" smtClean="0"/>
              <a:t> </a:t>
            </a:r>
            <a:r>
              <a:rPr lang="fi-FI" sz="2800" dirty="0" err="1" smtClean="0"/>
              <a:t>given</a:t>
            </a:r>
            <a:r>
              <a:rPr lang="fi-FI" sz="2800" dirty="0" smtClean="0"/>
              <a:t> to </a:t>
            </a:r>
            <a:r>
              <a:rPr lang="fi-FI" sz="2800" dirty="0" err="1" smtClean="0"/>
              <a:t>farms</a:t>
            </a:r>
            <a:r>
              <a:rPr lang="fi-FI" sz="2800" dirty="0" smtClean="0"/>
              <a:t> and </a:t>
            </a:r>
            <a:r>
              <a:rPr lang="fi-FI" sz="2800" dirty="0" err="1" smtClean="0"/>
              <a:t>advisors</a:t>
            </a:r>
            <a:r>
              <a:rPr lang="fi-FI" sz="2800" dirty="0" smtClean="0"/>
              <a:t>, </a:t>
            </a:r>
            <a:r>
              <a:rPr lang="fi-FI" sz="2800" dirty="0" err="1" smtClean="0"/>
              <a:t>web</a:t>
            </a:r>
            <a:r>
              <a:rPr lang="fi-FI" sz="2800" dirty="0" smtClean="0"/>
              <a:t> </a:t>
            </a:r>
            <a:r>
              <a:rPr lang="fi-FI" sz="2800" dirty="0" err="1" smtClean="0"/>
              <a:t>pages</a:t>
            </a:r>
            <a:r>
              <a:rPr lang="fi-FI" sz="2800" dirty="0" smtClean="0"/>
              <a:t> and </a:t>
            </a:r>
            <a:r>
              <a:rPr lang="fi-FI" sz="2800" dirty="0" err="1" smtClean="0"/>
              <a:t>agricultural</a:t>
            </a:r>
            <a:r>
              <a:rPr lang="fi-FI" sz="2800" dirty="0" smtClean="0"/>
              <a:t> </a:t>
            </a:r>
            <a:r>
              <a:rPr lang="fi-FI" sz="2800" dirty="0" err="1" smtClean="0"/>
              <a:t>newspapers</a:t>
            </a:r>
            <a:endParaRPr lang="fi-FI" sz="28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5E42674-73A3-4C3F-A0BE-5BC661DB0B25}" type="datetime1">
              <a:rPr lang="fi-FI" smtClean="0"/>
              <a:pPr>
                <a:defRPr/>
              </a:pPr>
              <a:t>25.4.2014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© Maa- ja elintarviketalouden tutkimuskeskus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10</a:t>
            </a:fld>
            <a:endParaRPr lang="fi-FI" dirty="0"/>
          </a:p>
        </p:txBody>
      </p:sp>
      <p:sp>
        <p:nvSpPr>
          <p:cNvPr id="7" name="Tekstikehys 6"/>
          <p:cNvSpPr txBox="1"/>
          <p:nvPr/>
        </p:nvSpPr>
        <p:spPr>
          <a:xfrm>
            <a:off x="827584" y="5805264"/>
            <a:ext cx="50097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dirty="0" err="1" smtClean="0">
                <a:solidFill>
                  <a:srgbClr val="FF0000"/>
                </a:solidFill>
              </a:rPr>
              <a:t>This</a:t>
            </a:r>
            <a:r>
              <a:rPr lang="fi-FI" sz="2400" dirty="0" smtClean="0">
                <a:solidFill>
                  <a:srgbClr val="FF0000"/>
                </a:solidFill>
              </a:rPr>
              <a:t> </a:t>
            </a:r>
            <a:r>
              <a:rPr lang="fi-FI" sz="2400" dirty="0" err="1" smtClean="0">
                <a:solidFill>
                  <a:srgbClr val="FF0000"/>
                </a:solidFill>
              </a:rPr>
              <a:t>procedure</a:t>
            </a:r>
            <a:r>
              <a:rPr lang="fi-FI" sz="2400" dirty="0" smtClean="0">
                <a:solidFill>
                  <a:srgbClr val="FF0000"/>
                </a:solidFill>
              </a:rPr>
              <a:t> </a:t>
            </a:r>
            <a:r>
              <a:rPr lang="fi-FI" sz="2400" dirty="0" err="1" smtClean="0">
                <a:solidFill>
                  <a:srgbClr val="FF0000"/>
                </a:solidFill>
              </a:rPr>
              <a:t>took</a:t>
            </a:r>
            <a:r>
              <a:rPr lang="fi-FI" sz="2400" dirty="0" smtClean="0">
                <a:solidFill>
                  <a:srgbClr val="FF0000"/>
                </a:solidFill>
              </a:rPr>
              <a:t> </a:t>
            </a:r>
            <a:r>
              <a:rPr lang="fi-FI" sz="2400" dirty="0" err="1" smtClean="0">
                <a:solidFill>
                  <a:srgbClr val="FF0000"/>
                </a:solidFill>
              </a:rPr>
              <a:t>too</a:t>
            </a:r>
            <a:r>
              <a:rPr lang="fi-FI" sz="2400" dirty="0" smtClean="0">
                <a:solidFill>
                  <a:srgbClr val="FF0000"/>
                </a:solidFill>
              </a:rPr>
              <a:t> </a:t>
            </a:r>
            <a:r>
              <a:rPr lang="fi-FI" sz="2400" dirty="0" err="1" smtClean="0">
                <a:solidFill>
                  <a:srgbClr val="FF0000"/>
                </a:solidFill>
              </a:rPr>
              <a:t>much</a:t>
            </a:r>
            <a:r>
              <a:rPr lang="fi-FI" sz="2400" dirty="0" smtClean="0">
                <a:solidFill>
                  <a:srgbClr val="FF0000"/>
                </a:solidFill>
              </a:rPr>
              <a:t> </a:t>
            </a:r>
            <a:r>
              <a:rPr lang="fi-FI" sz="2400" dirty="0" err="1" smtClean="0">
                <a:solidFill>
                  <a:srgbClr val="FF0000"/>
                </a:solidFill>
              </a:rPr>
              <a:t>time</a:t>
            </a:r>
            <a:r>
              <a:rPr lang="fi-FI" sz="2400" dirty="0" smtClean="0">
                <a:solidFill>
                  <a:srgbClr val="FF0000"/>
                </a:solidFill>
              </a:rPr>
              <a:t>!</a:t>
            </a:r>
            <a:endParaRPr lang="fi-FI" sz="2400" dirty="0">
              <a:solidFill>
                <a:srgbClr val="FF0000"/>
              </a:solidFill>
            </a:endParaRPr>
          </a:p>
        </p:txBody>
      </p:sp>
      <p:sp>
        <p:nvSpPr>
          <p:cNvPr id="8" name="Tekstikehys 7"/>
          <p:cNvSpPr txBox="1"/>
          <p:nvPr/>
        </p:nvSpPr>
        <p:spPr>
          <a:xfrm>
            <a:off x="467544" y="332656"/>
            <a:ext cx="18934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3200" dirty="0" err="1" smtClean="0">
                <a:solidFill>
                  <a:srgbClr val="C00000"/>
                </a:solidFill>
              </a:rPr>
              <a:t>Example</a:t>
            </a:r>
            <a:r>
              <a:rPr lang="fi-FI" sz="3200" dirty="0" smtClean="0">
                <a:solidFill>
                  <a:srgbClr val="C00000"/>
                </a:solidFill>
              </a:rPr>
              <a:t>:</a:t>
            </a:r>
            <a:endParaRPr lang="fi-FI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59DF15-6A0F-4DC8-9EA1-E98A9FB80C21}" type="datetime1">
              <a:rPr lang="fi-FI" smtClean="0"/>
              <a:pPr>
                <a:defRPr/>
              </a:pPr>
              <a:t>25.4.2014</a:t>
            </a:fld>
            <a:endParaRPr lang="fi-FI" dirty="0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© Maa- ja elintarviketalouden tutkimuskeskus</a:t>
            </a:r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11</a:t>
            </a:fld>
            <a:endParaRPr lang="fi-FI" dirty="0"/>
          </a:p>
        </p:txBody>
      </p:sp>
      <p:graphicFrame>
        <p:nvGraphicFramePr>
          <p:cNvPr id="5" name="Taulukko 4"/>
          <p:cNvGraphicFramePr>
            <a:graphicFrameLocks noGrp="1"/>
          </p:cNvGraphicFramePr>
          <p:nvPr/>
        </p:nvGraphicFramePr>
        <p:xfrm>
          <a:off x="683568" y="1052736"/>
          <a:ext cx="7632848" cy="5400596"/>
        </p:xfrm>
        <a:graphic>
          <a:graphicData uri="http://schemas.openxmlformats.org/drawingml/2006/table">
            <a:tbl>
              <a:tblPr/>
              <a:tblGrid>
                <a:gridCol w="948580"/>
                <a:gridCol w="1125433"/>
                <a:gridCol w="1386694"/>
                <a:gridCol w="1326403"/>
                <a:gridCol w="1507276"/>
                <a:gridCol w="1338462"/>
              </a:tblGrid>
              <a:tr h="547120">
                <a:tc>
                  <a:txBody>
                    <a:bodyPr/>
                    <a:lstStyle/>
                    <a:p>
                      <a:pPr algn="l" fontAlgn="b"/>
                      <a:endParaRPr lang="fi-FI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fi-FI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Helsingin yliopisto kelta-ansat 2012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</a:tr>
              <a:tr h="547120">
                <a:tc>
                  <a:txBody>
                    <a:bodyPr/>
                    <a:lstStyle/>
                    <a:p>
                      <a:pPr algn="l" fontAlgn="b"/>
                      <a:endParaRPr lang="fi-FI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i-FI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museopelto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i-FI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3576"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pvm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koodi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 R.padi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O.frit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M.destructor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Phyllotreta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1225"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4.6.-7.6.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 reuna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1225"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4.6.-7.6.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  reuna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1225"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4.6.-7.6.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  keskellä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1225"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4.6.-7.6.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  keskellä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1225"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7.6.-11.6.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 reuna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1225"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7.6.-11.6.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  reuna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1225"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7.6.-11.6.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  keskellä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1225"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7.6.-11.6.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  keskellä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2980">
                <a:tc>
                  <a:txBody>
                    <a:bodyPr/>
                    <a:lstStyle/>
                    <a:p>
                      <a:pPr algn="l" fontAlgn="b"/>
                      <a:endParaRPr lang="fi-FI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i-FI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Tekstikehys 5"/>
          <p:cNvSpPr txBox="1"/>
          <p:nvPr/>
        </p:nvSpPr>
        <p:spPr>
          <a:xfrm>
            <a:off x="467544" y="188640"/>
            <a:ext cx="4608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3600" dirty="0" err="1" smtClean="0">
                <a:solidFill>
                  <a:srgbClr val="C00000"/>
                </a:solidFill>
              </a:rPr>
              <a:t>Yellow</a:t>
            </a:r>
            <a:r>
              <a:rPr lang="fi-FI" sz="3600" dirty="0" smtClean="0">
                <a:solidFill>
                  <a:srgbClr val="C00000"/>
                </a:solidFill>
              </a:rPr>
              <a:t> </a:t>
            </a:r>
            <a:r>
              <a:rPr lang="fi-FI" sz="3600" dirty="0" err="1" smtClean="0">
                <a:solidFill>
                  <a:srgbClr val="C00000"/>
                </a:solidFill>
              </a:rPr>
              <a:t>sticky</a:t>
            </a:r>
            <a:r>
              <a:rPr lang="fi-FI" sz="3600" dirty="0" smtClean="0">
                <a:solidFill>
                  <a:srgbClr val="C00000"/>
                </a:solidFill>
              </a:rPr>
              <a:t> </a:t>
            </a:r>
            <a:r>
              <a:rPr lang="fi-FI" sz="3600" dirty="0" err="1" smtClean="0">
                <a:solidFill>
                  <a:srgbClr val="C00000"/>
                </a:solidFill>
              </a:rPr>
              <a:t>traps</a:t>
            </a:r>
            <a:r>
              <a:rPr lang="fi-FI" sz="3600" dirty="0" smtClean="0">
                <a:solidFill>
                  <a:srgbClr val="C00000"/>
                </a:solidFill>
              </a:rPr>
              <a:t>:</a:t>
            </a:r>
            <a:endParaRPr lang="fi-FI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640"/>
            <a:ext cx="8229600" cy="936104"/>
          </a:xfrm>
        </p:spPr>
        <p:txBody>
          <a:bodyPr/>
          <a:lstStyle/>
          <a:p>
            <a:r>
              <a:rPr lang="fi-FI" sz="3600" dirty="0" smtClean="0"/>
              <a:t/>
            </a:r>
            <a:br>
              <a:rPr lang="fi-FI" sz="3600" dirty="0" smtClean="0"/>
            </a:br>
            <a:r>
              <a:rPr lang="fi-FI" sz="3600" dirty="0" err="1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Weather</a:t>
            </a:r>
            <a:r>
              <a:rPr lang="fi-FI" sz="3600" dirty="0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 </a:t>
            </a:r>
            <a:r>
              <a:rPr lang="fi-FI" sz="3600" dirty="0" err="1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radars</a:t>
            </a:r>
            <a:r>
              <a:rPr lang="fi-FI" sz="3600" dirty="0" smtClean="0">
                <a:solidFill>
                  <a:srgbClr val="C00000"/>
                </a:solidFill>
              </a:rPr>
              <a:t>: </a:t>
            </a:r>
            <a:endParaRPr lang="fi-FI" sz="3600" dirty="0">
              <a:solidFill>
                <a:srgbClr val="C00000"/>
              </a:solidFill>
            </a:endParaRP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0768"/>
            <a:ext cx="8229600" cy="5328592"/>
          </a:xfrm>
        </p:spPr>
        <p:txBody>
          <a:bodyPr/>
          <a:lstStyle/>
          <a:p>
            <a:r>
              <a:rPr lang="fi-FI" sz="3200" dirty="0" smtClean="0"/>
              <a:t>POMO </a:t>
            </a:r>
            <a:r>
              <a:rPr lang="fi-FI" sz="3200" dirty="0"/>
              <a:t>= </a:t>
            </a:r>
            <a:r>
              <a:rPr lang="fi-FI" sz="3200" dirty="0" err="1"/>
              <a:t>Multi-scientific</a:t>
            </a:r>
            <a:r>
              <a:rPr lang="fi-FI" sz="3200" dirty="0"/>
              <a:t> </a:t>
            </a:r>
            <a:r>
              <a:rPr lang="fi-FI" sz="3200" dirty="0" err="1"/>
              <a:t>applications</a:t>
            </a:r>
            <a:r>
              <a:rPr lang="fi-FI" sz="3200" dirty="0"/>
              <a:t> of </a:t>
            </a:r>
            <a:r>
              <a:rPr lang="fi-FI" sz="3200" dirty="0" err="1"/>
              <a:t>polarimetric</a:t>
            </a:r>
            <a:r>
              <a:rPr lang="fi-FI" sz="3200" dirty="0"/>
              <a:t> </a:t>
            </a:r>
            <a:r>
              <a:rPr lang="fi-FI" sz="3200" dirty="0" err="1"/>
              <a:t>weather</a:t>
            </a:r>
            <a:r>
              <a:rPr lang="fi-FI" sz="3200" dirty="0"/>
              <a:t> </a:t>
            </a:r>
            <a:r>
              <a:rPr lang="fi-FI" sz="3200" dirty="0" err="1" smtClean="0"/>
              <a:t>radars</a:t>
            </a:r>
            <a:endParaRPr lang="fi-FI" sz="3200" dirty="0" smtClean="0"/>
          </a:p>
          <a:p>
            <a:r>
              <a:rPr lang="fi-FI" sz="3200" dirty="0" err="1" smtClean="0"/>
              <a:t>polarimetric</a:t>
            </a:r>
            <a:r>
              <a:rPr lang="fi-FI" sz="3200" dirty="0" smtClean="0"/>
              <a:t> </a:t>
            </a:r>
            <a:r>
              <a:rPr lang="fi-FI" sz="3200" dirty="0"/>
              <a:t>radar: </a:t>
            </a:r>
            <a:r>
              <a:rPr lang="fi-FI" sz="3200" dirty="0" err="1"/>
              <a:t>it</a:t>
            </a:r>
            <a:r>
              <a:rPr lang="fi-FI" sz="3200" dirty="0"/>
              <a:t> is </a:t>
            </a:r>
            <a:r>
              <a:rPr lang="fi-FI" sz="3200" dirty="0" err="1"/>
              <a:t>possible</a:t>
            </a:r>
            <a:r>
              <a:rPr lang="fi-FI" sz="3200" dirty="0"/>
              <a:t> to </a:t>
            </a:r>
            <a:r>
              <a:rPr lang="fi-FI" sz="3200" dirty="0" err="1"/>
              <a:t>sort</a:t>
            </a:r>
            <a:r>
              <a:rPr lang="fi-FI" sz="3200" dirty="0"/>
              <a:t> out </a:t>
            </a:r>
            <a:r>
              <a:rPr lang="fi-FI" sz="3200" dirty="0" err="1"/>
              <a:t>different</a:t>
            </a:r>
            <a:r>
              <a:rPr lang="fi-FI" sz="3200" dirty="0"/>
              <a:t> </a:t>
            </a:r>
            <a:r>
              <a:rPr lang="fi-FI" sz="3200" dirty="0" err="1"/>
              <a:t>forms</a:t>
            </a:r>
            <a:r>
              <a:rPr lang="fi-FI" sz="3200" dirty="0"/>
              <a:t> of </a:t>
            </a:r>
            <a:r>
              <a:rPr lang="fi-FI" sz="3200" dirty="0" err="1"/>
              <a:t>rain</a:t>
            </a:r>
            <a:r>
              <a:rPr lang="fi-FI" sz="3200" dirty="0"/>
              <a:t> (</a:t>
            </a:r>
            <a:r>
              <a:rPr lang="fi-FI" sz="3200" dirty="0" err="1"/>
              <a:t>water</a:t>
            </a:r>
            <a:r>
              <a:rPr lang="fi-FI" sz="3200" dirty="0"/>
              <a:t>, </a:t>
            </a:r>
            <a:r>
              <a:rPr lang="fi-FI" sz="3200" dirty="0" err="1"/>
              <a:t>wet</a:t>
            </a:r>
            <a:r>
              <a:rPr lang="fi-FI" sz="3200" dirty="0"/>
              <a:t> </a:t>
            </a:r>
            <a:r>
              <a:rPr lang="fi-FI" sz="3200" dirty="0" err="1"/>
              <a:t>snow</a:t>
            </a:r>
            <a:r>
              <a:rPr lang="fi-FI" sz="3200" dirty="0"/>
              <a:t>, </a:t>
            </a:r>
            <a:r>
              <a:rPr lang="fi-FI" sz="3200" dirty="0" err="1"/>
              <a:t>snow</a:t>
            </a:r>
            <a:r>
              <a:rPr lang="fi-FI" sz="3200" dirty="0"/>
              <a:t>, </a:t>
            </a:r>
            <a:r>
              <a:rPr lang="fi-FI" sz="3200" dirty="0" err="1"/>
              <a:t>hail</a:t>
            </a:r>
            <a:r>
              <a:rPr lang="fi-FI" sz="3200" dirty="0"/>
              <a:t>, </a:t>
            </a:r>
            <a:r>
              <a:rPr lang="fi-FI" sz="3200" dirty="0" err="1"/>
              <a:t>freezing</a:t>
            </a:r>
            <a:r>
              <a:rPr lang="fi-FI" sz="3200" dirty="0"/>
              <a:t> </a:t>
            </a:r>
            <a:r>
              <a:rPr lang="fi-FI" sz="3200" dirty="0" err="1"/>
              <a:t>rain</a:t>
            </a:r>
            <a:r>
              <a:rPr lang="fi-FI" sz="3200" dirty="0"/>
              <a:t>) and </a:t>
            </a:r>
            <a:r>
              <a:rPr lang="fi-FI" sz="3200" dirty="0" err="1"/>
              <a:t>nonmeteorological</a:t>
            </a:r>
            <a:r>
              <a:rPr lang="fi-FI" sz="3200" dirty="0"/>
              <a:t> </a:t>
            </a:r>
            <a:r>
              <a:rPr lang="fi-FI" sz="3200" dirty="0" err="1"/>
              <a:t>targets</a:t>
            </a:r>
            <a:r>
              <a:rPr lang="fi-FI" sz="3200" dirty="0"/>
              <a:t> (</a:t>
            </a:r>
            <a:r>
              <a:rPr lang="fi-FI" sz="3200" dirty="0" err="1"/>
              <a:t>insects</a:t>
            </a:r>
            <a:r>
              <a:rPr lang="fi-FI" sz="3200" dirty="0"/>
              <a:t>, </a:t>
            </a:r>
            <a:r>
              <a:rPr lang="fi-FI" sz="3200" dirty="0" err="1"/>
              <a:t>birds</a:t>
            </a:r>
            <a:r>
              <a:rPr lang="fi-FI" sz="3200" dirty="0"/>
              <a:t>, </a:t>
            </a:r>
            <a:r>
              <a:rPr lang="fi-FI" sz="3200" dirty="0" err="1"/>
              <a:t>sea</a:t>
            </a:r>
            <a:r>
              <a:rPr lang="fi-FI" sz="3200" dirty="0"/>
              <a:t> </a:t>
            </a:r>
            <a:r>
              <a:rPr lang="fi-FI" sz="3200" dirty="0" err="1"/>
              <a:t>clutter</a:t>
            </a:r>
            <a:r>
              <a:rPr lang="fi-FI" sz="3200" dirty="0"/>
              <a:t> etc</a:t>
            </a:r>
            <a:r>
              <a:rPr lang="fi-FI" sz="3200" dirty="0" smtClean="0"/>
              <a:t>.)</a:t>
            </a:r>
          </a:p>
          <a:p>
            <a:r>
              <a:rPr lang="fi-FI" sz="3200" dirty="0" err="1" smtClean="0"/>
              <a:t>Cooperation</a:t>
            </a:r>
            <a:r>
              <a:rPr lang="fi-FI" sz="3200" dirty="0" smtClean="0"/>
              <a:t> </a:t>
            </a:r>
            <a:r>
              <a:rPr lang="fi-FI" sz="3200" dirty="0" err="1" smtClean="0"/>
              <a:t>with</a:t>
            </a:r>
            <a:r>
              <a:rPr lang="fi-FI" sz="3200" dirty="0" smtClean="0"/>
              <a:t> the </a:t>
            </a:r>
            <a:r>
              <a:rPr lang="fi-FI" sz="3200" dirty="0" err="1" smtClean="0"/>
              <a:t>University</a:t>
            </a:r>
            <a:r>
              <a:rPr lang="fi-FI" sz="3200" dirty="0" smtClean="0"/>
              <a:t> of Helsinki, </a:t>
            </a:r>
            <a:r>
              <a:rPr lang="fi-FI" sz="3200" dirty="0" err="1" smtClean="0"/>
              <a:t>Finnish</a:t>
            </a:r>
            <a:r>
              <a:rPr lang="fi-FI" sz="3200" dirty="0" smtClean="0"/>
              <a:t> </a:t>
            </a:r>
            <a:r>
              <a:rPr lang="fi-FI" sz="3200" dirty="0" err="1" smtClean="0"/>
              <a:t>meteorological</a:t>
            </a:r>
            <a:r>
              <a:rPr lang="fi-FI" sz="3200" dirty="0" smtClean="0"/>
              <a:t> Institute and MTT</a:t>
            </a:r>
            <a:endParaRPr lang="fi-FI" sz="3200" dirty="0"/>
          </a:p>
        </p:txBody>
      </p:sp>
      <p:sp>
        <p:nvSpPr>
          <p:cNvPr id="4" name="Tekstikehys 3"/>
          <p:cNvSpPr txBox="1"/>
          <p:nvPr/>
        </p:nvSpPr>
        <p:spPr>
          <a:xfrm>
            <a:off x="395536" y="0"/>
            <a:ext cx="3390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36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Aphid</a:t>
            </a:r>
            <a:r>
              <a:rPr lang="fi-FI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i-FI" sz="36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migration</a:t>
            </a:r>
            <a:endParaRPr lang="fi-FI" sz="3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1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692696"/>
            <a:ext cx="8229600" cy="864096"/>
          </a:xfrm>
        </p:spPr>
        <p:txBody>
          <a:bodyPr/>
          <a:lstStyle/>
          <a:p>
            <a:r>
              <a:rPr lang="fi-FI" dirty="0" err="1"/>
              <a:t>Insect</a:t>
            </a:r>
            <a:r>
              <a:rPr lang="fi-FI" dirty="0"/>
              <a:t> </a:t>
            </a:r>
            <a:r>
              <a:rPr lang="fi-FI" dirty="0" err="1"/>
              <a:t>trapping</a:t>
            </a:r>
            <a:endParaRPr lang="fi-FI" dirty="0"/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3200" dirty="0"/>
              <a:t>A </a:t>
            </a:r>
            <a:r>
              <a:rPr lang="fi-FI" sz="3200" dirty="0" err="1"/>
              <a:t>field</a:t>
            </a:r>
            <a:r>
              <a:rPr lang="fi-FI" sz="3200" dirty="0"/>
              <a:t> </a:t>
            </a:r>
            <a:r>
              <a:rPr lang="fi-FI" sz="3200" dirty="0" err="1"/>
              <a:t>experiment</a:t>
            </a:r>
            <a:r>
              <a:rPr lang="fi-FI" sz="3200" dirty="0"/>
              <a:t>  </a:t>
            </a:r>
            <a:r>
              <a:rPr lang="fi-FI" sz="3200" dirty="0" err="1"/>
              <a:t>with</a:t>
            </a:r>
            <a:r>
              <a:rPr lang="fi-FI" sz="3200" dirty="0"/>
              <a:t> </a:t>
            </a:r>
            <a:r>
              <a:rPr lang="fi-FI" sz="3200" dirty="0" err="1"/>
              <a:t>rotating</a:t>
            </a:r>
            <a:r>
              <a:rPr lang="fi-FI" sz="3200" dirty="0"/>
              <a:t> </a:t>
            </a:r>
            <a:r>
              <a:rPr lang="fi-FI" sz="3200" dirty="0" err="1"/>
              <a:t>tow-nets</a:t>
            </a:r>
            <a:r>
              <a:rPr lang="fi-FI" sz="3200" dirty="0"/>
              <a:t> and </a:t>
            </a:r>
            <a:r>
              <a:rPr lang="fi-FI" sz="3200" dirty="0" err="1"/>
              <a:t>yellow</a:t>
            </a:r>
            <a:r>
              <a:rPr lang="fi-FI" sz="3200" dirty="0"/>
              <a:t> </a:t>
            </a:r>
            <a:r>
              <a:rPr lang="fi-FI" sz="3200" dirty="0" err="1"/>
              <a:t>sticky</a:t>
            </a:r>
            <a:r>
              <a:rPr lang="fi-FI" sz="3200" dirty="0"/>
              <a:t> </a:t>
            </a:r>
            <a:r>
              <a:rPr lang="fi-FI" sz="3200" dirty="0" err="1"/>
              <a:t>papers</a:t>
            </a:r>
            <a:r>
              <a:rPr lang="fi-FI" sz="3200" dirty="0"/>
              <a:t> </a:t>
            </a:r>
            <a:r>
              <a:rPr lang="fi-FI" sz="3200" dirty="0" err="1"/>
              <a:t>was</a:t>
            </a:r>
            <a:r>
              <a:rPr lang="fi-FI" sz="3200" dirty="0"/>
              <a:t> </a:t>
            </a:r>
            <a:r>
              <a:rPr lang="fi-FI" sz="3200" dirty="0" err="1" smtClean="0"/>
              <a:t>done</a:t>
            </a:r>
            <a:endParaRPr lang="fi-FI" sz="3200" dirty="0"/>
          </a:p>
        </p:txBody>
      </p:sp>
      <p:pic>
        <p:nvPicPr>
          <p:cNvPr id="4" name="Picture 6" descr="DSC0278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580112" y="3717032"/>
            <a:ext cx="3170635" cy="2952130"/>
          </a:xfrm>
          <a:prstGeom prst="rect">
            <a:avLst/>
          </a:prstGeom>
        </p:spPr>
      </p:pic>
      <p:pic>
        <p:nvPicPr>
          <p:cNvPr id="5" name="Picture 5" descr="Pyydyspaikat20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2924944"/>
            <a:ext cx="5327576" cy="3995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ikehys 5"/>
          <p:cNvSpPr txBox="1"/>
          <p:nvPr/>
        </p:nvSpPr>
        <p:spPr>
          <a:xfrm>
            <a:off x="467544" y="188640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3600" dirty="0" err="1" smtClean="0">
                <a:solidFill>
                  <a:srgbClr val="C00000"/>
                </a:solidFill>
              </a:rPr>
              <a:t>Aphid</a:t>
            </a:r>
            <a:r>
              <a:rPr lang="fi-FI" sz="3600" dirty="0" smtClean="0">
                <a:solidFill>
                  <a:srgbClr val="C00000"/>
                </a:solidFill>
              </a:rPr>
              <a:t> </a:t>
            </a:r>
            <a:r>
              <a:rPr lang="fi-FI" sz="3600" dirty="0" err="1" smtClean="0">
                <a:solidFill>
                  <a:srgbClr val="C00000"/>
                </a:solidFill>
              </a:rPr>
              <a:t>migration/weather</a:t>
            </a:r>
            <a:r>
              <a:rPr lang="fi-FI" sz="3600" dirty="0" smtClean="0">
                <a:solidFill>
                  <a:srgbClr val="C00000"/>
                </a:solidFill>
              </a:rPr>
              <a:t> </a:t>
            </a:r>
            <a:r>
              <a:rPr lang="fi-FI" sz="3600" dirty="0" err="1" smtClean="0">
                <a:solidFill>
                  <a:srgbClr val="C00000"/>
                </a:solidFill>
              </a:rPr>
              <a:t>radars</a:t>
            </a:r>
            <a:endParaRPr lang="fi-FI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fi-FI" sz="2800"/>
              <a:t>Migrating bird-cherry aphids 28.5.2007</a:t>
            </a:r>
            <a:endParaRPr lang="en-GB" sz="2800"/>
          </a:p>
        </p:txBody>
      </p:sp>
      <p:pic>
        <p:nvPicPr>
          <p:cNvPr id="74755" name="Picture 3" descr="CCOM_200705280900_CA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908050"/>
            <a:ext cx="7151688" cy="56372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7042" name="Object 2"/>
          <p:cNvGraphicFramePr>
            <a:graphicFrameLocks noChangeAspect="1"/>
          </p:cNvGraphicFramePr>
          <p:nvPr/>
        </p:nvGraphicFramePr>
        <p:xfrm>
          <a:off x="-180975" y="-100013"/>
          <a:ext cx="9432925" cy="6842126"/>
        </p:xfrm>
        <a:graphic>
          <a:graphicData uri="http://schemas.openxmlformats.org/presentationml/2006/ole">
            <p:oleObj spid="_x0000_s34818" name="Kaavio" r:id="rId3" imgW="5105424" imgH="3589065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59DF15-6A0F-4DC8-9EA1-E98A9FB80C21}" type="datetime1">
              <a:rPr lang="fi-FI" smtClean="0"/>
              <a:pPr>
                <a:defRPr/>
              </a:pPr>
              <a:t>25.4.2014</a:t>
            </a:fld>
            <a:endParaRPr lang="fi-FI" dirty="0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© Maa- ja elintarviketalouden tutkimuskeskus</a:t>
            </a:r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16</a:t>
            </a:fld>
            <a:endParaRPr lang="fi-FI" dirty="0"/>
          </a:p>
        </p:txBody>
      </p:sp>
      <p:pic>
        <p:nvPicPr>
          <p:cNvPr id="5" name="Picture 2" descr="http://www.nba.fi/fi/Image/4844/zz-suomikartt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0"/>
            <a:ext cx="3900363" cy="6741368"/>
          </a:xfrm>
          <a:prstGeom prst="rect">
            <a:avLst/>
          </a:prstGeom>
          <a:noFill/>
        </p:spPr>
      </p:pic>
      <p:sp>
        <p:nvSpPr>
          <p:cNvPr id="6" name="7-kärkinen tähti 5"/>
          <p:cNvSpPr/>
          <p:nvPr/>
        </p:nvSpPr>
        <p:spPr>
          <a:xfrm>
            <a:off x="2411760" y="5733256"/>
            <a:ext cx="360040" cy="216024"/>
          </a:xfrm>
          <a:prstGeom prst="star7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" name="7-kärkinen tähti 7"/>
          <p:cNvSpPr/>
          <p:nvPr/>
        </p:nvSpPr>
        <p:spPr>
          <a:xfrm>
            <a:off x="2123728" y="5445224"/>
            <a:ext cx="288032" cy="288032"/>
          </a:xfrm>
          <a:prstGeom prst="star7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9" name="7-kärkinen tähti 8"/>
          <p:cNvSpPr/>
          <p:nvPr/>
        </p:nvSpPr>
        <p:spPr>
          <a:xfrm>
            <a:off x="2771800" y="3212976"/>
            <a:ext cx="288032" cy="360040"/>
          </a:xfrm>
          <a:prstGeom prst="star7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1" name="Tekstikehys 10"/>
          <p:cNvSpPr txBox="1"/>
          <p:nvPr/>
        </p:nvSpPr>
        <p:spPr>
          <a:xfrm>
            <a:off x="2699792" y="5517232"/>
            <a:ext cx="863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Viikki</a:t>
            </a:r>
            <a:endParaRPr lang="fi-FI" dirty="0"/>
          </a:p>
        </p:txBody>
      </p:sp>
      <p:sp>
        <p:nvSpPr>
          <p:cNvPr id="12" name="Tekstikehys 11"/>
          <p:cNvSpPr txBox="1"/>
          <p:nvPr/>
        </p:nvSpPr>
        <p:spPr>
          <a:xfrm>
            <a:off x="2339752" y="5229200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Jokioinen</a:t>
            </a:r>
            <a:endParaRPr lang="fi-FI" dirty="0"/>
          </a:p>
        </p:txBody>
      </p:sp>
      <p:sp>
        <p:nvSpPr>
          <p:cNvPr id="13" name="Tekstikehys 12"/>
          <p:cNvSpPr txBox="1"/>
          <p:nvPr/>
        </p:nvSpPr>
        <p:spPr>
          <a:xfrm>
            <a:off x="2627784" y="3645024"/>
            <a:ext cx="1005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Tyrnävä</a:t>
            </a:r>
            <a:endParaRPr lang="fi-FI" dirty="0"/>
          </a:p>
        </p:txBody>
      </p:sp>
      <p:sp>
        <p:nvSpPr>
          <p:cNvPr id="14" name="Tekstikehys 13"/>
          <p:cNvSpPr txBox="1"/>
          <p:nvPr/>
        </p:nvSpPr>
        <p:spPr>
          <a:xfrm>
            <a:off x="5148064" y="1124744"/>
            <a:ext cx="3240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3600" dirty="0" err="1" smtClean="0">
                <a:solidFill>
                  <a:srgbClr val="C00000"/>
                </a:solidFill>
              </a:rPr>
              <a:t>Suction</a:t>
            </a:r>
            <a:r>
              <a:rPr lang="fi-FI" sz="3600" dirty="0" smtClean="0">
                <a:solidFill>
                  <a:srgbClr val="C00000"/>
                </a:solidFill>
              </a:rPr>
              <a:t> </a:t>
            </a:r>
            <a:r>
              <a:rPr lang="fi-FI" sz="3600" dirty="0" err="1" smtClean="0">
                <a:solidFill>
                  <a:srgbClr val="C00000"/>
                </a:solidFill>
              </a:rPr>
              <a:t>traps</a:t>
            </a:r>
            <a:r>
              <a:rPr lang="fi-FI" sz="3600" dirty="0" smtClean="0">
                <a:solidFill>
                  <a:srgbClr val="C00000"/>
                </a:solidFill>
              </a:rPr>
              <a:t> </a:t>
            </a:r>
            <a:r>
              <a:rPr lang="fi-FI" sz="3600" dirty="0" smtClean="0"/>
              <a:t>in Finland</a:t>
            </a:r>
            <a:endParaRPr lang="fi-FI" sz="3600" dirty="0"/>
          </a:p>
        </p:txBody>
      </p:sp>
      <p:pic>
        <p:nvPicPr>
          <p:cNvPr id="15" name="Picture 2" descr="J:\Tietolaari\Jokioinen_yhteiset\KSUinfo\Kuvat\CD2 375-994\696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2654774"/>
            <a:ext cx="2448272" cy="36534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59DF15-6A0F-4DC8-9EA1-E98A9FB80C21}" type="datetime1">
              <a:rPr lang="fi-FI" smtClean="0"/>
              <a:pPr>
                <a:defRPr/>
              </a:pPr>
              <a:t>25.4.2014</a:t>
            </a:fld>
            <a:endParaRPr lang="fi-FI" dirty="0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© Maa- ja elintarviketalouden tutkimuskeskus</a:t>
            </a:r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17</a:t>
            </a:fld>
            <a:endParaRPr lang="fi-FI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48432" y="0"/>
            <a:ext cx="5195568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3381933"/>
            <a:ext cx="5220072" cy="3476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kstikehys 6"/>
          <p:cNvSpPr txBox="1"/>
          <p:nvPr/>
        </p:nvSpPr>
        <p:spPr>
          <a:xfrm>
            <a:off x="467544" y="1052736"/>
            <a:ext cx="3744936" cy="3118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b="1" dirty="0" err="1" smtClean="0"/>
              <a:t>Aphid</a:t>
            </a:r>
            <a:r>
              <a:rPr lang="fi-FI" sz="2400" b="1" dirty="0" smtClean="0"/>
              <a:t> </a:t>
            </a:r>
            <a:r>
              <a:rPr lang="fi-FI" sz="2400" b="1" dirty="0" err="1" smtClean="0"/>
              <a:t>leaflet</a:t>
            </a:r>
            <a:r>
              <a:rPr lang="fi-FI" sz="2400" b="1" dirty="0" smtClean="0"/>
              <a:t>!</a:t>
            </a:r>
          </a:p>
          <a:p>
            <a:endParaRPr lang="fi-FI" sz="2400" b="1" dirty="0" smtClean="0"/>
          </a:p>
          <a:p>
            <a:r>
              <a:rPr lang="fi-FI" sz="2400" dirty="0" smtClean="0"/>
              <a:t>The </a:t>
            </a:r>
            <a:r>
              <a:rPr lang="fi-FI" sz="2400" dirty="0" err="1" smtClean="0"/>
              <a:t>University</a:t>
            </a:r>
            <a:r>
              <a:rPr lang="fi-FI" sz="2400" dirty="0" smtClean="0"/>
              <a:t> of Helsinki </a:t>
            </a:r>
          </a:p>
          <a:p>
            <a:r>
              <a:rPr lang="fi-FI" sz="2400" dirty="0" smtClean="0"/>
              <a:t>and MTT Ruukki </a:t>
            </a:r>
            <a:r>
              <a:rPr lang="fi-FI" sz="2400" dirty="0" err="1" smtClean="0"/>
              <a:t>had</a:t>
            </a:r>
            <a:r>
              <a:rPr lang="fi-FI" sz="2400" dirty="0" smtClean="0"/>
              <a:t> a </a:t>
            </a:r>
          </a:p>
          <a:p>
            <a:r>
              <a:rPr lang="fi-FI" sz="2400" dirty="0" err="1" smtClean="0"/>
              <a:t>project</a:t>
            </a:r>
            <a:r>
              <a:rPr lang="fi-FI" sz="2400" dirty="0" smtClean="0"/>
              <a:t> </a:t>
            </a:r>
            <a:r>
              <a:rPr lang="fi-FI" sz="2400" dirty="0" err="1" smtClean="0"/>
              <a:t>where</a:t>
            </a:r>
            <a:r>
              <a:rPr lang="fi-FI" sz="2400" dirty="0" smtClean="0"/>
              <a:t> </a:t>
            </a:r>
            <a:r>
              <a:rPr lang="fi-FI" sz="2400" dirty="0" err="1" smtClean="0"/>
              <a:t>they</a:t>
            </a:r>
            <a:endParaRPr lang="fi-FI" sz="2400" dirty="0" smtClean="0"/>
          </a:p>
          <a:p>
            <a:r>
              <a:rPr lang="fi-FI" sz="2400" dirty="0" err="1" smtClean="0"/>
              <a:t>monitored</a:t>
            </a:r>
            <a:r>
              <a:rPr lang="fi-FI" sz="2400" dirty="0" smtClean="0"/>
              <a:t> the </a:t>
            </a:r>
            <a:r>
              <a:rPr lang="fi-FI" sz="2400" dirty="0" err="1" smtClean="0"/>
              <a:t>aphids</a:t>
            </a:r>
            <a:r>
              <a:rPr lang="fi-FI" sz="2400" dirty="0" smtClean="0"/>
              <a:t> on </a:t>
            </a:r>
          </a:p>
          <a:p>
            <a:r>
              <a:rPr lang="fi-FI" sz="2400" dirty="0" err="1" smtClean="0"/>
              <a:t>three</a:t>
            </a:r>
            <a:r>
              <a:rPr lang="fi-FI" sz="2400" dirty="0" smtClean="0"/>
              <a:t> </a:t>
            </a:r>
            <a:r>
              <a:rPr lang="fi-FI" sz="2400" dirty="0" err="1" smtClean="0"/>
              <a:t>fields</a:t>
            </a:r>
            <a:r>
              <a:rPr lang="fi-FI" sz="2400" dirty="0" smtClean="0"/>
              <a:t> and in </a:t>
            </a:r>
          </a:p>
          <a:p>
            <a:r>
              <a:rPr lang="fi-FI" sz="2400" dirty="0" smtClean="0"/>
              <a:t>Tyrnävä </a:t>
            </a:r>
            <a:r>
              <a:rPr lang="fi-FI" sz="2400" dirty="0" err="1" smtClean="0"/>
              <a:t>suction</a:t>
            </a:r>
            <a:r>
              <a:rPr lang="fi-FI" sz="2400" dirty="0" smtClean="0"/>
              <a:t> </a:t>
            </a:r>
            <a:r>
              <a:rPr lang="fi-FI" sz="2400" dirty="0" err="1" smtClean="0"/>
              <a:t>trap</a:t>
            </a:r>
            <a:endParaRPr lang="fi-FI" sz="2400" dirty="0"/>
          </a:p>
        </p:txBody>
      </p:sp>
      <p:sp>
        <p:nvSpPr>
          <p:cNvPr id="8" name="Tekstikehys 7"/>
          <p:cNvSpPr txBox="1"/>
          <p:nvPr/>
        </p:nvSpPr>
        <p:spPr>
          <a:xfrm>
            <a:off x="467544" y="4293096"/>
            <a:ext cx="3240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dirty="0" smtClean="0"/>
              <a:t>The </a:t>
            </a:r>
            <a:r>
              <a:rPr lang="fi-FI" sz="2400" dirty="0" err="1" smtClean="0"/>
              <a:t>information</a:t>
            </a:r>
            <a:r>
              <a:rPr lang="fi-FI" sz="2400" dirty="0" smtClean="0"/>
              <a:t> </a:t>
            </a:r>
            <a:r>
              <a:rPr lang="fi-FI" sz="2400" dirty="0" err="1" smtClean="0"/>
              <a:t>was</a:t>
            </a:r>
            <a:r>
              <a:rPr lang="fi-FI" sz="2400" dirty="0" smtClean="0"/>
              <a:t> </a:t>
            </a:r>
          </a:p>
          <a:p>
            <a:r>
              <a:rPr lang="fi-FI" sz="2400" dirty="0" err="1" smtClean="0"/>
              <a:t>given</a:t>
            </a:r>
            <a:r>
              <a:rPr lang="fi-FI" sz="2400" dirty="0" smtClean="0"/>
              <a:t> to the </a:t>
            </a:r>
            <a:r>
              <a:rPr lang="fi-FI" sz="2400" dirty="0" err="1" smtClean="0"/>
              <a:t>farmers</a:t>
            </a:r>
            <a:r>
              <a:rPr lang="fi-FI" sz="2400" dirty="0" smtClean="0"/>
              <a:t> of the </a:t>
            </a:r>
            <a:r>
              <a:rPr lang="fi-FI" sz="2400" dirty="0" err="1" smtClean="0"/>
              <a:t>surrounding</a:t>
            </a:r>
            <a:r>
              <a:rPr lang="fi-FI" sz="2400" dirty="0" smtClean="0"/>
              <a:t> </a:t>
            </a:r>
            <a:r>
              <a:rPr lang="fi-FI" sz="2400" dirty="0" err="1" smtClean="0"/>
              <a:t>area</a:t>
            </a:r>
            <a:endParaRPr lang="fi-FI" sz="2400" dirty="0"/>
          </a:p>
        </p:txBody>
      </p:sp>
      <p:sp>
        <p:nvSpPr>
          <p:cNvPr id="9" name="Tekstikehys 8"/>
          <p:cNvSpPr txBox="1"/>
          <p:nvPr/>
        </p:nvSpPr>
        <p:spPr>
          <a:xfrm>
            <a:off x="395536" y="476672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800" dirty="0" err="1" smtClean="0">
                <a:solidFill>
                  <a:srgbClr val="C00000"/>
                </a:solidFill>
              </a:rPr>
              <a:t>Suction</a:t>
            </a:r>
            <a:r>
              <a:rPr lang="fi-FI" sz="2800" dirty="0" smtClean="0">
                <a:solidFill>
                  <a:srgbClr val="C00000"/>
                </a:solidFill>
              </a:rPr>
              <a:t> </a:t>
            </a:r>
            <a:r>
              <a:rPr lang="fi-FI" sz="2800" dirty="0" err="1" smtClean="0">
                <a:solidFill>
                  <a:srgbClr val="C00000"/>
                </a:solidFill>
              </a:rPr>
              <a:t>traps</a:t>
            </a:r>
            <a:endParaRPr lang="fi-FI" sz="2800" dirty="0">
              <a:solidFill>
                <a:srgbClr val="C00000"/>
              </a:solidFill>
            </a:endParaRPr>
          </a:p>
        </p:txBody>
      </p:sp>
      <p:sp>
        <p:nvSpPr>
          <p:cNvPr id="11" name="Tekstikehys 10"/>
          <p:cNvSpPr txBox="1"/>
          <p:nvPr/>
        </p:nvSpPr>
        <p:spPr>
          <a:xfrm>
            <a:off x="467544" y="6021288"/>
            <a:ext cx="36268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dirty="0" err="1" smtClean="0"/>
              <a:t>Vectors</a:t>
            </a:r>
            <a:r>
              <a:rPr lang="fi-FI" sz="2400" dirty="0" smtClean="0"/>
              <a:t> of </a:t>
            </a:r>
            <a:r>
              <a:rPr lang="fi-FI" sz="2400" dirty="0" err="1" smtClean="0"/>
              <a:t>potato</a:t>
            </a:r>
            <a:r>
              <a:rPr lang="fi-FI" sz="2400" dirty="0" smtClean="0"/>
              <a:t> </a:t>
            </a:r>
            <a:r>
              <a:rPr lang="fi-FI" sz="2400" dirty="0" err="1" smtClean="0"/>
              <a:t>viruses</a:t>
            </a:r>
            <a:endParaRPr lang="fi-FI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59DF15-6A0F-4DC8-9EA1-E98A9FB80C21}" type="datetime1">
              <a:rPr lang="fi-FI" smtClean="0"/>
              <a:pPr>
                <a:defRPr/>
              </a:pPr>
              <a:t>25.4.2014</a:t>
            </a:fld>
            <a:endParaRPr lang="fi-FI" dirty="0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© Maa- ja elintarviketalouden tutkimuskeskus</a:t>
            </a:r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18</a:t>
            </a:fld>
            <a:endParaRPr lang="fi-FI" dirty="0"/>
          </a:p>
        </p:txBody>
      </p:sp>
      <p:pic>
        <p:nvPicPr>
          <p:cNvPr id="62466" name="Picture 2" descr="J:\Hankkeet\21090039_pesticidelife\Viestintä\Kuvat viestintäkäyttöön\Kuva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8520" y="0"/>
            <a:ext cx="9181020" cy="6858000"/>
          </a:xfrm>
          <a:prstGeom prst="rect">
            <a:avLst/>
          </a:prstGeom>
          <a:noFill/>
        </p:spPr>
      </p:pic>
      <p:sp>
        <p:nvSpPr>
          <p:cNvPr id="6" name="Tekstikehys 5"/>
          <p:cNvSpPr txBox="1"/>
          <p:nvPr/>
        </p:nvSpPr>
        <p:spPr>
          <a:xfrm>
            <a:off x="1115616" y="1556792"/>
            <a:ext cx="32351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4800" dirty="0" err="1" smtClean="0"/>
              <a:t>Thank</a:t>
            </a:r>
            <a:r>
              <a:rPr lang="fi-FI" sz="4800" dirty="0" smtClean="0"/>
              <a:t> </a:t>
            </a:r>
            <a:r>
              <a:rPr lang="fi-FI" sz="4800" dirty="0" err="1" smtClean="0"/>
              <a:t>you</a:t>
            </a:r>
            <a:r>
              <a:rPr lang="fi-FI" sz="4800" dirty="0" smtClean="0"/>
              <a:t>!</a:t>
            </a:r>
            <a:endParaRPr lang="fi-FI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/>
          <a:lstStyle/>
          <a:p>
            <a:r>
              <a:rPr lang="fi-FI" dirty="0" smtClean="0"/>
              <a:t>IPM –general </a:t>
            </a:r>
            <a:r>
              <a:rPr lang="fi-FI" dirty="0" err="1" smtClean="0"/>
              <a:t>principles</a:t>
            </a:r>
            <a:r>
              <a:rPr lang="fi-FI" dirty="0" smtClean="0"/>
              <a:t> in </a:t>
            </a:r>
            <a:r>
              <a:rPr lang="fi-FI" dirty="0" err="1" smtClean="0"/>
              <a:t>use</a:t>
            </a:r>
            <a:r>
              <a:rPr lang="fi-FI" dirty="0" smtClean="0"/>
              <a:t> </a:t>
            </a:r>
            <a:r>
              <a:rPr lang="fi-FI" dirty="0" err="1" smtClean="0"/>
              <a:t>from</a:t>
            </a:r>
            <a:r>
              <a:rPr lang="fi-FI" dirty="0" smtClean="0"/>
              <a:t> 2014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/>
          <a:lstStyle/>
          <a:p>
            <a:pPr>
              <a:buNone/>
            </a:pPr>
            <a:r>
              <a:rPr lang="fi-FI" sz="2800" b="1" dirty="0" smtClean="0"/>
              <a:t>IPM = </a:t>
            </a:r>
            <a:r>
              <a:rPr lang="fi-FI" sz="2800" b="1" dirty="0" err="1" smtClean="0"/>
              <a:t>Integrated</a:t>
            </a:r>
            <a:r>
              <a:rPr lang="fi-FI" sz="2800" b="1" dirty="0" smtClean="0"/>
              <a:t> </a:t>
            </a:r>
            <a:r>
              <a:rPr lang="fi-FI" sz="2800" b="1" dirty="0" err="1" smtClean="0"/>
              <a:t>Pest</a:t>
            </a:r>
            <a:r>
              <a:rPr lang="fi-FI" sz="2800" b="1" dirty="0" smtClean="0"/>
              <a:t> Management (FAO)</a:t>
            </a:r>
          </a:p>
          <a:p>
            <a:r>
              <a:rPr lang="fi-FI" sz="2800" dirty="0" err="1" smtClean="0"/>
              <a:t>Integration</a:t>
            </a:r>
            <a:r>
              <a:rPr lang="fi-FI" sz="2800" dirty="0" smtClean="0"/>
              <a:t> of </a:t>
            </a:r>
            <a:r>
              <a:rPr lang="fi-FI" sz="2800" dirty="0" err="1" smtClean="0"/>
              <a:t>all</a:t>
            </a:r>
            <a:r>
              <a:rPr lang="fi-FI" sz="2800" dirty="0" smtClean="0"/>
              <a:t> </a:t>
            </a:r>
            <a:r>
              <a:rPr lang="fi-FI" sz="2800" dirty="0" err="1" smtClean="0"/>
              <a:t>available</a:t>
            </a:r>
            <a:r>
              <a:rPr lang="fi-FI" sz="2800" dirty="0" smtClean="0"/>
              <a:t> </a:t>
            </a:r>
            <a:r>
              <a:rPr lang="fi-FI" sz="2800" dirty="0" err="1" smtClean="0"/>
              <a:t>pest</a:t>
            </a:r>
            <a:r>
              <a:rPr lang="fi-FI" sz="2800" dirty="0" smtClean="0"/>
              <a:t> </a:t>
            </a:r>
            <a:r>
              <a:rPr lang="fi-FI" sz="2800" dirty="0" err="1" smtClean="0"/>
              <a:t>control</a:t>
            </a:r>
            <a:r>
              <a:rPr lang="fi-FI" sz="2800" dirty="0" smtClean="0"/>
              <a:t> </a:t>
            </a:r>
            <a:r>
              <a:rPr lang="fi-FI" sz="2800" dirty="0" err="1" smtClean="0"/>
              <a:t>techniques</a:t>
            </a:r>
            <a:endParaRPr lang="fi-FI" sz="2800" dirty="0" smtClean="0"/>
          </a:p>
          <a:p>
            <a:r>
              <a:rPr lang="fi-FI" sz="2800" dirty="0" err="1" smtClean="0"/>
              <a:t>Prevent</a:t>
            </a:r>
            <a:r>
              <a:rPr lang="fi-FI" sz="2800" dirty="0" smtClean="0"/>
              <a:t> the </a:t>
            </a:r>
            <a:r>
              <a:rPr lang="fi-FI" sz="2800" dirty="0" err="1" smtClean="0"/>
              <a:t>development</a:t>
            </a:r>
            <a:r>
              <a:rPr lang="fi-FI" sz="2800" dirty="0" smtClean="0"/>
              <a:t> of </a:t>
            </a:r>
            <a:r>
              <a:rPr lang="fi-FI" sz="2800" dirty="0" err="1" smtClean="0"/>
              <a:t>pest</a:t>
            </a:r>
            <a:r>
              <a:rPr lang="fi-FI" sz="2800" dirty="0" smtClean="0"/>
              <a:t> </a:t>
            </a:r>
            <a:r>
              <a:rPr lang="fi-FI" sz="2800" dirty="0" err="1" smtClean="0"/>
              <a:t>populations</a:t>
            </a:r>
            <a:endParaRPr lang="fi-FI" sz="2800" dirty="0" smtClean="0"/>
          </a:p>
          <a:p>
            <a:r>
              <a:rPr lang="fi-FI" sz="2800" dirty="0" err="1" smtClean="0"/>
              <a:t>Economically</a:t>
            </a:r>
            <a:r>
              <a:rPr lang="fi-FI" sz="2800" dirty="0" smtClean="0"/>
              <a:t> </a:t>
            </a:r>
            <a:r>
              <a:rPr lang="fi-FI" sz="2800" dirty="0" err="1" smtClean="0"/>
              <a:t>justified</a:t>
            </a:r>
            <a:endParaRPr lang="fi-FI" sz="2800" dirty="0" smtClean="0"/>
          </a:p>
          <a:p>
            <a:r>
              <a:rPr lang="fi-FI" sz="2800" dirty="0" err="1" smtClean="0"/>
              <a:t>Reduce</a:t>
            </a:r>
            <a:r>
              <a:rPr lang="fi-FI" sz="2800" dirty="0" smtClean="0"/>
              <a:t> </a:t>
            </a:r>
            <a:r>
              <a:rPr lang="fi-FI" sz="2800" dirty="0" err="1" smtClean="0"/>
              <a:t>risks</a:t>
            </a:r>
            <a:r>
              <a:rPr lang="fi-FI" sz="2800" dirty="0" smtClean="0"/>
              <a:t> to</a:t>
            </a:r>
          </a:p>
          <a:p>
            <a:pPr>
              <a:buNone/>
            </a:pPr>
            <a:r>
              <a:rPr lang="fi-FI" sz="2800" dirty="0" smtClean="0"/>
              <a:t>    </a:t>
            </a:r>
            <a:r>
              <a:rPr lang="fi-FI" sz="2800" dirty="0" err="1" smtClean="0"/>
              <a:t>human</a:t>
            </a:r>
            <a:r>
              <a:rPr lang="fi-FI" sz="2800" dirty="0" smtClean="0"/>
              <a:t> </a:t>
            </a:r>
            <a:r>
              <a:rPr lang="fi-FI" sz="2800" dirty="0" err="1" smtClean="0"/>
              <a:t>health</a:t>
            </a:r>
            <a:r>
              <a:rPr lang="fi-FI" sz="2800" dirty="0" smtClean="0"/>
              <a:t> </a:t>
            </a:r>
          </a:p>
          <a:p>
            <a:pPr>
              <a:buNone/>
            </a:pPr>
            <a:r>
              <a:rPr lang="fi-FI" sz="2800" dirty="0" smtClean="0"/>
              <a:t>    and </a:t>
            </a:r>
            <a:r>
              <a:rPr lang="fi-FI" sz="2800" dirty="0" err="1" smtClean="0"/>
              <a:t>environment</a:t>
            </a:r>
            <a:endParaRPr lang="fi-FI" sz="28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5E42674-73A3-4C3F-A0BE-5BC661DB0B25}" type="datetime1">
              <a:rPr lang="fi-FI" smtClean="0"/>
              <a:pPr>
                <a:defRPr/>
              </a:pPr>
              <a:t>25.4.2014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© Maa- ja elintarviketalouden tutkimuskeskus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2</a:t>
            </a:fld>
            <a:endParaRPr lang="fi-FI" dirty="0"/>
          </a:p>
        </p:txBody>
      </p:sp>
      <p:pic>
        <p:nvPicPr>
          <p:cNvPr id="7" name="Picture 4" descr="IMG_00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7216" y="4005064"/>
            <a:ext cx="4332909" cy="26369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WHY IPM?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2800" dirty="0" smtClean="0"/>
              <a:t>The </a:t>
            </a:r>
            <a:r>
              <a:rPr lang="fi-FI" sz="2800" dirty="0" err="1" smtClean="0"/>
              <a:t>farmers</a:t>
            </a:r>
            <a:r>
              <a:rPr lang="fi-FI" sz="2800" dirty="0" smtClean="0"/>
              <a:t> </a:t>
            </a:r>
            <a:r>
              <a:rPr lang="fi-FI" sz="2800" dirty="0" err="1" smtClean="0"/>
              <a:t>are</a:t>
            </a:r>
            <a:r>
              <a:rPr lang="fi-FI" sz="2800" dirty="0" smtClean="0"/>
              <a:t> </a:t>
            </a:r>
            <a:r>
              <a:rPr lang="fi-FI" sz="2800" dirty="0" err="1" smtClean="0"/>
              <a:t>moving</a:t>
            </a:r>
            <a:r>
              <a:rPr lang="fi-FI" sz="2800" dirty="0" smtClean="0"/>
              <a:t> to </a:t>
            </a:r>
            <a:r>
              <a:rPr lang="fi-FI" sz="2800" dirty="0" err="1" smtClean="0"/>
              <a:t>integrated</a:t>
            </a:r>
            <a:r>
              <a:rPr lang="fi-FI" sz="2800" dirty="0" smtClean="0"/>
              <a:t> </a:t>
            </a:r>
            <a:r>
              <a:rPr lang="fi-FI" sz="2800" dirty="0" err="1" smtClean="0"/>
              <a:t>plant</a:t>
            </a:r>
            <a:r>
              <a:rPr lang="fi-FI" sz="2800" dirty="0" smtClean="0"/>
              <a:t> </a:t>
            </a:r>
            <a:r>
              <a:rPr lang="fi-FI" sz="2800" dirty="0" err="1" smtClean="0"/>
              <a:t>protection</a:t>
            </a:r>
            <a:r>
              <a:rPr lang="fi-FI" sz="2800" dirty="0" smtClean="0"/>
              <a:t> </a:t>
            </a:r>
            <a:r>
              <a:rPr lang="fi-FI" sz="2800" dirty="0" err="1" smtClean="0"/>
              <a:t>from</a:t>
            </a:r>
            <a:r>
              <a:rPr lang="fi-FI" sz="2800" dirty="0" smtClean="0"/>
              <a:t> </a:t>
            </a:r>
            <a:r>
              <a:rPr lang="fi-FI" sz="2800" dirty="0" err="1" smtClean="0"/>
              <a:t>year</a:t>
            </a:r>
            <a:r>
              <a:rPr lang="fi-FI" sz="2800" dirty="0" smtClean="0"/>
              <a:t> 2014 </a:t>
            </a:r>
            <a:r>
              <a:rPr lang="fi-FI" sz="2800" dirty="0" err="1" smtClean="0"/>
              <a:t>according</a:t>
            </a:r>
            <a:r>
              <a:rPr lang="fi-FI" sz="2800" dirty="0" smtClean="0"/>
              <a:t> to the National Action </a:t>
            </a:r>
            <a:r>
              <a:rPr lang="fi-FI" sz="2800" dirty="0" err="1" smtClean="0"/>
              <a:t>Plan</a:t>
            </a:r>
            <a:r>
              <a:rPr lang="fi-FI" sz="2800" dirty="0" smtClean="0"/>
              <a:t> (NAP)</a:t>
            </a:r>
          </a:p>
          <a:p>
            <a:r>
              <a:rPr lang="fi-FI" sz="2800" dirty="0" smtClean="0"/>
              <a:t>NAP is </a:t>
            </a:r>
            <a:r>
              <a:rPr lang="fi-FI" sz="2800" dirty="0" err="1" smtClean="0"/>
              <a:t>based</a:t>
            </a:r>
            <a:r>
              <a:rPr lang="fi-FI" sz="2800" dirty="0" smtClean="0"/>
              <a:t> on </a:t>
            </a:r>
            <a:r>
              <a:rPr lang="fi-FI" sz="2800" dirty="0" err="1" smtClean="0"/>
              <a:t>Framework</a:t>
            </a:r>
            <a:r>
              <a:rPr lang="fi-FI" sz="2800" dirty="0" smtClean="0"/>
              <a:t> </a:t>
            </a:r>
            <a:r>
              <a:rPr lang="fi-FI" sz="2800" dirty="0" err="1" smtClean="0"/>
              <a:t>directive</a:t>
            </a:r>
            <a:r>
              <a:rPr lang="fi-FI" sz="2800" dirty="0" smtClean="0"/>
              <a:t> 2009/128/EC on </a:t>
            </a:r>
            <a:r>
              <a:rPr lang="fi-FI" sz="2800" dirty="0" err="1" smtClean="0"/>
              <a:t>sustainable</a:t>
            </a:r>
            <a:r>
              <a:rPr lang="fi-FI" sz="2800" dirty="0" smtClean="0"/>
              <a:t> </a:t>
            </a:r>
            <a:r>
              <a:rPr lang="fi-FI" sz="2800" dirty="0" err="1" smtClean="0"/>
              <a:t>use</a:t>
            </a:r>
            <a:r>
              <a:rPr lang="fi-FI" sz="2800" dirty="0" smtClean="0"/>
              <a:t> of</a:t>
            </a:r>
          </a:p>
          <a:p>
            <a:pPr>
              <a:buNone/>
            </a:pPr>
            <a:r>
              <a:rPr lang="fi-FI" sz="2800" dirty="0" smtClean="0"/>
              <a:t>    </a:t>
            </a:r>
            <a:r>
              <a:rPr lang="fi-FI" sz="2800" dirty="0" err="1" smtClean="0"/>
              <a:t>pesticides</a:t>
            </a:r>
            <a:endParaRPr lang="fi-FI" sz="2800" dirty="0" smtClean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5E42674-73A3-4C3F-A0BE-5BC661DB0B25}" type="datetime1">
              <a:rPr lang="fi-FI" smtClean="0"/>
              <a:pPr>
                <a:defRPr/>
              </a:pPr>
              <a:t>25.4.2014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© Maa- ja elintarviketalouden tutkimuskeskus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3</a:t>
            </a:fld>
            <a:endParaRPr lang="fi-FI" dirty="0"/>
          </a:p>
        </p:txBody>
      </p:sp>
      <p:pic>
        <p:nvPicPr>
          <p:cNvPr id="31749" name="Picture 5" descr="C:\Program Files (x86)\Microsoft Office\MEDIA\CAGCAT10\j0299125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9" y="3619058"/>
            <a:ext cx="1296144" cy="2551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IPM </a:t>
            </a:r>
            <a:r>
              <a:rPr lang="fi-FI" dirty="0" err="1" smtClean="0"/>
              <a:t>tools</a:t>
            </a:r>
            <a:r>
              <a:rPr lang="fi-FI" dirty="0" smtClean="0"/>
              <a:t> for </a:t>
            </a:r>
            <a:r>
              <a:rPr lang="fi-FI" i="1" dirty="0" err="1" smtClean="0"/>
              <a:t>R.padi</a:t>
            </a:r>
            <a:endParaRPr lang="fi-FI" i="1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3200" dirty="0" err="1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forecasting</a:t>
            </a:r>
            <a:endParaRPr lang="fi-FI" sz="3200" dirty="0" smtClean="0">
              <a:solidFill>
                <a:srgbClr val="C00000"/>
              </a:solidFill>
              <a:latin typeface="Batang" pitchFamily="18" charset="-127"/>
              <a:ea typeface="Batang" pitchFamily="18" charset="-127"/>
            </a:endParaRPr>
          </a:p>
          <a:p>
            <a:r>
              <a:rPr lang="fi-FI" sz="3200" dirty="0" err="1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monitoring</a:t>
            </a:r>
            <a:endParaRPr lang="fi-FI" sz="3200" dirty="0" smtClean="0">
              <a:solidFill>
                <a:srgbClr val="C00000"/>
              </a:solidFill>
              <a:latin typeface="Batang" pitchFamily="18" charset="-127"/>
              <a:ea typeface="Batang" pitchFamily="18" charset="-127"/>
            </a:endParaRPr>
          </a:p>
          <a:p>
            <a:r>
              <a:rPr lang="fi-FI" sz="3200" dirty="0" err="1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weather</a:t>
            </a:r>
            <a:r>
              <a:rPr lang="fi-FI" sz="3200" dirty="0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 </a:t>
            </a:r>
            <a:r>
              <a:rPr lang="fi-FI" sz="3200" dirty="0" err="1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radars</a:t>
            </a:r>
            <a:endParaRPr lang="fi-FI" sz="3200" dirty="0" smtClean="0">
              <a:solidFill>
                <a:srgbClr val="C00000"/>
              </a:solidFill>
              <a:latin typeface="Batang" pitchFamily="18" charset="-127"/>
              <a:ea typeface="Batang" pitchFamily="18" charset="-127"/>
            </a:endParaRPr>
          </a:p>
          <a:p>
            <a:r>
              <a:rPr lang="fi-FI" sz="3200" dirty="0" err="1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suction</a:t>
            </a:r>
            <a:r>
              <a:rPr lang="fi-FI" sz="3200" dirty="0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 </a:t>
            </a:r>
            <a:r>
              <a:rPr lang="fi-FI" sz="3200" dirty="0" err="1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traps</a:t>
            </a:r>
            <a:endParaRPr lang="fi-FI" sz="3200" dirty="0">
              <a:solidFill>
                <a:srgbClr val="C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5E42674-73A3-4C3F-A0BE-5BC661DB0B25}" type="datetime1">
              <a:rPr lang="fi-FI" smtClean="0"/>
              <a:pPr>
                <a:defRPr/>
              </a:pPr>
              <a:t>25.4.2014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© Maa- ja elintarviketalouden tutkimuskeskus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4</a:t>
            </a:fld>
            <a:endParaRPr lang="fi-FI" dirty="0"/>
          </a:p>
        </p:txBody>
      </p:sp>
      <p:pic>
        <p:nvPicPr>
          <p:cNvPr id="32770" name="Picture 2" descr="J:\Tietolaari\Jokioinen_yhteiset\KSUpeltokasvit\TUHOELÄIMET\kuvia\kirvakuvat\DSCN56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236323" y="2252509"/>
            <a:ext cx="4760976" cy="33695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08720"/>
            <a:ext cx="8229600" cy="1008112"/>
          </a:xfrm>
        </p:spPr>
        <p:txBody>
          <a:bodyPr/>
          <a:lstStyle/>
          <a:p>
            <a:pPr eaLnBrk="1" hangingPunct="1"/>
            <a:r>
              <a:rPr lang="fi-FI" dirty="0" err="1" smtClean="0"/>
              <a:t>Counting</a:t>
            </a:r>
            <a:r>
              <a:rPr lang="fi-FI" dirty="0" smtClean="0"/>
              <a:t> the </a:t>
            </a:r>
            <a:r>
              <a:rPr lang="fi-FI" dirty="0" err="1" smtClean="0"/>
              <a:t>winter</a:t>
            </a:r>
            <a:r>
              <a:rPr lang="fi-FI" dirty="0" smtClean="0"/>
              <a:t> </a:t>
            </a:r>
            <a:r>
              <a:rPr lang="fi-FI" dirty="0" err="1" smtClean="0"/>
              <a:t>eggs</a:t>
            </a:r>
            <a:r>
              <a:rPr lang="fi-FI" dirty="0" smtClean="0"/>
              <a:t> of </a:t>
            </a:r>
            <a:r>
              <a:rPr lang="fi-FI" i="1" dirty="0" err="1" smtClean="0"/>
              <a:t>R.padi</a:t>
            </a:r>
            <a:endParaRPr lang="fi-FI" i="1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2276872"/>
            <a:ext cx="7273925" cy="3949303"/>
          </a:xfrm>
        </p:spPr>
        <p:txBody>
          <a:bodyPr/>
          <a:lstStyle/>
          <a:p>
            <a:pPr eaLnBrk="1" hangingPunct="1"/>
            <a:r>
              <a:rPr lang="fi-FI" sz="2800" dirty="0" smtClean="0"/>
              <a:t>the </a:t>
            </a:r>
            <a:r>
              <a:rPr lang="fi-FI" sz="2800" dirty="0" err="1" smtClean="0"/>
              <a:t>eggs</a:t>
            </a:r>
            <a:r>
              <a:rPr lang="fi-FI" sz="2800" dirty="0" smtClean="0"/>
              <a:t> </a:t>
            </a:r>
            <a:r>
              <a:rPr lang="fi-FI" sz="2800" dirty="0" err="1" smtClean="0"/>
              <a:t>are</a:t>
            </a:r>
            <a:r>
              <a:rPr lang="fi-FI" sz="2800" dirty="0" smtClean="0"/>
              <a:t> </a:t>
            </a:r>
            <a:r>
              <a:rPr lang="fi-FI" sz="2800" dirty="0" err="1" smtClean="0"/>
              <a:t>counted</a:t>
            </a:r>
            <a:r>
              <a:rPr lang="fi-FI" sz="2800" dirty="0" smtClean="0"/>
              <a:t> </a:t>
            </a:r>
            <a:r>
              <a:rPr lang="fi-FI" sz="2800" dirty="0" err="1" smtClean="0"/>
              <a:t>from</a:t>
            </a:r>
            <a:r>
              <a:rPr lang="fi-FI" sz="2800" dirty="0" smtClean="0"/>
              <a:t> the </a:t>
            </a:r>
            <a:r>
              <a:rPr lang="fi-FI" sz="2800" dirty="0" err="1" smtClean="0"/>
              <a:t>same</a:t>
            </a:r>
            <a:r>
              <a:rPr lang="fi-FI" sz="2800" dirty="0" smtClean="0"/>
              <a:t> 3-5 </a:t>
            </a:r>
            <a:r>
              <a:rPr lang="fi-FI" sz="2800" dirty="0" err="1" smtClean="0"/>
              <a:t>trees</a:t>
            </a:r>
            <a:r>
              <a:rPr lang="fi-FI" sz="2800" dirty="0" smtClean="0"/>
              <a:t> </a:t>
            </a:r>
            <a:r>
              <a:rPr lang="fi-FI" sz="2800" i="1" dirty="0" smtClean="0"/>
              <a:t>(</a:t>
            </a:r>
            <a:r>
              <a:rPr lang="fi-FI" sz="2800" i="1" dirty="0" err="1" smtClean="0"/>
              <a:t>P.padus</a:t>
            </a:r>
            <a:r>
              <a:rPr lang="fi-FI" sz="2800" i="1" dirty="0" smtClean="0"/>
              <a:t>)</a:t>
            </a:r>
            <a:r>
              <a:rPr lang="fi-FI" sz="2800" i="1" dirty="0" err="1" smtClean="0"/>
              <a:t>every</a:t>
            </a:r>
            <a:r>
              <a:rPr lang="fi-FI" sz="2800" i="1" dirty="0" smtClean="0"/>
              <a:t> </a:t>
            </a:r>
            <a:r>
              <a:rPr lang="fi-FI" sz="2800" dirty="0" err="1" smtClean="0"/>
              <a:t>year</a:t>
            </a:r>
            <a:r>
              <a:rPr lang="fi-FI" sz="2800" dirty="0" smtClean="0"/>
              <a:t> </a:t>
            </a:r>
            <a:r>
              <a:rPr lang="fi-FI" sz="2800" dirty="0" err="1" smtClean="0"/>
              <a:t>near</a:t>
            </a:r>
            <a:r>
              <a:rPr lang="fi-FI" sz="2800" dirty="0" smtClean="0"/>
              <a:t> the </a:t>
            </a:r>
            <a:r>
              <a:rPr lang="fi-FI" sz="2800" dirty="0" err="1" smtClean="0"/>
              <a:t>fields</a:t>
            </a:r>
            <a:endParaRPr lang="fi-FI" sz="2800" dirty="0" smtClean="0"/>
          </a:p>
          <a:p>
            <a:pPr eaLnBrk="1" hangingPunct="1"/>
            <a:r>
              <a:rPr lang="fi-FI" sz="2800" dirty="0" smtClean="0"/>
              <a:t>20-30 </a:t>
            </a:r>
            <a:r>
              <a:rPr lang="fi-FI" sz="2800" dirty="0" err="1" smtClean="0"/>
              <a:t>twigs</a:t>
            </a:r>
            <a:r>
              <a:rPr lang="fi-FI" sz="2800" dirty="0" smtClean="0"/>
              <a:t> (0,5 m) </a:t>
            </a:r>
            <a:r>
              <a:rPr lang="fi-FI" sz="2800" dirty="0" err="1" smtClean="0"/>
              <a:t>are</a:t>
            </a:r>
            <a:r>
              <a:rPr lang="fi-FI" sz="2800" dirty="0" smtClean="0"/>
              <a:t> </a:t>
            </a:r>
            <a:r>
              <a:rPr lang="fi-FI" sz="2800" dirty="0" err="1" smtClean="0"/>
              <a:t>collected</a:t>
            </a:r>
            <a:r>
              <a:rPr lang="fi-FI" sz="2800" dirty="0" smtClean="0"/>
              <a:t> </a:t>
            </a:r>
            <a:r>
              <a:rPr lang="fi-FI" sz="2800" dirty="0" err="1" smtClean="0"/>
              <a:t>from</a:t>
            </a:r>
            <a:r>
              <a:rPr lang="fi-FI" sz="2800" dirty="0" smtClean="0"/>
              <a:t> </a:t>
            </a:r>
            <a:r>
              <a:rPr lang="fi-FI" sz="2800" dirty="0" err="1" smtClean="0"/>
              <a:t>every</a:t>
            </a:r>
            <a:r>
              <a:rPr lang="fi-FI" sz="2800" dirty="0" smtClean="0"/>
              <a:t> </a:t>
            </a:r>
            <a:r>
              <a:rPr lang="fi-FI" sz="2800" dirty="0" err="1" smtClean="0"/>
              <a:t>tree</a:t>
            </a:r>
            <a:endParaRPr lang="fi-FI" sz="2800" dirty="0" smtClean="0"/>
          </a:p>
          <a:p>
            <a:pPr eaLnBrk="1" hangingPunct="1"/>
            <a:r>
              <a:rPr lang="fi-FI" sz="2800" dirty="0" smtClean="0"/>
              <a:t>the </a:t>
            </a:r>
            <a:r>
              <a:rPr lang="fi-FI" sz="2800" dirty="0" err="1" smtClean="0"/>
              <a:t>eggs</a:t>
            </a:r>
            <a:r>
              <a:rPr lang="fi-FI" sz="2800" dirty="0" smtClean="0"/>
              <a:t> </a:t>
            </a:r>
            <a:r>
              <a:rPr lang="fi-FI" sz="2800" dirty="0" err="1" smtClean="0"/>
              <a:t>are</a:t>
            </a:r>
            <a:r>
              <a:rPr lang="fi-FI" sz="2800" dirty="0" smtClean="0"/>
              <a:t> </a:t>
            </a:r>
            <a:r>
              <a:rPr lang="fi-FI" sz="2800" dirty="0" err="1" smtClean="0"/>
              <a:t>counted</a:t>
            </a:r>
            <a:r>
              <a:rPr lang="fi-FI" sz="2800" dirty="0" smtClean="0"/>
              <a:t> </a:t>
            </a:r>
            <a:r>
              <a:rPr lang="fi-FI" sz="2800" dirty="0" err="1" smtClean="0"/>
              <a:t>from</a:t>
            </a:r>
            <a:r>
              <a:rPr lang="fi-FI" sz="2800" dirty="0" smtClean="0"/>
              <a:t> 100 </a:t>
            </a:r>
            <a:r>
              <a:rPr lang="fi-FI" sz="2800" dirty="0" err="1" smtClean="0"/>
              <a:t>buds/tree</a:t>
            </a:r>
            <a:endParaRPr lang="fi-FI" sz="2800" dirty="0" smtClean="0"/>
          </a:p>
          <a:p>
            <a:pPr eaLnBrk="1" hangingPunct="1"/>
            <a:r>
              <a:rPr lang="fi-FI" sz="2800" dirty="0" smtClean="0"/>
              <a:t>the </a:t>
            </a:r>
            <a:r>
              <a:rPr lang="fi-FI" sz="2800" dirty="0" err="1" smtClean="0"/>
              <a:t>probable</a:t>
            </a:r>
            <a:r>
              <a:rPr lang="fi-FI" sz="2800" dirty="0" smtClean="0"/>
              <a:t> </a:t>
            </a:r>
            <a:r>
              <a:rPr lang="fi-FI" sz="2800" dirty="0" err="1" smtClean="0"/>
              <a:t>mortality</a:t>
            </a:r>
            <a:r>
              <a:rPr lang="fi-FI" sz="2800" dirty="0" smtClean="0"/>
              <a:t> is </a:t>
            </a:r>
            <a:r>
              <a:rPr lang="fi-FI" sz="2800" dirty="0" err="1" smtClean="0"/>
              <a:t>deducted</a:t>
            </a:r>
            <a:r>
              <a:rPr lang="fi-FI" sz="2800" dirty="0" smtClean="0"/>
              <a:t> </a:t>
            </a:r>
            <a:r>
              <a:rPr lang="fi-FI" sz="2800" dirty="0" err="1" smtClean="0"/>
              <a:t>from</a:t>
            </a:r>
            <a:r>
              <a:rPr lang="fi-FI" sz="2800" dirty="0" smtClean="0"/>
              <a:t> the </a:t>
            </a:r>
            <a:r>
              <a:rPr lang="fi-FI" sz="2800" dirty="0" err="1" smtClean="0"/>
              <a:t>amount</a:t>
            </a:r>
            <a:r>
              <a:rPr lang="fi-FI" sz="2800" dirty="0" smtClean="0"/>
              <a:t> of </a:t>
            </a:r>
            <a:r>
              <a:rPr lang="fi-FI" sz="2800" dirty="0" err="1" smtClean="0"/>
              <a:t>eggs</a:t>
            </a:r>
            <a:endParaRPr lang="fi-FI" sz="2800" dirty="0" smtClean="0"/>
          </a:p>
        </p:txBody>
      </p:sp>
      <p:sp>
        <p:nvSpPr>
          <p:cNvPr id="4" name="Tekstikehys 3"/>
          <p:cNvSpPr txBox="1"/>
          <p:nvPr/>
        </p:nvSpPr>
        <p:spPr>
          <a:xfrm>
            <a:off x="467544" y="476672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3200" b="1" dirty="0" err="1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Forecasting</a:t>
            </a:r>
            <a:r>
              <a:rPr lang="fi-FI" sz="3200" b="1" dirty="0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:</a:t>
            </a:r>
            <a:endParaRPr lang="fi-FI" sz="3200" b="1" dirty="0">
              <a:solidFill>
                <a:srgbClr val="C00000"/>
              </a:solidFill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59DF15-6A0F-4DC8-9EA1-E98A9FB80C21}" type="datetime1">
              <a:rPr lang="fi-FI" smtClean="0"/>
              <a:pPr>
                <a:defRPr/>
              </a:pPr>
              <a:t>25.4.2014</a:t>
            </a:fld>
            <a:endParaRPr lang="fi-FI" dirty="0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© Maa- ja elintarviketalouden tutkimuskeskus</a:t>
            </a:r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6</a:t>
            </a:fld>
            <a:endParaRPr lang="fi-FI" dirty="0"/>
          </a:p>
        </p:txBody>
      </p:sp>
      <p:pic>
        <p:nvPicPr>
          <p:cNvPr id="1026" name="Picture 2" descr="https://encrypted-tbn0.gstatic.com/images?q=tbn:ANd9GcTQVwIE72bF2MBnSMXqT8kq9Mjo0pEfUd46NOEA9YEdeqfBWtIA-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1" y="548679"/>
            <a:ext cx="3744417" cy="6105955"/>
          </a:xfrm>
          <a:prstGeom prst="rect">
            <a:avLst/>
          </a:prstGeom>
          <a:noFill/>
        </p:spPr>
      </p:pic>
      <p:sp>
        <p:nvSpPr>
          <p:cNvPr id="6" name="Tekstikehys 5"/>
          <p:cNvSpPr txBox="1"/>
          <p:nvPr/>
        </p:nvSpPr>
        <p:spPr>
          <a:xfrm>
            <a:off x="5076056" y="594928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65%</a:t>
            </a:r>
            <a:endParaRPr lang="fi-FI" dirty="0"/>
          </a:p>
        </p:txBody>
      </p:sp>
      <p:sp>
        <p:nvSpPr>
          <p:cNvPr id="7" name="Tekstikehys 6"/>
          <p:cNvSpPr txBox="1"/>
          <p:nvPr/>
        </p:nvSpPr>
        <p:spPr>
          <a:xfrm>
            <a:off x="4572000" y="4725144"/>
            <a:ext cx="790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75%</a:t>
            </a:r>
            <a:endParaRPr lang="fi-FI" dirty="0"/>
          </a:p>
        </p:txBody>
      </p:sp>
      <p:sp>
        <p:nvSpPr>
          <p:cNvPr id="8" name="Tekstikehys 7"/>
          <p:cNvSpPr txBox="1"/>
          <p:nvPr/>
        </p:nvSpPr>
        <p:spPr>
          <a:xfrm>
            <a:off x="5292080" y="3933056"/>
            <a:ext cx="790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90%</a:t>
            </a:r>
            <a:endParaRPr lang="fi-FI" dirty="0"/>
          </a:p>
        </p:txBody>
      </p:sp>
      <p:sp>
        <p:nvSpPr>
          <p:cNvPr id="9" name="Tekstikehys 8"/>
          <p:cNvSpPr txBox="1"/>
          <p:nvPr/>
        </p:nvSpPr>
        <p:spPr>
          <a:xfrm>
            <a:off x="5652120" y="508518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55%</a:t>
            </a:r>
            <a:endParaRPr lang="fi-FI" dirty="0"/>
          </a:p>
        </p:txBody>
      </p:sp>
      <p:sp>
        <p:nvSpPr>
          <p:cNvPr id="10" name="Tekstikehys 9"/>
          <p:cNvSpPr txBox="1"/>
          <p:nvPr/>
        </p:nvSpPr>
        <p:spPr>
          <a:xfrm>
            <a:off x="323528" y="1412776"/>
            <a:ext cx="30235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800" b="1" dirty="0" err="1" smtClean="0"/>
              <a:t>Mortality</a:t>
            </a:r>
            <a:r>
              <a:rPr lang="fi-FI" sz="2800" b="1" dirty="0" smtClean="0"/>
              <a:t> </a:t>
            </a:r>
            <a:r>
              <a:rPr lang="fi-FI" sz="2800" b="1" dirty="0" err="1" smtClean="0"/>
              <a:t>values</a:t>
            </a:r>
            <a:r>
              <a:rPr lang="fi-FI" sz="2800" b="1" dirty="0" smtClean="0"/>
              <a:t>:</a:t>
            </a:r>
            <a:endParaRPr lang="fi-FI" sz="2800" b="1" dirty="0"/>
          </a:p>
        </p:txBody>
      </p:sp>
      <p:sp>
        <p:nvSpPr>
          <p:cNvPr id="14" name="Tekstikehys 13"/>
          <p:cNvSpPr txBox="1"/>
          <p:nvPr/>
        </p:nvSpPr>
        <p:spPr>
          <a:xfrm>
            <a:off x="467544" y="2276872"/>
            <a:ext cx="36006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dirty="0" smtClean="0"/>
              <a:t>The </a:t>
            </a:r>
            <a:r>
              <a:rPr lang="fi-FI" sz="2000" dirty="0" err="1" smtClean="0"/>
              <a:t>coastal</a:t>
            </a:r>
            <a:r>
              <a:rPr lang="fi-FI" sz="2000" dirty="0" smtClean="0"/>
              <a:t> </a:t>
            </a:r>
            <a:r>
              <a:rPr lang="fi-FI" sz="2000" dirty="0" err="1" smtClean="0"/>
              <a:t>areas</a:t>
            </a:r>
            <a:r>
              <a:rPr lang="fi-FI" sz="2000" dirty="0" smtClean="0"/>
              <a:t> of </a:t>
            </a:r>
            <a:r>
              <a:rPr lang="fi-FI" sz="2000" dirty="0" err="1" smtClean="0"/>
              <a:t>northern</a:t>
            </a:r>
            <a:r>
              <a:rPr lang="fi-FI" sz="2000" dirty="0" smtClean="0"/>
              <a:t> </a:t>
            </a:r>
          </a:p>
          <a:p>
            <a:r>
              <a:rPr lang="fi-FI" sz="2000" dirty="0" err="1" smtClean="0"/>
              <a:t>Ostrobothnia</a:t>
            </a:r>
            <a:endParaRPr lang="fi-FI" sz="2000" dirty="0"/>
          </a:p>
        </p:txBody>
      </p:sp>
      <p:sp>
        <p:nvSpPr>
          <p:cNvPr id="15" name="Tekstikehys 14"/>
          <p:cNvSpPr txBox="1"/>
          <p:nvPr/>
        </p:nvSpPr>
        <p:spPr>
          <a:xfrm>
            <a:off x="539552" y="3501008"/>
            <a:ext cx="36439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000" dirty="0" smtClean="0"/>
              <a:t>The </a:t>
            </a:r>
            <a:r>
              <a:rPr lang="fi-FI" sz="2000" dirty="0" err="1" smtClean="0"/>
              <a:t>coastal</a:t>
            </a:r>
            <a:r>
              <a:rPr lang="fi-FI" sz="2000" dirty="0" smtClean="0"/>
              <a:t> </a:t>
            </a:r>
            <a:r>
              <a:rPr lang="fi-FI" sz="2000" dirty="0" err="1" smtClean="0"/>
              <a:t>areas</a:t>
            </a:r>
            <a:r>
              <a:rPr lang="fi-FI" sz="2000" dirty="0" smtClean="0"/>
              <a:t> of </a:t>
            </a:r>
            <a:r>
              <a:rPr lang="fi-FI" sz="2000" dirty="0" err="1" smtClean="0"/>
              <a:t>southern</a:t>
            </a:r>
            <a:r>
              <a:rPr lang="fi-FI" sz="2000" dirty="0" smtClean="0"/>
              <a:t> </a:t>
            </a:r>
          </a:p>
          <a:p>
            <a:r>
              <a:rPr lang="fi-FI" sz="2000" dirty="0" err="1" smtClean="0"/>
              <a:t>Ostrobothnia</a:t>
            </a:r>
            <a:endParaRPr lang="fi-FI" sz="2000" dirty="0"/>
          </a:p>
        </p:txBody>
      </p:sp>
      <p:sp>
        <p:nvSpPr>
          <p:cNvPr id="16" name="Tekstikehys 15"/>
          <p:cNvSpPr txBox="1"/>
          <p:nvPr/>
        </p:nvSpPr>
        <p:spPr>
          <a:xfrm>
            <a:off x="611560" y="4941168"/>
            <a:ext cx="19255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dirty="0" smtClean="0"/>
              <a:t>Central Finland</a:t>
            </a:r>
            <a:endParaRPr lang="fi-FI" sz="2000" dirty="0"/>
          </a:p>
        </p:txBody>
      </p:sp>
      <p:sp>
        <p:nvSpPr>
          <p:cNvPr id="18" name="Tekstikehys 17"/>
          <p:cNvSpPr txBox="1"/>
          <p:nvPr/>
        </p:nvSpPr>
        <p:spPr>
          <a:xfrm>
            <a:off x="683568" y="5733256"/>
            <a:ext cx="25058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dirty="0" smtClean="0"/>
              <a:t>The </a:t>
            </a:r>
            <a:r>
              <a:rPr lang="fi-FI" sz="2000" dirty="0" err="1" smtClean="0"/>
              <a:t>coastal</a:t>
            </a:r>
            <a:r>
              <a:rPr lang="fi-FI" sz="2000" dirty="0" smtClean="0"/>
              <a:t> </a:t>
            </a:r>
            <a:r>
              <a:rPr lang="fi-FI" sz="2000" dirty="0" err="1" smtClean="0"/>
              <a:t>areas</a:t>
            </a:r>
            <a:r>
              <a:rPr lang="fi-FI" sz="2000" dirty="0" smtClean="0"/>
              <a:t> of</a:t>
            </a:r>
          </a:p>
          <a:p>
            <a:r>
              <a:rPr lang="fi-FI" sz="2000" dirty="0" smtClean="0"/>
              <a:t>Southern Finland</a:t>
            </a:r>
            <a:endParaRPr lang="fi-FI" sz="2000" dirty="0"/>
          </a:p>
        </p:txBody>
      </p:sp>
      <p:cxnSp>
        <p:nvCxnSpPr>
          <p:cNvPr id="20" name="Suora nuoliyhdysviiva 19"/>
          <p:cNvCxnSpPr>
            <a:stCxn id="18" idx="3"/>
            <a:endCxn id="6" idx="1"/>
          </p:cNvCxnSpPr>
          <p:nvPr/>
        </p:nvCxnSpPr>
        <p:spPr>
          <a:xfrm>
            <a:off x="3189382" y="6087199"/>
            <a:ext cx="1886674" cy="4674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uora nuoliyhdysviiva 21"/>
          <p:cNvCxnSpPr/>
          <p:nvPr/>
        </p:nvCxnSpPr>
        <p:spPr>
          <a:xfrm>
            <a:off x="2627784" y="5157192"/>
            <a:ext cx="2952328" cy="7200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uora nuoliyhdysviiva 23"/>
          <p:cNvCxnSpPr>
            <a:endCxn id="7" idx="1"/>
          </p:cNvCxnSpPr>
          <p:nvPr/>
        </p:nvCxnSpPr>
        <p:spPr>
          <a:xfrm>
            <a:off x="2339752" y="4005064"/>
            <a:ext cx="2232248" cy="90474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uora nuoliyhdysviiva 25"/>
          <p:cNvCxnSpPr/>
          <p:nvPr/>
        </p:nvCxnSpPr>
        <p:spPr>
          <a:xfrm>
            <a:off x="2915816" y="2852936"/>
            <a:ext cx="2520280" cy="108012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kstikehys 18"/>
          <p:cNvSpPr txBox="1"/>
          <p:nvPr/>
        </p:nvSpPr>
        <p:spPr>
          <a:xfrm>
            <a:off x="251520" y="260648"/>
            <a:ext cx="73448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3200" b="1" dirty="0" err="1" smtClean="0"/>
              <a:t>Counting</a:t>
            </a:r>
            <a:r>
              <a:rPr lang="fi-FI" sz="3200" b="1" dirty="0" smtClean="0"/>
              <a:t> the </a:t>
            </a:r>
            <a:r>
              <a:rPr lang="fi-FI" sz="3200" b="1" dirty="0" err="1" smtClean="0"/>
              <a:t>winter</a:t>
            </a:r>
            <a:r>
              <a:rPr lang="fi-FI" sz="3200" b="1" dirty="0" smtClean="0"/>
              <a:t> </a:t>
            </a:r>
            <a:r>
              <a:rPr lang="fi-FI" sz="3200" b="1" dirty="0" err="1" smtClean="0"/>
              <a:t>eggs</a:t>
            </a:r>
            <a:endParaRPr lang="fi-FI" sz="3200" b="1" dirty="0" smtClean="0"/>
          </a:p>
          <a:p>
            <a:r>
              <a:rPr lang="fi-FI" sz="3200" b="1" dirty="0" smtClean="0"/>
              <a:t>of </a:t>
            </a:r>
            <a:r>
              <a:rPr lang="fi-FI" sz="3200" b="1" i="1" dirty="0" err="1" smtClean="0"/>
              <a:t>R.padi</a:t>
            </a:r>
            <a:endParaRPr lang="fi-FI" sz="3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538736" cy="1283742"/>
          </a:xfrm>
        </p:spPr>
        <p:txBody>
          <a:bodyPr/>
          <a:lstStyle/>
          <a:p>
            <a:r>
              <a:rPr lang="fi-FI" sz="2800" dirty="0" err="1" smtClean="0"/>
              <a:t>Forecast</a:t>
            </a:r>
            <a:r>
              <a:rPr lang="fi-FI" sz="2800" dirty="0" smtClean="0"/>
              <a:t> of </a:t>
            </a:r>
            <a:r>
              <a:rPr lang="fi-FI" sz="2800" i="1" dirty="0" err="1" smtClean="0"/>
              <a:t>R.padi</a:t>
            </a:r>
            <a:r>
              <a:rPr lang="fi-FI" sz="2800" dirty="0" smtClean="0"/>
              <a:t> for </a:t>
            </a:r>
            <a:r>
              <a:rPr lang="fi-FI" sz="2800" dirty="0" err="1" smtClean="0"/>
              <a:t>year</a:t>
            </a:r>
            <a:r>
              <a:rPr lang="fi-FI" sz="2800" dirty="0" smtClean="0"/>
              <a:t> 2012</a:t>
            </a:r>
            <a:endParaRPr lang="fi-FI" sz="2800" dirty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251520" y="1435100"/>
            <a:ext cx="3672408" cy="4691063"/>
          </a:xfrm>
        </p:spPr>
        <p:txBody>
          <a:bodyPr/>
          <a:lstStyle/>
          <a:p>
            <a:endParaRPr lang="fi-FI" dirty="0" smtClean="0"/>
          </a:p>
          <a:p>
            <a:pPr>
              <a:buFontTx/>
              <a:buChar char="-"/>
            </a:pPr>
            <a:r>
              <a:rPr lang="fi-FI" sz="2800" dirty="0" smtClean="0"/>
              <a:t>the </a:t>
            </a:r>
            <a:r>
              <a:rPr lang="fi-FI" sz="2800" dirty="0" err="1" smtClean="0"/>
              <a:t>map</a:t>
            </a:r>
            <a:r>
              <a:rPr lang="fi-FI" sz="2800" dirty="0" smtClean="0"/>
              <a:t> </a:t>
            </a:r>
            <a:r>
              <a:rPr lang="fi-FI" sz="2800" dirty="0" err="1" smtClean="0"/>
              <a:t>was</a:t>
            </a:r>
            <a:r>
              <a:rPr lang="fi-FI" sz="2800" dirty="0" smtClean="0"/>
              <a:t> </a:t>
            </a:r>
            <a:r>
              <a:rPr lang="fi-FI" sz="2800" dirty="0" err="1" smtClean="0"/>
              <a:t>full</a:t>
            </a:r>
            <a:r>
              <a:rPr lang="fi-FI" sz="2800" dirty="0" smtClean="0"/>
              <a:t> of </a:t>
            </a:r>
            <a:r>
              <a:rPr lang="fi-FI" sz="2800" dirty="0" err="1" smtClean="0"/>
              <a:t>aphids</a:t>
            </a:r>
            <a:endParaRPr lang="fi-FI" sz="2800" dirty="0" smtClean="0"/>
          </a:p>
          <a:p>
            <a:pPr>
              <a:buFontTx/>
              <a:buChar char="-"/>
            </a:pPr>
            <a:r>
              <a:rPr lang="fi-FI" sz="2800" dirty="0" smtClean="0"/>
              <a:t>a </a:t>
            </a:r>
            <a:r>
              <a:rPr lang="fi-FI" sz="2800" dirty="0" err="1" smtClean="0"/>
              <a:t>lot</a:t>
            </a:r>
            <a:r>
              <a:rPr lang="fi-FI" sz="2800" dirty="0" smtClean="0"/>
              <a:t> of </a:t>
            </a:r>
            <a:r>
              <a:rPr lang="fi-FI" sz="2800" dirty="0" err="1" smtClean="0"/>
              <a:t>aphids</a:t>
            </a:r>
            <a:r>
              <a:rPr lang="fi-FI" sz="2800" dirty="0" smtClean="0"/>
              <a:t> in </a:t>
            </a:r>
            <a:r>
              <a:rPr lang="fi-FI" sz="2800" dirty="0" err="1" smtClean="0"/>
              <a:t>bird</a:t>
            </a:r>
            <a:r>
              <a:rPr lang="fi-FI" sz="2800" dirty="0" smtClean="0"/>
              <a:t> </a:t>
            </a:r>
            <a:r>
              <a:rPr lang="fi-FI" sz="2800" dirty="0" err="1" smtClean="0"/>
              <a:t>cherries</a:t>
            </a:r>
            <a:r>
              <a:rPr lang="fi-FI" sz="2800" dirty="0" smtClean="0"/>
              <a:t> in </a:t>
            </a:r>
            <a:r>
              <a:rPr lang="fi-FI" sz="2800" dirty="0" err="1" smtClean="0"/>
              <a:t>spring</a:t>
            </a:r>
            <a:endParaRPr lang="fi-FI" sz="2800" dirty="0" smtClean="0"/>
          </a:p>
          <a:p>
            <a:pPr>
              <a:buFontTx/>
              <a:buChar char="-"/>
            </a:pPr>
            <a:r>
              <a:rPr lang="fi-FI" sz="2800" dirty="0" smtClean="0"/>
              <a:t> </a:t>
            </a:r>
            <a:r>
              <a:rPr lang="fi-FI" sz="2800" dirty="0" err="1" smtClean="0"/>
              <a:t>however</a:t>
            </a:r>
            <a:r>
              <a:rPr lang="fi-FI" sz="2800" dirty="0" smtClean="0"/>
              <a:t>, </a:t>
            </a:r>
            <a:r>
              <a:rPr lang="fi-FI" sz="2800" dirty="0" err="1" smtClean="0"/>
              <a:t>due</a:t>
            </a:r>
            <a:r>
              <a:rPr lang="fi-FI" sz="2800" dirty="0" smtClean="0"/>
              <a:t> to the </a:t>
            </a:r>
            <a:r>
              <a:rPr lang="fi-FI" sz="2800" dirty="0" err="1" smtClean="0"/>
              <a:t>cold</a:t>
            </a:r>
            <a:r>
              <a:rPr lang="fi-FI" sz="2800" dirty="0" smtClean="0"/>
              <a:t> and </a:t>
            </a:r>
            <a:r>
              <a:rPr lang="fi-FI" sz="2800" dirty="0" err="1" smtClean="0"/>
              <a:t>rainy</a:t>
            </a:r>
            <a:r>
              <a:rPr lang="fi-FI" sz="2800" dirty="0" smtClean="0"/>
              <a:t> </a:t>
            </a:r>
            <a:r>
              <a:rPr lang="fi-FI" sz="2800" dirty="0" err="1" smtClean="0"/>
              <a:t>spring/summer</a:t>
            </a:r>
            <a:r>
              <a:rPr lang="fi-FI" sz="2800" dirty="0" smtClean="0"/>
              <a:t> </a:t>
            </a:r>
            <a:r>
              <a:rPr lang="fi-FI" sz="2800" dirty="0" err="1" smtClean="0"/>
              <a:t>it</a:t>
            </a:r>
            <a:r>
              <a:rPr lang="fi-FI" sz="2800" dirty="0" smtClean="0"/>
              <a:t> </a:t>
            </a:r>
            <a:r>
              <a:rPr lang="fi-FI" sz="2800" dirty="0" err="1" smtClean="0"/>
              <a:t>was</a:t>
            </a:r>
            <a:r>
              <a:rPr lang="fi-FI" sz="2800" dirty="0" smtClean="0"/>
              <a:t> </a:t>
            </a:r>
            <a:r>
              <a:rPr lang="fi-FI" sz="2800" dirty="0" err="1" smtClean="0"/>
              <a:t>not</a:t>
            </a:r>
            <a:r>
              <a:rPr lang="fi-FI" sz="2800" dirty="0" smtClean="0"/>
              <a:t> </a:t>
            </a:r>
            <a:r>
              <a:rPr lang="fi-FI" sz="2800" dirty="0" err="1" smtClean="0"/>
              <a:t>necessary</a:t>
            </a:r>
            <a:r>
              <a:rPr lang="fi-FI" sz="2800" dirty="0" smtClean="0"/>
              <a:t> to spray </a:t>
            </a:r>
            <a:r>
              <a:rPr lang="fi-FI" sz="2800" dirty="0" err="1" smtClean="0"/>
              <a:t>aphids</a:t>
            </a:r>
            <a:r>
              <a:rPr lang="fi-FI" sz="2800" dirty="0" smtClean="0"/>
              <a:t> 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DF3DCD-8BA5-450C-BFB1-4896BAA43C69}" type="datetime1">
              <a:rPr lang="fi-FI" smtClean="0"/>
              <a:pPr>
                <a:defRPr/>
              </a:pPr>
              <a:t>25.4.2014</a:t>
            </a:fld>
            <a:endParaRPr lang="fi-FI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© Maa- ja elintarviketalouden tutkimuskeskus</a:t>
            </a:r>
            <a:endParaRPr lang="fi-FI" dirty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7</a:t>
            </a:fld>
            <a:endParaRPr lang="fi-FI" dirty="0"/>
          </a:p>
        </p:txBody>
      </p:sp>
      <p:pic>
        <p:nvPicPr>
          <p:cNvPr id="8" name="Picture 2" descr="Z:\tkirvat\ennuste kasvuk. 2012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7388" y="0"/>
            <a:ext cx="4926612" cy="6858001"/>
          </a:xfrm>
          <a:prstGeom prst="rect">
            <a:avLst/>
          </a:prstGeom>
          <a:noFill/>
        </p:spPr>
      </p:pic>
      <p:sp>
        <p:nvSpPr>
          <p:cNvPr id="11" name="Suorakulmio 10"/>
          <p:cNvSpPr/>
          <p:nvPr/>
        </p:nvSpPr>
        <p:spPr>
          <a:xfrm>
            <a:off x="4211960" y="0"/>
            <a:ext cx="4932040" cy="1196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2400" dirty="0" smtClean="0"/>
              <a:t>A </a:t>
            </a:r>
            <a:r>
              <a:rPr lang="fi-FI" sz="2400" dirty="0" err="1" smtClean="0"/>
              <a:t>forecast</a:t>
            </a:r>
            <a:r>
              <a:rPr lang="fi-FI" sz="2400" dirty="0" smtClean="0"/>
              <a:t> of </a:t>
            </a:r>
            <a:r>
              <a:rPr lang="fi-FI" sz="2400" i="1" dirty="0" err="1" smtClean="0"/>
              <a:t>R.padi</a:t>
            </a:r>
            <a:r>
              <a:rPr lang="fi-FI" sz="2400" dirty="0" smtClean="0"/>
              <a:t> for </a:t>
            </a:r>
            <a:r>
              <a:rPr lang="fi-FI" sz="2400" dirty="0" err="1" smtClean="0"/>
              <a:t>year</a:t>
            </a:r>
            <a:r>
              <a:rPr lang="fi-FI" sz="2400" dirty="0" smtClean="0"/>
              <a:t> 2012</a:t>
            </a:r>
            <a:endParaRPr lang="fi-FI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610744" cy="1162050"/>
          </a:xfrm>
        </p:spPr>
        <p:txBody>
          <a:bodyPr/>
          <a:lstStyle/>
          <a:p>
            <a:r>
              <a:rPr lang="fi-FI" sz="2800" dirty="0" err="1" smtClean="0"/>
              <a:t>Forecast</a:t>
            </a:r>
            <a:r>
              <a:rPr lang="fi-FI" sz="2800" dirty="0" smtClean="0"/>
              <a:t> of </a:t>
            </a:r>
            <a:r>
              <a:rPr lang="fi-FI" sz="2800" dirty="0" err="1" smtClean="0"/>
              <a:t>R.padi</a:t>
            </a:r>
            <a:r>
              <a:rPr lang="fi-FI" sz="2800" dirty="0" smtClean="0"/>
              <a:t> for </a:t>
            </a:r>
            <a:r>
              <a:rPr lang="fi-FI" sz="2800" dirty="0" err="1" smtClean="0"/>
              <a:t>year</a:t>
            </a:r>
            <a:r>
              <a:rPr lang="fi-FI" sz="2800" dirty="0" smtClean="0"/>
              <a:t> 2013</a:t>
            </a:r>
            <a:endParaRPr lang="fi-FI" sz="2800" dirty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754760" cy="4691063"/>
          </a:xfrm>
        </p:spPr>
        <p:txBody>
          <a:bodyPr/>
          <a:lstStyle/>
          <a:p>
            <a:endParaRPr lang="fi-FI" dirty="0" smtClean="0"/>
          </a:p>
          <a:p>
            <a:pPr>
              <a:buFontTx/>
              <a:buChar char="-"/>
            </a:pPr>
            <a:r>
              <a:rPr lang="fi-FI" sz="2800" dirty="0" smtClean="0"/>
              <a:t>no </a:t>
            </a:r>
            <a:r>
              <a:rPr lang="fi-FI" sz="2800" dirty="0" err="1" smtClean="0"/>
              <a:t>aphids</a:t>
            </a:r>
            <a:r>
              <a:rPr lang="fi-FI" sz="2800" dirty="0" smtClean="0"/>
              <a:t> at </a:t>
            </a:r>
            <a:r>
              <a:rPr lang="fi-FI" sz="2800" dirty="0" err="1" smtClean="0"/>
              <a:t>all</a:t>
            </a:r>
            <a:r>
              <a:rPr lang="fi-FI" sz="2800" dirty="0" smtClean="0"/>
              <a:t>, the</a:t>
            </a:r>
          </a:p>
          <a:p>
            <a:r>
              <a:rPr lang="fi-FI" sz="2800" dirty="0" err="1" smtClean="0"/>
              <a:t>domestic</a:t>
            </a:r>
            <a:r>
              <a:rPr lang="fi-FI" sz="2800" dirty="0" smtClean="0"/>
              <a:t> </a:t>
            </a:r>
            <a:r>
              <a:rPr lang="fi-FI" sz="2800" dirty="0" err="1" smtClean="0"/>
              <a:t>aphid</a:t>
            </a:r>
            <a:r>
              <a:rPr lang="fi-FI" sz="2800" dirty="0" smtClean="0"/>
              <a:t> </a:t>
            </a:r>
            <a:r>
              <a:rPr lang="fi-FI" sz="2800" dirty="0" err="1" smtClean="0"/>
              <a:t>population</a:t>
            </a:r>
            <a:r>
              <a:rPr lang="fi-FI" sz="2800" dirty="0" smtClean="0"/>
              <a:t> </a:t>
            </a:r>
            <a:r>
              <a:rPr lang="fi-FI" sz="2800" dirty="0" err="1" smtClean="0"/>
              <a:t>was</a:t>
            </a:r>
            <a:r>
              <a:rPr lang="fi-FI" sz="2800" dirty="0" smtClean="0"/>
              <a:t> </a:t>
            </a:r>
            <a:r>
              <a:rPr lang="fi-FI" sz="2800" dirty="0" err="1" smtClean="0"/>
              <a:t>very</a:t>
            </a:r>
            <a:r>
              <a:rPr lang="fi-FI" sz="2800" dirty="0" smtClean="0"/>
              <a:t> </a:t>
            </a:r>
            <a:r>
              <a:rPr lang="fi-FI" sz="2800" dirty="0" err="1" smtClean="0"/>
              <a:t>small</a:t>
            </a:r>
            <a:endParaRPr lang="fi-FI" sz="2800" dirty="0" smtClean="0"/>
          </a:p>
          <a:p>
            <a:pPr>
              <a:buFontTx/>
              <a:buChar char="-"/>
            </a:pPr>
            <a:r>
              <a:rPr lang="fi-FI" sz="2800" dirty="0" err="1" smtClean="0"/>
              <a:t>aphid</a:t>
            </a:r>
            <a:r>
              <a:rPr lang="fi-FI" sz="2800" dirty="0" smtClean="0"/>
              <a:t> </a:t>
            </a:r>
            <a:r>
              <a:rPr lang="fi-FI" sz="2800" dirty="0" err="1" smtClean="0"/>
              <a:t>migration</a:t>
            </a:r>
            <a:r>
              <a:rPr lang="fi-FI" sz="2800" dirty="0" smtClean="0"/>
              <a:t> in </a:t>
            </a:r>
            <a:r>
              <a:rPr lang="fi-FI" sz="2800" dirty="0" err="1" smtClean="0"/>
              <a:t>late</a:t>
            </a:r>
            <a:r>
              <a:rPr lang="fi-FI" sz="2800" dirty="0" smtClean="0"/>
              <a:t> </a:t>
            </a:r>
            <a:r>
              <a:rPr lang="fi-FI" sz="2800" dirty="0" err="1" smtClean="0"/>
              <a:t>May</a:t>
            </a:r>
            <a:r>
              <a:rPr lang="fi-FI" sz="2800" dirty="0" smtClean="0"/>
              <a:t> &gt; </a:t>
            </a:r>
            <a:r>
              <a:rPr lang="fi-FI" sz="2800" dirty="0" err="1" smtClean="0"/>
              <a:t>also</a:t>
            </a:r>
            <a:r>
              <a:rPr lang="fi-FI" sz="2800" dirty="0" smtClean="0"/>
              <a:t> </a:t>
            </a:r>
            <a:r>
              <a:rPr lang="fi-FI" sz="2800" dirty="0" err="1" smtClean="0"/>
              <a:t>seen</a:t>
            </a:r>
            <a:endParaRPr lang="fi-FI" sz="2800" dirty="0" smtClean="0"/>
          </a:p>
          <a:p>
            <a:r>
              <a:rPr lang="fi-FI" sz="2800" dirty="0" smtClean="0"/>
              <a:t> in </a:t>
            </a:r>
            <a:r>
              <a:rPr lang="fi-FI" sz="2800" dirty="0" err="1" smtClean="0"/>
              <a:t>yellow</a:t>
            </a:r>
            <a:r>
              <a:rPr lang="fi-FI" sz="2800" dirty="0" smtClean="0"/>
              <a:t> </a:t>
            </a:r>
            <a:r>
              <a:rPr lang="fi-FI" sz="2800" dirty="0" err="1" smtClean="0"/>
              <a:t>sticky</a:t>
            </a:r>
            <a:r>
              <a:rPr lang="fi-FI" sz="2800" dirty="0" smtClean="0"/>
              <a:t> </a:t>
            </a:r>
            <a:r>
              <a:rPr lang="fi-FI" sz="2800" dirty="0" err="1" smtClean="0"/>
              <a:t>traps</a:t>
            </a:r>
            <a:endParaRPr lang="fi-FI" sz="2800" dirty="0" smtClean="0"/>
          </a:p>
          <a:p>
            <a:r>
              <a:rPr lang="fi-FI" sz="2800" dirty="0" err="1" smtClean="0"/>
              <a:t>-together</a:t>
            </a:r>
            <a:r>
              <a:rPr lang="fi-FI" sz="2800" dirty="0" smtClean="0"/>
              <a:t> </a:t>
            </a:r>
            <a:r>
              <a:rPr lang="fi-FI" sz="2800" dirty="0" err="1" smtClean="0"/>
              <a:t>with</a:t>
            </a:r>
            <a:r>
              <a:rPr lang="fi-FI" sz="2800" dirty="0" smtClean="0"/>
              <a:t> </a:t>
            </a:r>
            <a:r>
              <a:rPr lang="fi-FI" sz="2800" dirty="0" err="1" smtClean="0"/>
              <a:t>birch</a:t>
            </a:r>
            <a:r>
              <a:rPr lang="fi-FI" sz="2800" dirty="0" smtClean="0"/>
              <a:t> </a:t>
            </a:r>
            <a:r>
              <a:rPr lang="fi-FI" sz="2800" dirty="0" err="1" smtClean="0"/>
              <a:t>aphids</a:t>
            </a:r>
            <a:endParaRPr lang="fi-FI" sz="2800" dirty="0" smtClean="0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DF3DCD-8BA5-450C-BFB1-4896BAA43C69}" type="datetime1">
              <a:rPr lang="fi-FI" smtClean="0"/>
              <a:pPr>
                <a:defRPr/>
              </a:pPr>
              <a:t>25.4.2014</a:t>
            </a:fld>
            <a:endParaRPr lang="fi-FI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© Maa- ja elintarviketalouden tutkimuskeskus</a:t>
            </a:r>
            <a:endParaRPr lang="fi-FI" dirty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8</a:t>
            </a:fld>
            <a:endParaRPr lang="fi-FI" dirty="0"/>
          </a:p>
        </p:txBody>
      </p:sp>
      <p:pic>
        <p:nvPicPr>
          <p:cNvPr id="8" name="Picture 3" descr="Z:\tkirvat\Kirvaennuste2013_120dpi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0"/>
            <a:ext cx="4788024" cy="6857999"/>
          </a:xfrm>
          <a:prstGeom prst="rect">
            <a:avLst/>
          </a:prstGeom>
          <a:noFill/>
        </p:spPr>
      </p:pic>
      <p:sp>
        <p:nvSpPr>
          <p:cNvPr id="9" name="Suorakulmio 8"/>
          <p:cNvSpPr/>
          <p:nvPr/>
        </p:nvSpPr>
        <p:spPr>
          <a:xfrm>
            <a:off x="4355976" y="0"/>
            <a:ext cx="4788024" cy="1247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2400" dirty="0" smtClean="0"/>
              <a:t>A </a:t>
            </a:r>
            <a:r>
              <a:rPr lang="fi-FI" sz="2400" dirty="0" err="1" smtClean="0"/>
              <a:t>forecast</a:t>
            </a:r>
            <a:r>
              <a:rPr lang="fi-FI" sz="2400" dirty="0" smtClean="0"/>
              <a:t> of </a:t>
            </a:r>
            <a:r>
              <a:rPr lang="fi-FI" sz="2400" i="1" dirty="0" err="1" smtClean="0"/>
              <a:t>R.padi</a:t>
            </a:r>
            <a:r>
              <a:rPr lang="fi-FI" sz="2400" dirty="0" smtClean="0"/>
              <a:t> for </a:t>
            </a:r>
            <a:r>
              <a:rPr lang="fi-FI" sz="2400" dirty="0" err="1" smtClean="0"/>
              <a:t>year</a:t>
            </a:r>
            <a:r>
              <a:rPr lang="fi-FI" sz="2400" dirty="0" smtClean="0"/>
              <a:t> 2013</a:t>
            </a:r>
            <a:endParaRPr lang="fi-FI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4330824" cy="923702"/>
          </a:xfrm>
        </p:spPr>
        <p:txBody>
          <a:bodyPr/>
          <a:lstStyle/>
          <a:p>
            <a:r>
              <a:rPr lang="fi-FI" sz="3200" b="0" dirty="0" err="1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Aphid</a:t>
            </a:r>
            <a:r>
              <a:rPr lang="fi-FI" sz="3200" b="0" dirty="0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 </a:t>
            </a:r>
            <a:r>
              <a:rPr lang="fi-FI" sz="3200" b="0" dirty="0" err="1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monitoring</a:t>
            </a:r>
            <a:r>
              <a:rPr lang="fi-FI" sz="3200" dirty="0" smtClean="0">
                <a:solidFill>
                  <a:srgbClr val="C00000"/>
                </a:solidFill>
                <a:latin typeface="Arial Rounded MT Bold" pitchFamily="34" charset="0"/>
              </a:rPr>
              <a:t>:</a:t>
            </a:r>
            <a:endParaRPr lang="fi-FI" sz="3200" dirty="0">
              <a:solidFill>
                <a:srgbClr val="C00000"/>
              </a:solidFill>
              <a:latin typeface="Arial Rounded MT Bold" pitchFamily="34" charset="0"/>
            </a:endParaRP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323528" y="1412776"/>
            <a:ext cx="7848872" cy="4713387"/>
          </a:xfrm>
        </p:spPr>
        <p:txBody>
          <a:bodyPr/>
          <a:lstStyle/>
          <a:p>
            <a:pPr>
              <a:buFontTx/>
              <a:buChar char="-"/>
            </a:pPr>
            <a:r>
              <a:rPr lang="fi-FI" sz="2800" dirty="0" smtClean="0"/>
              <a:t> </a:t>
            </a:r>
            <a:r>
              <a:rPr lang="fi-FI" sz="2800" dirty="0" err="1" smtClean="0"/>
              <a:t>Yellow</a:t>
            </a:r>
            <a:r>
              <a:rPr lang="fi-FI" sz="2800" dirty="0" smtClean="0"/>
              <a:t> </a:t>
            </a:r>
            <a:r>
              <a:rPr lang="fi-FI" sz="2800" dirty="0" err="1" smtClean="0"/>
              <a:t>sticky</a:t>
            </a:r>
            <a:r>
              <a:rPr lang="fi-FI" sz="2800" dirty="0" smtClean="0"/>
              <a:t> </a:t>
            </a:r>
            <a:r>
              <a:rPr lang="fi-FI" sz="2800" dirty="0" err="1" smtClean="0"/>
              <a:t>traps</a:t>
            </a:r>
            <a:r>
              <a:rPr lang="fi-FI" sz="2800" dirty="0" smtClean="0"/>
              <a:t> </a:t>
            </a:r>
          </a:p>
          <a:p>
            <a:r>
              <a:rPr lang="fi-FI" sz="2800" dirty="0" smtClean="0"/>
              <a:t> (</a:t>
            </a:r>
            <a:r>
              <a:rPr lang="fi-FI" sz="2400" dirty="0" err="1" smtClean="0"/>
              <a:t>identification</a:t>
            </a:r>
            <a:r>
              <a:rPr lang="fi-FI" sz="2400" dirty="0" smtClean="0"/>
              <a:t> </a:t>
            </a:r>
            <a:r>
              <a:rPr lang="fi-FI" sz="2400" dirty="0" err="1" smtClean="0"/>
              <a:t>difficult</a:t>
            </a:r>
            <a:r>
              <a:rPr lang="fi-FI" sz="2800" dirty="0" smtClean="0"/>
              <a:t>)</a:t>
            </a:r>
          </a:p>
          <a:p>
            <a:endParaRPr lang="fi-FI" sz="2800" dirty="0" smtClean="0"/>
          </a:p>
          <a:p>
            <a:pPr>
              <a:buFontTx/>
              <a:buChar char="-"/>
            </a:pPr>
            <a:r>
              <a:rPr lang="fi-FI" sz="2800" dirty="0" smtClean="0"/>
              <a:t> </a:t>
            </a:r>
            <a:r>
              <a:rPr lang="fi-FI" sz="2800" dirty="0" err="1" smtClean="0"/>
              <a:t>Counting</a:t>
            </a:r>
            <a:r>
              <a:rPr lang="fi-FI" sz="2800" dirty="0" smtClean="0"/>
              <a:t> </a:t>
            </a:r>
            <a:r>
              <a:rPr lang="fi-FI" sz="2800" dirty="0" err="1" smtClean="0"/>
              <a:t>straight</a:t>
            </a:r>
            <a:r>
              <a:rPr lang="fi-FI" sz="2800" dirty="0" smtClean="0"/>
              <a:t> </a:t>
            </a:r>
          </a:p>
          <a:p>
            <a:r>
              <a:rPr lang="fi-FI" sz="2800" dirty="0" smtClean="0"/>
              <a:t>   </a:t>
            </a:r>
            <a:r>
              <a:rPr lang="fi-FI" sz="2800" dirty="0" err="1" smtClean="0"/>
              <a:t>from</a:t>
            </a:r>
            <a:r>
              <a:rPr lang="fi-FI" sz="2800" dirty="0" smtClean="0"/>
              <a:t> the </a:t>
            </a:r>
            <a:r>
              <a:rPr lang="fi-FI" sz="2800" dirty="0" err="1" smtClean="0"/>
              <a:t>plants</a:t>
            </a:r>
            <a:endParaRPr lang="fi-FI" sz="2800" dirty="0" smtClean="0"/>
          </a:p>
          <a:p>
            <a:endParaRPr lang="fi-FI" sz="2800" dirty="0" smtClean="0"/>
          </a:p>
          <a:p>
            <a:pPr>
              <a:buFontTx/>
              <a:buChar char="-"/>
            </a:pPr>
            <a:r>
              <a:rPr lang="fi-FI" sz="2800" b="1" dirty="0" err="1" smtClean="0"/>
              <a:t>Threshold</a:t>
            </a:r>
            <a:r>
              <a:rPr lang="fi-FI" sz="2800" b="1" dirty="0" smtClean="0"/>
              <a:t>: </a:t>
            </a:r>
            <a:r>
              <a:rPr lang="fi-FI" sz="2800" dirty="0" err="1" smtClean="0"/>
              <a:t>when</a:t>
            </a:r>
            <a:r>
              <a:rPr lang="fi-FI" sz="2800" dirty="0" smtClean="0"/>
              <a:t> </a:t>
            </a:r>
            <a:r>
              <a:rPr lang="fi-FI" sz="2800" i="1" dirty="0" err="1" smtClean="0"/>
              <a:t>R.padi</a:t>
            </a:r>
            <a:r>
              <a:rPr lang="fi-FI" sz="2800" dirty="0" smtClean="0"/>
              <a:t> is </a:t>
            </a:r>
            <a:r>
              <a:rPr lang="fi-FI" sz="2800" dirty="0" err="1" smtClean="0"/>
              <a:t>found</a:t>
            </a:r>
            <a:r>
              <a:rPr lang="fi-FI" sz="2800" dirty="0" smtClean="0"/>
              <a:t>  on </a:t>
            </a:r>
            <a:r>
              <a:rPr lang="fi-FI" sz="2800" dirty="0" err="1" smtClean="0"/>
              <a:t>every</a:t>
            </a:r>
            <a:r>
              <a:rPr lang="fi-FI" sz="2800" dirty="0" smtClean="0"/>
              <a:t> </a:t>
            </a:r>
            <a:r>
              <a:rPr lang="fi-FI" sz="2800" dirty="0" err="1" smtClean="0"/>
              <a:t>fifth</a:t>
            </a:r>
            <a:r>
              <a:rPr lang="fi-FI" sz="2800" dirty="0" smtClean="0"/>
              <a:t> </a:t>
            </a:r>
            <a:r>
              <a:rPr lang="fi-FI" sz="2800" dirty="0" err="1" smtClean="0"/>
              <a:t>plant</a:t>
            </a:r>
            <a:r>
              <a:rPr lang="fi-FI" sz="2800" dirty="0" smtClean="0"/>
              <a:t> on </a:t>
            </a:r>
            <a:r>
              <a:rPr lang="fi-FI" sz="2800" dirty="0" err="1" smtClean="0"/>
              <a:t>tilling</a:t>
            </a:r>
            <a:r>
              <a:rPr lang="fi-FI" sz="2800" dirty="0" smtClean="0"/>
              <a:t> </a:t>
            </a:r>
            <a:r>
              <a:rPr lang="fi-FI" sz="2800" dirty="0" err="1" smtClean="0"/>
              <a:t>stage</a:t>
            </a:r>
            <a:r>
              <a:rPr lang="fi-FI" sz="2800" dirty="0" smtClean="0"/>
              <a:t>. </a:t>
            </a:r>
            <a:r>
              <a:rPr lang="fi-FI" sz="2800" dirty="0" err="1" smtClean="0"/>
              <a:t>Later</a:t>
            </a:r>
            <a:r>
              <a:rPr lang="fi-FI" sz="2800" dirty="0" smtClean="0"/>
              <a:t> on the </a:t>
            </a:r>
            <a:r>
              <a:rPr lang="fi-FI" sz="2800" dirty="0" err="1" smtClean="0"/>
              <a:t>threshold</a:t>
            </a:r>
            <a:r>
              <a:rPr lang="fi-FI" sz="2800" dirty="0" smtClean="0"/>
              <a:t> is </a:t>
            </a:r>
            <a:r>
              <a:rPr lang="fi-FI" sz="2800" dirty="0" err="1" smtClean="0"/>
              <a:t>more</a:t>
            </a:r>
            <a:r>
              <a:rPr lang="fi-FI" sz="2800" dirty="0" smtClean="0"/>
              <a:t> </a:t>
            </a:r>
            <a:r>
              <a:rPr lang="fi-FI" sz="2800" dirty="0" err="1" smtClean="0"/>
              <a:t>than</a:t>
            </a:r>
            <a:r>
              <a:rPr lang="fi-FI" sz="2800" dirty="0" smtClean="0"/>
              <a:t> </a:t>
            </a:r>
            <a:r>
              <a:rPr lang="fi-FI" sz="2800" dirty="0" err="1" smtClean="0"/>
              <a:t>five</a:t>
            </a:r>
            <a:r>
              <a:rPr lang="fi-FI" sz="2800" dirty="0" smtClean="0"/>
              <a:t> </a:t>
            </a:r>
            <a:r>
              <a:rPr lang="fi-FI" sz="2800" dirty="0" err="1" smtClean="0"/>
              <a:t>aphids</a:t>
            </a:r>
            <a:r>
              <a:rPr lang="fi-FI" sz="2800" dirty="0" smtClean="0"/>
              <a:t> per </a:t>
            </a:r>
            <a:r>
              <a:rPr lang="fi-FI" sz="2800" dirty="0" err="1" smtClean="0"/>
              <a:t>straw</a:t>
            </a:r>
            <a:r>
              <a:rPr lang="fi-FI" sz="2800" dirty="0" smtClean="0"/>
              <a:t> and </a:t>
            </a:r>
            <a:r>
              <a:rPr lang="fi-FI" sz="2800" dirty="0" err="1" smtClean="0"/>
              <a:t>while</a:t>
            </a:r>
            <a:r>
              <a:rPr lang="fi-FI" sz="2800" dirty="0" smtClean="0"/>
              <a:t> </a:t>
            </a:r>
            <a:r>
              <a:rPr lang="fi-FI" sz="2800" dirty="0" err="1" smtClean="0"/>
              <a:t>coming</a:t>
            </a:r>
            <a:r>
              <a:rPr lang="fi-FI" sz="2800" dirty="0" smtClean="0"/>
              <a:t> into </a:t>
            </a:r>
            <a:r>
              <a:rPr lang="fi-FI" sz="2800" dirty="0" err="1" smtClean="0"/>
              <a:t>ear</a:t>
            </a:r>
            <a:r>
              <a:rPr lang="fi-FI" sz="2800" dirty="0" smtClean="0"/>
              <a:t> the </a:t>
            </a:r>
            <a:r>
              <a:rPr lang="fi-FI" sz="2800" dirty="0" err="1" smtClean="0"/>
              <a:t>threshold</a:t>
            </a:r>
            <a:r>
              <a:rPr lang="fi-FI" sz="2800" dirty="0" smtClean="0"/>
              <a:t> is </a:t>
            </a:r>
            <a:r>
              <a:rPr lang="fi-FI" sz="2800" dirty="0" err="1" smtClean="0"/>
              <a:t>more</a:t>
            </a:r>
            <a:r>
              <a:rPr lang="fi-FI" sz="2800" dirty="0" smtClean="0"/>
              <a:t> </a:t>
            </a:r>
            <a:r>
              <a:rPr lang="fi-FI" sz="2800" dirty="0" err="1" smtClean="0"/>
              <a:t>than</a:t>
            </a:r>
            <a:r>
              <a:rPr lang="fi-FI" sz="2800" dirty="0" smtClean="0"/>
              <a:t> 10 </a:t>
            </a:r>
            <a:r>
              <a:rPr lang="fi-FI" sz="2800" dirty="0" err="1" smtClean="0"/>
              <a:t>aphids</a:t>
            </a:r>
            <a:r>
              <a:rPr lang="fi-FI" sz="2800" dirty="0" smtClean="0"/>
              <a:t> per </a:t>
            </a:r>
            <a:r>
              <a:rPr lang="fi-FI" sz="2800" dirty="0" err="1" smtClean="0"/>
              <a:t>straw</a:t>
            </a:r>
            <a:endParaRPr lang="fi-FI" sz="2800" dirty="0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DF3DCD-8BA5-450C-BFB1-4896BAA43C69}" type="datetime1">
              <a:rPr lang="fi-FI" smtClean="0"/>
              <a:pPr>
                <a:defRPr/>
              </a:pPr>
              <a:t>25.4.2014</a:t>
            </a:fld>
            <a:endParaRPr lang="fi-FI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© Maa- ja elintarviketalouden tutkimuskeskus</a:t>
            </a:r>
            <a:endParaRPr lang="fi-FI" dirty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9</a:t>
            </a:fld>
            <a:endParaRPr lang="fi-FI" dirty="0"/>
          </a:p>
        </p:txBody>
      </p:sp>
      <p:pic>
        <p:nvPicPr>
          <p:cNvPr id="8194" name="Picture 2" descr="J:\Tietolaari\Jokioinen_yhteiset\KSUinfo\skannatut kuvat\keltaliimapyydy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68897" y="927528"/>
            <a:ext cx="4003503" cy="26454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letusrakenne">
  <a:themeElements>
    <a:clrScheme name="Oletusrakenne 1">
      <a:dk1>
        <a:srgbClr val="000000"/>
      </a:dk1>
      <a:lt1>
        <a:srgbClr val="FFFFFF"/>
      </a:lt1>
      <a:dk2>
        <a:srgbClr val="000000"/>
      </a:dk2>
      <a:lt2>
        <a:srgbClr val="B1B1B1"/>
      </a:lt2>
      <a:accent1>
        <a:srgbClr val="0097D2"/>
      </a:accent1>
      <a:accent2>
        <a:srgbClr val="76A938"/>
      </a:accent2>
      <a:accent3>
        <a:srgbClr val="FFFFFF"/>
      </a:accent3>
      <a:accent4>
        <a:srgbClr val="000000"/>
      </a:accent4>
      <a:accent5>
        <a:srgbClr val="AAC9E5"/>
      </a:accent5>
      <a:accent6>
        <a:srgbClr val="6A9932"/>
      </a:accent6>
      <a:hlink>
        <a:srgbClr val="EAB90C"/>
      </a:hlink>
      <a:folHlink>
        <a:srgbClr val="CAD122"/>
      </a:folHlink>
    </a:clrScheme>
    <a:fontScheme name="Oletusrakenn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letusrakenne 1">
        <a:dk1>
          <a:srgbClr val="000000"/>
        </a:dk1>
        <a:lt1>
          <a:srgbClr val="FFFFFF"/>
        </a:lt1>
        <a:dk2>
          <a:srgbClr val="000000"/>
        </a:dk2>
        <a:lt2>
          <a:srgbClr val="B1B1B1"/>
        </a:lt2>
        <a:accent1>
          <a:srgbClr val="0097D2"/>
        </a:accent1>
        <a:accent2>
          <a:srgbClr val="76A938"/>
        </a:accent2>
        <a:accent3>
          <a:srgbClr val="FFFFFF"/>
        </a:accent3>
        <a:accent4>
          <a:srgbClr val="000000"/>
        </a:accent4>
        <a:accent5>
          <a:srgbClr val="AAC9E5"/>
        </a:accent5>
        <a:accent6>
          <a:srgbClr val="6A9932"/>
        </a:accent6>
        <a:hlink>
          <a:srgbClr val="EAB90C"/>
        </a:hlink>
        <a:folHlink>
          <a:srgbClr val="CAD1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823</TotalTime>
  <Words>705</Words>
  <Application>Microsoft Office PowerPoint</Application>
  <PresentationFormat>Näytössä katseltava diaesitys (4:3)</PresentationFormat>
  <Paragraphs>190</Paragraphs>
  <Slides>18</Slides>
  <Notes>0</Notes>
  <HiddenSlides>0</HiddenSlides>
  <MMClips>0</MMClips>
  <ScaleCrop>false</ScaleCrop>
  <HeadingPairs>
    <vt:vector size="6" baseType="variant">
      <vt:variant>
        <vt:lpstr>Teema</vt:lpstr>
      </vt:variant>
      <vt:variant>
        <vt:i4>1</vt:i4>
      </vt:variant>
      <vt:variant>
        <vt:lpstr>Upotetut OLE-palvelimet</vt:lpstr>
      </vt:variant>
      <vt:variant>
        <vt:i4>1</vt:i4>
      </vt:variant>
      <vt:variant>
        <vt:lpstr>Dian otsikot</vt:lpstr>
      </vt:variant>
      <vt:variant>
        <vt:i4>18</vt:i4>
      </vt:variant>
    </vt:vector>
  </HeadingPairs>
  <TitlesOfParts>
    <vt:vector size="20" baseType="lpstr">
      <vt:lpstr>Oletusrakenne</vt:lpstr>
      <vt:lpstr>Kaavio</vt:lpstr>
      <vt:lpstr>IPM tools for Rhopalosiphum padi: forecasting, monitoring, weather radars and suction traps</vt:lpstr>
      <vt:lpstr>IPM –general principles in use from 2014</vt:lpstr>
      <vt:lpstr>WHY IPM?</vt:lpstr>
      <vt:lpstr>IPM tools for R.padi</vt:lpstr>
      <vt:lpstr>Counting the winter eggs of R.padi</vt:lpstr>
      <vt:lpstr>Dia 6</vt:lpstr>
      <vt:lpstr>Forecast of R.padi for year 2012</vt:lpstr>
      <vt:lpstr>Forecast of R.padi for year 2013</vt:lpstr>
      <vt:lpstr>Aphid monitoring:</vt:lpstr>
      <vt:lpstr>Cooperation with school farms, advisor organisation and research</vt:lpstr>
      <vt:lpstr>Dia 11</vt:lpstr>
      <vt:lpstr> Weather radars: </vt:lpstr>
      <vt:lpstr>Insect trapping</vt:lpstr>
      <vt:lpstr>Migrating bird-cherry aphids 28.5.2007</vt:lpstr>
      <vt:lpstr>Dia 15</vt:lpstr>
      <vt:lpstr>Dia 16</vt:lpstr>
      <vt:lpstr>Dia 17</vt:lpstr>
      <vt:lpstr>Dia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-</dc:creator>
  <cp:lastModifiedBy>Riitta Koistinen</cp:lastModifiedBy>
  <cp:revision>104</cp:revision>
  <dcterms:created xsi:type="dcterms:W3CDTF">2008-04-14T07:04:12Z</dcterms:created>
  <dcterms:modified xsi:type="dcterms:W3CDTF">2014-04-25T09:38:16Z</dcterms:modified>
</cp:coreProperties>
</file>