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66" r:id="rId3"/>
    <p:sldId id="283" r:id="rId4"/>
    <p:sldId id="284" r:id="rId5"/>
    <p:sldId id="285" r:id="rId6"/>
    <p:sldId id="286" r:id="rId7"/>
    <p:sldId id="287" r:id="rId8"/>
  </p:sldIdLst>
  <p:sldSz cx="9144000" cy="6858000" type="screen4x3"/>
  <p:notesSz cx="6669088" cy="987266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3">
          <p15:clr>
            <a:srgbClr val="A4A3A4"/>
          </p15:clr>
        </p15:guide>
        <p15:guide id="2" orient="horz" pos="1117">
          <p15:clr>
            <a:srgbClr val="A4A3A4"/>
          </p15:clr>
        </p15:guide>
        <p15:guide id="3" orient="horz" pos="346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884">
          <p15:clr>
            <a:srgbClr val="A4A3A4"/>
          </p15:clr>
        </p15:guide>
        <p15:guide id="7" orient="horz" pos="1570">
          <p15:clr>
            <a:srgbClr val="A4A3A4"/>
          </p15:clr>
        </p15:guide>
        <p15:guide id="8" pos="204">
          <p15:clr>
            <a:srgbClr val="A4A3A4"/>
          </p15:clr>
        </p15:guide>
        <p15:guide id="9" pos="5556">
          <p15:clr>
            <a:srgbClr val="A4A3A4"/>
          </p15:clr>
        </p15:guide>
        <p15:guide id="10" pos="431">
          <p15:clr>
            <a:srgbClr val="A4A3A4"/>
          </p15:clr>
        </p15:guide>
        <p15:guide id="11" pos="4422">
          <p15:clr>
            <a:srgbClr val="A4A3A4"/>
          </p15:clr>
        </p15:guide>
        <p15:guide id="12" pos="1247">
          <p15:clr>
            <a:srgbClr val="A4A3A4"/>
          </p15:clr>
        </p15:guide>
        <p15:guide id="13" pos="3424">
          <p15:clr>
            <a:srgbClr val="A4A3A4"/>
          </p15:clr>
        </p15:guide>
        <p15:guide id="14" pos="3356">
          <p15:clr>
            <a:srgbClr val="A4A3A4"/>
          </p15:clr>
        </p15:guide>
        <p15:guide id="15" pos="4513">
          <p15:clr>
            <a:srgbClr val="A4A3A4"/>
          </p15:clr>
        </p15:guide>
        <p15:guide id="16" pos="55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1018" y="77"/>
      </p:cViewPr>
      <p:guideLst>
        <p:guide orient="horz" pos="3793"/>
        <p:guide orient="horz" pos="1117"/>
        <p:guide orient="horz" pos="346"/>
        <p:guide orient="horz" pos="2568"/>
        <p:guide orient="horz" pos="4156"/>
        <p:guide orient="horz" pos="3884"/>
        <p:guide orient="horz" pos="1570"/>
        <p:guide pos="204"/>
        <p:guide pos="5556"/>
        <p:guide pos="431"/>
        <p:guide pos="4422"/>
        <p:guide pos="1247"/>
        <p:guide pos="3424"/>
        <p:guide pos="3356"/>
        <p:guide pos="4513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-3096" y="-84"/>
      </p:cViewPr>
      <p:guideLst>
        <p:guide orient="horz" pos="3110"/>
        <p:guide pos="210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E8633-DD50-467C-B21A-E1CECDED6BB2}" type="datetimeFigureOut">
              <a:rPr lang="fi-FI" sz="800" smtClean="0"/>
              <a:pPr/>
              <a:t>21.9.2016</a:t>
            </a:fld>
            <a:endParaRPr lang="en-GB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410BF-6C8B-4E87-A502-35A1C9E26017}" type="slidenum">
              <a:rPr lang="en-GB" sz="800" smtClean="0"/>
              <a:pPr/>
              <a:t>‹#›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22560521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0B85FA14-6BD0-4B51-94D4-05F5A75E4036}" type="datetimeFigureOut">
              <a:rPr lang="fi-FI" smtClean="0"/>
              <a:pPr/>
              <a:t>21.9.2016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DFD68452-3929-4FD8-B15C-CAEB56E3F3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14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09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560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AA6DB3D3-A72C-4B36-8B75-213E1383F39E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4" y="6165850"/>
            <a:ext cx="2592385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2" name="TextBox 51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smtClean="0">
                <a:solidFill>
                  <a:schemeClr val="tx2"/>
                </a:solidFill>
              </a:rPr>
              <a:t>www.helsinki.fi/yliopisto</a:t>
            </a:r>
            <a:endParaRPr lang="en-GB" sz="90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18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9D195EBF-A623-4132-8BFB-6C390436C964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smtClean="0">
                <a:solidFill>
                  <a:schemeClr val="tx2"/>
                </a:solidFill>
              </a:rPr>
              <a:t>www.helsinki.fi/yliopisto</a:t>
            </a:r>
            <a:endParaRPr lang="en-GB" sz="90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79CB-5AA9-4A68-9C9D-DDAE6D0844AD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E0DC-76DC-4B3C-A5FE-8D5F55C989E9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03CBD-93D9-4641-9A26-D93013F96905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854-A81D-466E-AE25-5CF1AD4FF184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4A10-C802-49B9-83BC-072D215F24A3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1E54A-266C-4814-BD01-2A74DF61B3C1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8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0" name="Picture 9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60E58E2F-34F9-420A-9044-CE5E8C1A76AC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smtClean="0">
                <a:solidFill>
                  <a:schemeClr val="tx2"/>
                </a:solidFill>
              </a:rPr>
              <a:t>www.helsinki.fi/yliopisto</a:t>
            </a:r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1" name="Line 16"/>
          <p:cNvSpPr>
            <a:spLocks noChangeShapeType="1"/>
          </p:cNvSpPr>
          <p:nvPr userDrawn="1"/>
        </p:nvSpPr>
        <p:spPr bwMode="auto">
          <a:xfrm flipV="1">
            <a:off x="1979614" y="1773238"/>
            <a:ext cx="6840536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  <p:pic>
        <p:nvPicPr>
          <p:cNvPr id="17" name="Picture 16" descr="FSE_RGB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52" r:id="rId4"/>
    <p:sldLayoutId id="2147483654" r:id="rId5"/>
    <p:sldLayoutId id="2147483660" r:id="rId6"/>
    <p:sldLayoutId id="2147483661" r:id="rId7"/>
    <p:sldLayoutId id="2147483662" r:id="rId8"/>
    <p:sldLayoutId id="2147483655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4638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metla.fi/display/AF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349499"/>
            <a:ext cx="7992243" cy="1871663"/>
          </a:xfrm>
        </p:spPr>
        <p:txBody>
          <a:bodyPr/>
          <a:lstStyle/>
          <a:p>
            <a:r>
              <a:rPr lang="fi-FI" sz="4400" dirty="0" smtClean="0"/>
              <a:t>Päällekkäisyys ja AFO-ontologia</a:t>
            </a:r>
            <a:br>
              <a:rPr lang="fi-FI" sz="4400" dirty="0" smtClean="0"/>
            </a:b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5556" y="4292600"/>
            <a:ext cx="7956884" cy="1764692"/>
          </a:xfrm>
        </p:spPr>
        <p:txBody>
          <a:bodyPr>
            <a:normAutofit/>
          </a:bodyPr>
          <a:lstStyle/>
          <a:p>
            <a:r>
              <a:rPr lang="fi-FI" sz="2000" dirty="0" smtClean="0"/>
              <a:t>KOKO-työpaja 22.9.2016</a:t>
            </a:r>
            <a:endParaRPr lang="fi-FI" sz="2000" dirty="0"/>
          </a:p>
          <a:p>
            <a:r>
              <a:rPr lang="fi-FI" sz="2000" dirty="0"/>
              <a:t>Päivi </a:t>
            </a:r>
            <a:r>
              <a:rPr lang="fi-FI" sz="2000" dirty="0" smtClean="0"/>
              <a:t>Lipsanen ja Jarmo Saarikko</a:t>
            </a:r>
            <a:endParaRPr lang="fi-FI" sz="2000" dirty="0"/>
          </a:p>
          <a:p>
            <a:r>
              <a:rPr lang="fi-FI" sz="2000" dirty="0"/>
              <a:t>Helsingin yliopiston </a:t>
            </a:r>
            <a:r>
              <a:rPr lang="fi-FI" sz="2000" dirty="0" smtClean="0"/>
              <a:t>kirjasto ja Luonnonvarakeskus</a:t>
            </a:r>
          </a:p>
          <a:p>
            <a:r>
              <a:rPr lang="fi-FI" sz="1800" u="sng" dirty="0">
                <a:hlinkClick r:id="rId3"/>
              </a:rPr>
              <a:t>https://wiki.metla.fi/display/AFO/</a:t>
            </a:r>
            <a:endParaRPr lang="fi-FI" sz="1800" dirty="0"/>
          </a:p>
          <a:p>
            <a:endParaRPr lang="fi-FI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1965806" y="1864159"/>
            <a:ext cx="7020880" cy="4284177"/>
          </a:xfrm>
        </p:spPr>
        <p:txBody>
          <a:bodyPr>
            <a:normAutofit fontScale="92500"/>
          </a:bodyPr>
          <a:lstStyle/>
          <a:p>
            <a:r>
              <a:rPr lang="fi-FI" dirty="0" smtClean="0"/>
              <a:t>AFO-ontologian pohjana oli </a:t>
            </a:r>
            <a:r>
              <a:rPr lang="fi-FI" dirty="0" err="1" smtClean="0"/>
              <a:t>Agriforest</a:t>
            </a:r>
            <a:r>
              <a:rPr lang="fi-FI" dirty="0" smtClean="0"/>
              <a:t>-sanasto</a:t>
            </a:r>
          </a:p>
          <a:p>
            <a:pPr lvl="1"/>
            <a:r>
              <a:rPr lang="fi-FI"/>
              <a:t>Maatalous, elintarvikeala, ympäristöala, </a:t>
            </a:r>
            <a:r>
              <a:rPr lang="fi-FI" smtClean="0"/>
              <a:t>metsätalous</a:t>
            </a:r>
            <a:endParaRPr lang="fi-FI" dirty="0"/>
          </a:p>
          <a:p>
            <a:pPr lvl="1"/>
            <a:r>
              <a:rPr lang="fi-FI" dirty="0" smtClean="0"/>
              <a:t>Sisältöä julkaistiin 1980-luvuilla erilaisina painettuina versioina</a:t>
            </a:r>
          </a:p>
          <a:p>
            <a:pPr lvl="1"/>
            <a:r>
              <a:rPr lang="fi-FI" dirty="0" smtClean="0"/>
              <a:t>1990-luvulla </a:t>
            </a:r>
            <a:r>
              <a:rPr lang="fi-FI" dirty="0" err="1" smtClean="0"/>
              <a:t>Agri</a:t>
            </a:r>
            <a:r>
              <a:rPr lang="fi-FI" dirty="0" smtClean="0"/>
              <a:t>-sanasto tuli avoimeen verkkokäyttöön</a:t>
            </a:r>
          </a:p>
          <a:p>
            <a:pPr lvl="1"/>
            <a:r>
              <a:rPr lang="fi-FI" dirty="0" smtClean="0"/>
              <a:t>1999 lisättiin metsäalan termejä ja nimeksi </a:t>
            </a:r>
            <a:r>
              <a:rPr lang="fi-FI" dirty="0" err="1" smtClean="0"/>
              <a:t>Agriforest</a:t>
            </a:r>
            <a:endParaRPr lang="fi-FI" dirty="0" smtClean="0"/>
          </a:p>
          <a:p>
            <a:pPr lvl="1"/>
            <a:r>
              <a:rPr lang="fi-FI" dirty="0" err="1"/>
              <a:t>Ontologisoitiin</a:t>
            </a:r>
            <a:r>
              <a:rPr lang="fi-FI" dirty="0"/>
              <a:t> </a:t>
            </a:r>
            <a:r>
              <a:rPr lang="fi-FI" dirty="0" smtClean="0"/>
              <a:t>2006-2007 -&gt; AFO</a:t>
            </a:r>
            <a:endParaRPr lang="fi-FI" dirty="0"/>
          </a:p>
          <a:p>
            <a:r>
              <a:rPr lang="fi-FI" dirty="0" err="1" smtClean="0"/>
              <a:t>Agriforest</a:t>
            </a:r>
            <a:r>
              <a:rPr lang="fi-FI" dirty="0" smtClean="0"/>
              <a:t>-sanaston ylläpidosta luovuttiin 2015 -&gt; vain AFO</a:t>
            </a:r>
          </a:p>
          <a:p>
            <a:r>
              <a:rPr lang="fi-FI" dirty="0" smtClean="0"/>
              <a:t>Käytetty julkaisujen sisällönkuvailuun kirjastotietokannoissa</a:t>
            </a:r>
          </a:p>
          <a:p>
            <a:r>
              <a:rPr lang="fi-FI" dirty="0" smtClean="0"/>
              <a:t>AFO liitettiin 2014-2015 Arto-artikkeliviitetietokannan tallennuslomakkeelle sekä muutamiin Luken järjestelmiin</a:t>
            </a:r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endParaRPr lang="fi-FI" dirty="0"/>
          </a:p>
          <a:p>
            <a:pPr lvl="1"/>
            <a:endParaRPr lang="fi-FI" dirty="0"/>
          </a:p>
          <a:p>
            <a:pPr lvl="1"/>
            <a:endParaRPr lang="fi-FI" dirty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lvl="1"/>
            <a:endParaRPr lang="fi-FI" dirty="0"/>
          </a:p>
          <a:p>
            <a:pPr lvl="1"/>
            <a:endParaRPr lang="fi-FI" dirty="0" smtClean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1979613" y="383340"/>
            <a:ext cx="6840538" cy="1150938"/>
          </a:xfrm>
        </p:spPr>
        <p:txBody>
          <a:bodyPr>
            <a:normAutofit/>
          </a:bodyPr>
          <a:lstStyle/>
          <a:p>
            <a:r>
              <a:rPr lang="fi-FI" sz="3200" dirty="0" smtClean="0"/>
              <a:t>Historiaa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328161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Agriforest</a:t>
            </a:r>
            <a:r>
              <a:rPr lang="fi-FI" dirty="0" smtClean="0"/>
              <a:t>-sanastossa oli paljon päällekkäisiä termejä </a:t>
            </a:r>
            <a:r>
              <a:rPr lang="fi-FI" dirty="0" err="1" smtClean="0"/>
              <a:t>YSAn</a:t>
            </a:r>
            <a:r>
              <a:rPr lang="fi-FI" dirty="0" smtClean="0"/>
              <a:t> kanssa</a:t>
            </a:r>
          </a:p>
          <a:p>
            <a:pPr lvl="1"/>
            <a:r>
              <a:rPr lang="fi-FI" dirty="0" smtClean="0"/>
              <a:t>Yleistermejä </a:t>
            </a:r>
          </a:p>
          <a:p>
            <a:pPr lvl="2"/>
            <a:r>
              <a:rPr lang="fi-FI" dirty="0"/>
              <a:t>E</a:t>
            </a:r>
            <a:r>
              <a:rPr lang="fi-FI" dirty="0" smtClean="0"/>
              <a:t>sim. asiasanastot, suunnittelu, verotus</a:t>
            </a:r>
          </a:p>
          <a:p>
            <a:pPr lvl="2"/>
            <a:r>
              <a:rPr lang="fi-FI" dirty="0" smtClean="0"/>
              <a:t>Suurin osa näistä jätettiin ontologisoimatta</a:t>
            </a:r>
          </a:p>
          <a:p>
            <a:pPr lvl="2"/>
            <a:r>
              <a:rPr lang="fi-FI" dirty="0" smtClean="0"/>
              <a:t>Päivityksien yhteydessä poistettu edelleen lisää</a:t>
            </a:r>
          </a:p>
          <a:p>
            <a:pPr marL="617537" lvl="1" indent="-342900"/>
            <a:r>
              <a:rPr lang="fi-FI" dirty="0"/>
              <a:t>E</a:t>
            </a:r>
            <a:r>
              <a:rPr lang="fi-FI" dirty="0" smtClean="0"/>
              <a:t>rikoisalojen termejä</a:t>
            </a:r>
          </a:p>
          <a:p>
            <a:pPr marL="881062" lvl="2" indent="-342900"/>
            <a:r>
              <a:rPr lang="fi-FI" dirty="0" smtClean="0"/>
              <a:t>Esim. metsänhoito, siipikarja, idätys, kuivuudenkestävyys</a:t>
            </a:r>
          </a:p>
          <a:p>
            <a:pPr marL="881062" lvl="2" indent="-342900"/>
            <a:r>
              <a:rPr lang="fi-FI" dirty="0" smtClean="0"/>
              <a:t>Kaikki tällaiset </a:t>
            </a:r>
            <a:r>
              <a:rPr lang="fi-FI" dirty="0" err="1" smtClean="0"/>
              <a:t>Agriforest</a:t>
            </a:r>
            <a:r>
              <a:rPr lang="fi-FI" dirty="0" smtClean="0"/>
              <a:t>-termit </a:t>
            </a:r>
            <a:r>
              <a:rPr lang="fi-FI" dirty="0" err="1" smtClean="0"/>
              <a:t>ontologisoitiin</a:t>
            </a:r>
            <a:r>
              <a:rPr lang="fi-FI" dirty="0" smtClean="0"/>
              <a:t>, ajateltiin että </a:t>
            </a:r>
            <a:r>
              <a:rPr lang="fi-FI" dirty="0" err="1" smtClean="0"/>
              <a:t>AFOn</a:t>
            </a:r>
            <a:r>
              <a:rPr lang="fi-FI" dirty="0" smtClean="0"/>
              <a:t> pitäisi olla kattava omissa aihepiireissään</a:t>
            </a:r>
          </a:p>
          <a:p>
            <a:pPr marL="274637" lvl="1" indent="0">
              <a:buNone/>
            </a:pP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Päällekkäisyys </a:t>
            </a:r>
            <a:r>
              <a:rPr lang="fi-FI" dirty="0" err="1" smtClean="0"/>
              <a:t>AFOa</a:t>
            </a:r>
            <a:r>
              <a:rPr lang="fi-FI" dirty="0" smtClean="0"/>
              <a:t> rakennettaessa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8064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err="1" smtClean="0"/>
              <a:t>AFOn</a:t>
            </a:r>
            <a:r>
              <a:rPr lang="fi-FI" dirty="0" smtClean="0"/>
              <a:t> ei ole lisätty </a:t>
            </a:r>
            <a:r>
              <a:rPr lang="fi-FI" dirty="0" err="1" smtClean="0"/>
              <a:t>YSOn</a:t>
            </a:r>
            <a:r>
              <a:rPr lang="fi-FI" dirty="0" smtClean="0"/>
              <a:t> käsitteitä, jotka ovat </a:t>
            </a:r>
            <a:r>
              <a:rPr lang="fi-FI" dirty="0" err="1" smtClean="0"/>
              <a:t>AFOn</a:t>
            </a:r>
            <a:r>
              <a:rPr lang="fi-FI" dirty="0" smtClean="0"/>
              <a:t> aloilta, esim. kytöviljely </a:t>
            </a:r>
            <a:r>
              <a:rPr lang="fi-FI" dirty="0"/>
              <a:t>(</a:t>
            </a:r>
            <a:r>
              <a:rPr lang="fi-FI" dirty="0" smtClean="0"/>
              <a:t>2013), metsäenergia (2011), pienaukkohakkuut (2010</a:t>
            </a:r>
            <a:r>
              <a:rPr lang="fi-FI" dirty="0"/>
              <a:t>) </a:t>
            </a:r>
            <a:endParaRPr lang="fi-FI" dirty="0" smtClean="0"/>
          </a:p>
          <a:p>
            <a:r>
              <a:rPr lang="fi-FI" dirty="0" err="1" smtClean="0"/>
              <a:t>YSAan</a:t>
            </a:r>
            <a:r>
              <a:rPr lang="fi-FI" dirty="0" smtClean="0"/>
              <a:t> </a:t>
            </a:r>
            <a:r>
              <a:rPr lang="fi-FI" dirty="0"/>
              <a:t>otetaan koko ajan </a:t>
            </a:r>
            <a:r>
              <a:rPr lang="fi-FI" dirty="0" err="1"/>
              <a:t>AFOn</a:t>
            </a:r>
            <a:r>
              <a:rPr lang="fi-FI" dirty="0"/>
              <a:t> käsitteitä, esim. kauppakunnostus (2015), jatkuva kasvatus (2011</a:t>
            </a:r>
            <a:r>
              <a:rPr lang="fi-FI" dirty="0" smtClean="0"/>
              <a:t>)</a:t>
            </a:r>
            <a:endParaRPr lang="fi-FI" dirty="0" smtClean="0"/>
          </a:p>
          <a:p>
            <a:r>
              <a:rPr lang="fi-FI" dirty="0" smtClean="0"/>
              <a:t>On keskusteltu kaikkien </a:t>
            </a:r>
            <a:r>
              <a:rPr lang="fi-FI" dirty="0" err="1" smtClean="0"/>
              <a:t>YSOn</a:t>
            </a:r>
            <a:r>
              <a:rPr lang="fi-FI" dirty="0" smtClean="0"/>
              <a:t> kanssa päällekkäisten käsitteiden poistamisesta </a:t>
            </a:r>
            <a:r>
              <a:rPr lang="fi-FI" dirty="0" err="1" smtClean="0"/>
              <a:t>AFOsta</a:t>
            </a:r>
            <a:endParaRPr lang="fi-FI" dirty="0" smtClean="0"/>
          </a:p>
          <a:p>
            <a:r>
              <a:rPr lang="fi-FI" dirty="0" smtClean="0"/>
              <a:t>Viikin kampuskirjasto tekee termiehdotukset aina ensin </a:t>
            </a:r>
            <a:r>
              <a:rPr lang="fi-FI" dirty="0" err="1" smtClean="0"/>
              <a:t>YSAaan</a:t>
            </a:r>
            <a:endParaRPr lang="fi-FI" dirty="0" smtClean="0"/>
          </a:p>
          <a:p>
            <a:r>
              <a:rPr lang="fi-FI" dirty="0" smtClean="0"/>
              <a:t>Sisällönkuvailussa käytetään aina ensisijaisesti </a:t>
            </a:r>
            <a:r>
              <a:rPr lang="fi-FI" dirty="0" err="1" smtClean="0"/>
              <a:t>YSAa</a:t>
            </a:r>
            <a:endParaRPr lang="fi-FI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Päällekkäisyys </a:t>
            </a:r>
            <a:r>
              <a:rPr lang="fi-FI" dirty="0" err="1" smtClean="0"/>
              <a:t>AFOa</a:t>
            </a:r>
            <a:r>
              <a:rPr lang="fi-FI" dirty="0" smtClean="0"/>
              <a:t> päivitettäessä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3784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Ei tunnu järkevältä pitää yllä päällekkäisiä ontologioita – resurssit sisällön kehittämisessä ja tekniikan osaamisessa</a:t>
            </a:r>
          </a:p>
          <a:p>
            <a:r>
              <a:rPr lang="fi-FI" dirty="0" smtClean="0"/>
              <a:t>YSA/YSO riittää </a:t>
            </a:r>
            <a:r>
              <a:rPr lang="fi-FI" dirty="0" smtClean="0"/>
              <a:t>lähes kaikkeen, sisältää paljon eri alojen käsitteitä</a:t>
            </a:r>
          </a:p>
          <a:p>
            <a:r>
              <a:rPr lang="fi-FI" dirty="0" smtClean="0"/>
              <a:t>Mieluummin panostetaan yhden yhteisen ontologian kehittämiseen</a:t>
            </a:r>
          </a:p>
          <a:p>
            <a:r>
              <a:rPr lang="fi-FI" dirty="0" smtClean="0"/>
              <a:t>Tekniset ratkaisut yksinkertaisempia, jos ei päällekkäisiä käsitteitä?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Miksi päällekkäisyyttä vältetään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6259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YSA ensisijainen, myös paikannimet</a:t>
            </a:r>
          </a:p>
          <a:p>
            <a:pPr lvl="1"/>
            <a:r>
              <a:rPr lang="fi-FI" dirty="0" smtClean="0"/>
              <a:t>Helka-kirjastoluettelossa auktoriteettitietueina</a:t>
            </a:r>
          </a:p>
          <a:p>
            <a:pPr lvl="1"/>
            <a:r>
              <a:rPr lang="fi-FI" dirty="0" smtClean="0"/>
              <a:t>Arto – </a:t>
            </a:r>
            <a:r>
              <a:rPr lang="fi-FI" dirty="0" err="1" smtClean="0"/>
              <a:t>Artiva-lomakeella</a:t>
            </a:r>
            <a:endParaRPr lang="fi-FI" dirty="0" smtClean="0"/>
          </a:p>
          <a:p>
            <a:r>
              <a:rPr lang="fi-FI" dirty="0" err="1" smtClean="0"/>
              <a:t>Kassu</a:t>
            </a:r>
            <a:r>
              <a:rPr lang="fi-FI" dirty="0" smtClean="0"/>
              <a:t> – kasvien nimet</a:t>
            </a:r>
          </a:p>
          <a:p>
            <a:pPr lvl="1"/>
            <a:r>
              <a:rPr lang="fi-FI" dirty="0" err="1" smtClean="0"/>
              <a:t>Artiva</a:t>
            </a:r>
            <a:r>
              <a:rPr lang="fi-FI" dirty="0" smtClean="0"/>
              <a:t>-lomakkeella</a:t>
            </a:r>
          </a:p>
          <a:p>
            <a:pPr lvl="1"/>
            <a:r>
              <a:rPr lang="fi-FI" dirty="0" smtClean="0"/>
              <a:t>Helkassa merkitään </a:t>
            </a:r>
            <a:r>
              <a:rPr lang="fi-FI" dirty="0" err="1" smtClean="0"/>
              <a:t>YSAsta</a:t>
            </a:r>
            <a:r>
              <a:rPr lang="fi-FI" dirty="0" smtClean="0"/>
              <a:t> puuttuvat ja tieteelliset nimet AFO-asiasanoiksi</a:t>
            </a:r>
          </a:p>
          <a:p>
            <a:r>
              <a:rPr lang="fi-FI" dirty="0" smtClean="0"/>
              <a:t>Suomalaiset yhteisönimet</a:t>
            </a:r>
          </a:p>
          <a:p>
            <a:pPr lvl="1"/>
            <a:r>
              <a:rPr lang="fi-FI" dirty="0" err="1" smtClean="0"/>
              <a:t>Artiva</a:t>
            </a:r>
            <a:r>
              <a:rPr lang="fi-FI" dirty="0" smtClean="0"/>
              <a:t>-lomakkeella</a:t>
            </a:r>
          </a:p>
          <a:p>
            <a:pPr lvl="1"/>
            <a:r>
              <a:rPr lang="fi-FI" dirty="0" smtClean="0"/>
              <a:t>Tarkistetaan oikeat muodot</a:t>
            </a: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/>
              <a:t>Finton</a:t>
            </a:r>
            <a:r>
              <a:rPr lang="fi-FI" dirty="0" smtClean="0"/>
              <a:t> muiden ontologioiden käyttö (</a:t>
            </a:r>
            <a:r>
              <a:rPr lang="fi-FI" dirty="0" smtClean="0"/>
              <a:t>Helsingin yliopiston kirjastossa)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6055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YSO		</a:t>
            </a:r>
          </a:p>
          <a:p>
            <a:pPr lvl="1"/>
            <a:r>
              <a:rPr lang="fi-FI" dirty="0" smtClean="0"/>
              <a:t>Kokeillaan </a:t>
            </a:r>
            <a:r>
              <a:rPr lang="fi-FI" dirty="0" err="1" smtClean="0"/>
              <a:t>Heldan</a:t>
            </a:r>
            <a:r>
              <a:rPr lang="fi-FI" dirty="0" smtClean="0"/>
              <a:t> opinnäytearkistossa</a:t>
            </a:r>
          </a:p>
          <a:p>
            <a:pPr marL="334962" indent="-342900"/>
            <a:r>
              <a:rPr lang="fi-FI" dirty="0" smtClean="0"/>
              <a:t>KOKO</a:t>
            </a:r>
          </a:p>
          <a:p>
            <a:pPr marL="608012" lvl="1" indent="-342900"/>
            <a:r>
              <a:rPr lang="fi-FI" dirty="0" smtClean="0"/>
              <a:t>Ei ole käytetty</a:t>
            </a:r>
          </a:p>
          <a:p>
            <a:pPr marL="608012" lvl="1" indent="-342900"/>
            <a:r>
              <a:rPr lang="fi-FI" dirty="0" smtClean="0"/>
              <a:t>Selkeämpää käyttää esim. </a:t>
            </a:r>
            <a:r>
              <a:rPr lang="fi-FI" dirty="0" err="1" smtClean="0"/>
              <a:t>YSAa</a:t>
            </a:r>
            <a:r>
              <a:rPr lang="fi-FI" dirty="0" smtClean="0"/>
              <a:t> ja </a:t>
            </a:r>
            <a:r>
              <a:rPr lang="fi-FI" dirty="0" err="1" smtClean="0"/>
              <a:t>AFOa</a:t>
            </a:r>
            <a:endParaRPr lang="fi-FI" dirty="0" smtClean="0"/>
          </a:p>
          <a:p>
            <a:pPr lvl="1"/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21.9.2016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/>
              <a:t>Finton</a:t>
            </a:r>
            <a:r>
              <a:rPr lang="fi-FI" dirty="0"/>
              <a:t> muiden ontologioiden käyttö (Helsingin yliopiston kirjastossa</a:t>
            </a:r>
            <a:r>
              <a:rPr lang="fi-FI" dirty="0" smtClean="0"/>
              <a:t>)…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0291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singin Yliopisto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332</Words>
  <Application>Microsoft Office PowerPoint</Application>
  <PresentationFormat>On-screen Show (4:3)</PresentationFormat>
  <Paragraphs>77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Helsingin Yliopisto</vt:lpstr>
      <vt:lpstr>Päällekkäisyys ja AFO-ontologia </vt:lpstr>
      <vt:lpstr>Historiaa</vt:lpstr>
      <vt:lpstr>Päällekkäisyys AFOa rakennettaessa</vt:lpstr>
      <vt:lpstr>Päällekkäisyys AFOa päivitettäessä</vt:lpstr>
      <vt:lpstr>Miksi päällekkäisyyttä vältetään</vt:lpstr>
      <vt:lpstr>Finton muiden ontologioiden käyttö (Helsingin yliopiston kirjastossa)</vt:lpstr>
      <vt:lpstr>Finton muiden ontologioiden käyttö (Helsingin yliopiston kirjastossa)…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2011-10-17T05:55:08Z</dcterms:created>
  <dcterms:modified xsi:type="dcterms:W3CDTF">2016-09-21T12:37:11Z</dcterms:modified>
</cp:coreProperties>
</file>