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30275213" cy="42803763"/>
  <p:notesSz cx="6648450" cy="9896475"/>
  <p:defaultTextStyle>
    <a:defPPr>
      <a:defRPr lang="fi-FI"/>
    </a:defPPr>
    <a:lvl1pPr algn="l" rtl="0" fontAlgn="base">
      <a:spcBef>
        <a:spcPct val="0"/>
      </a:spcBef>
      <a:spcAft>
        <a:spcPct val="0"/>
      </a:spcAft>
      <a:defRPr sz="12000" kern="1200">
        <a:solidFill>
          <a:srgbClr val="76A938"/>
        </a:solidFill>
        <a:latin typeface="Arial Black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0" kern="1200">
        <a:solidFill>
          <a:srgbClr val="76A938"/>
        </a:solidFill>
        <a:latin typeface="Arial Black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0" kern="1200">
        <a:solidFill>
          <a:srgbClr val="76A938"/>
        </a:solidFill>
        <a:latin typeface="Arial Black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0" kern="1200">
        <a:solidFill>
          <a:srgbClr val="76A938"/>
        </a:solidFill>
        <a:latin typeface="Arial Black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0" kern="1200">
        <a:solidFill>
          <a:srgbClr val="76A938"/>
        </a:solidFill>
        <a:latin typeface="Arial Black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12000" kern="1200">
        <a:solidFill>
          <a:srgbClr val="76A938"/>
        </a:solidFill>
        <a:latin typeface="Arial Black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12000" kern="1200">
        <a:solidFill>
          <a:srgbClr val="76A938"/>
        </a:solidFill>
        <a:latin typeface="Arial Black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12000" kern="1200">
        <a:solidFill>
          <a:srgbClr val="76A938"/>
        </a:solidFill>
        <a:latin typeface="Arial Black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12000" kern="1200">
        <a:solidFill>
          <a:srgbClr val="76A938"/>
        </a:solidFill>
        <a:latin typeface="Arial Black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33CC33"/>
    <a:srgbClr val="669900"/>
    <a:srgbClr val="B1B1B1"/>
    <a:srgbClr val="969696"/>
    <a:srgbClr val="76A938"/>
    <a:srgbClr val="339933"/>
    <a:srgbClr val="EAEAE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7878" autoAdjust="0"/>
    <p:restoredTop sz="95469" autoAdjust="0"/>
  </p:normalViewPr>
  <p:slideViewPr>
    <p:cSldViewPr>
      <p:cViewPr>
        <p:scale>
          <a:sx n="20" d="100"/>
          <a:sy n="20" d="100"/>
        </p:scale>
        <p:origin x="-490" y="528"/>
      </p:cViewPr>
      <p:guideLst>
        <p:guide orient="horz" pos="5361"/>
        <p:guide orient="horz" pos="25411"/>
        <p:guide orient="horz" pos="26273"/>
        <p:guide orient="horz" pos="4227"/>
        <p:guide orient="horz" pos="5815"/>
        <p:guide orient="horz" pos="2005"/>
        <p:guide orient="horz" pos="3955"/>
        <p:guide orient="horz" pos="25819"/>
        <p:guide pos="18017"/>
        <p:guide pos="1098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594"/>
    </p:cViewPr>
  </p:sorterViewPr>
  <p:notesViewPr>
    <p:cSldViewPr>
      <p:cViewPr varScale="1">
        <p:scale>
          <a:sx n="57" d="100"/>
          <a:sy n="57" d="100"/>
        </p:scale>
        <p:origin x="-930" y="-96"/>
      </p:cViewPr>
      <p:guideLst>
        <p:guide orient="horz" pos="3117"/>
        <p:guide pos="2094"/>
      </p:guideLst>
    </p:cSldViewPr>
  </p:notesViewPr>
  <p:gridSpacing cx="73737788" cy="7373778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13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18" tIns="47260" rIns="94518" bIns="47260" numCol="1" anchor="t" anchorCtr="0" compatLnSpc="1">
            <a:prstTxWarp prst="textNoShape">
              <a:avLst/>
            </a:prstTxWarp>
          </a:bodyPr>
          <a:lstStyle>
            <a:lvl1pPr defTabSz="946150" eaLnBrk="0" hangingPunct="0">
              <a:lnSpc>
                <a:spcPct val="100000"/>
              </a:lnSpc>
              <a:defRPr sz="12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67138" y="0"/>
            <a:ext cx="287972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18" tIns="47260" rIns="94518" bIns="47260" numCol="1" anchor="t" anchorCtr="0" compatLnSpc="1">
            <a:prstTxWarp prst="textNoShape">
              <a:avLst/>
            </a:prstTxWarp>
          </a:bodyPr>
          <a:lstStyle>
            <a:lvl1pPr algn="r" defTabSz="946150" eaLnBrk="0" hangingPunct="0">
              <a:lnSpc>
                <a:spcPct val="100000"/>
              </a:lnSpc>
              <a:defRPr sz="12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99588"/>
            <a:ext cx="28813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18" tIns="47260" rIns="94518" bIns="47260" numCol="1" anchor="b" anchorCtr="0" compatLnSpc="1">
            <a:prstTxWarp prst="textNoShape">
              <a:avLst/>
            </a:prstTxWarp>
          </a:bodyPr>
          <a:lstStyle>
            <a:lvl1pPr defTabSz="946150" eaLnBrk="0" hangingPunct="0">
              <a:lnSpc>
                <a:spcPct val="100000"/>
              </a:lnSpc>
              <a:defRPr sz="12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67138" y="9399588"/>
            <a:ext cx="28797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18" tIns="47260" rIns="94518" bIns="47260" numCol="1" anchor="b" anchorCtr="0" compatLnSpc="1">
            <a:prstTxWarp prst="textNoShape">
              <a:avLst/>
            </a:prstTxWarp>
          </a:bodyPr>
          <a:lstStyle>
            <a:lvl1pPr algn="r" defTabSz="946150" eaLnBrk="0" hangingPunct="0">
              <a:lnSpc>
                <a:spcPct val="100000"/>
              </a:lnSpc>
              <a:defRPr sz="12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fld id="{AB9A0EBD-5E05-4F1F-A910-3C7797C6D7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13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18" tIns="47260" rIns="94518" bIns="47260" numCol="1" anchor="t" anchorCtr="0" compatLnSpc="1">
            <a:prstTxWarp prst="textNoShape">
              <a:avLst/>
            </a:prstTxWarp>
          </a:bodyPr>
          <a:lstStyle>
            <a:lvl1pPr defTabSz="946150" eaLnBrk="0" hangingPunct="0">
              <a:lnSpc>
                <a:spcPct val="100000"/>
              </a:lnSpc>
              <a:defRPr sz="12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67138" y="0"/>
            <a:ext cx="287972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18" tIns="47260" rIns="94518" bIns="47260" numCol="1" anchor="t" anchorCtr="0" compatLnSpc="1">
            <a:prstTxWarp prst="textNoShape">
              <a:avLst/>
            </a:prstTxWarp>
          </a:bodyPr>
          <a:lstStyle>
            <a:lvl1pPr algn="r" defTabSz="946150" eaLnBrk="0" hangingPunct="0">
              <a:lnSpc>
                <a:spcPct val="100000"/>
              </a:lnSpc>
              <a:defRPr sz="12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12950" y="741363"/>
            <a:ext cx="2625725" cy="37131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5163" y="4700588"/>
            <a:ext cx="5318125" cy="445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18" tIns="47260" rIns="94518" bIns="472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noProof="0" smtClean="0"/>
              <a:t>Muokkaa tekstin perustyylejä napsauttamalla</a:t>
            </a:r>
          </a:p>
          <a:p>
            <a:pPr lvl="1"/>
            <a:r>
              <a:rPr lang="fi-FI" noProof="0" smtClean="0"/>
              <a:t>toinen taso</a:t>
            </a:r>
          </a:p>
          <a:p>
            <a:pPr lvl="2"/>
            <a:r>
              <a:rPr lang="fi-FI" noProof="0" smtClean="0"/>
              <a:t>kolmas taso</a:t>
            </a:r>
          </a:p>
          <a:p>
            <a:pPr lvl="3"/>
            <a:r>
              <a:rPr lang="fi-FI" noProof="0" smtClean="0"/>
              <a:t>neljäs taso</a:t>
            </a:r>
          </a:p>
          <a:p>
            <a:pPr lvl="4"/>
            <a:r>
              <a:rPr lang="fi-FI" noProof="0" smtClean="0"/>
              <a:t>viides taso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99588"/>
            <a:ext cx="28813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18" tIns="47260" rIns="94518" bIns="47260" numCol="1" anchor="b" anchorCtr="0" compatLnSpc="1">
            <a:prstTxWarp prst="textNoShape">
              <a:avLst/>
            </a:prstTxWarp>
          </a:bodyPr>
          <a:lstStyle>
            <a:lvl1pPr defTabSz="946150" eaLnBrk="0" hangingPunct="0">
              <a:lnSpc>
                <a:spcPct val="100000"/>
              </a:lnSpc>
              <a:defRPr sz="12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67138" y="9399588"/>
            <a:ext cx="28797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18" tIns="47260" rIns="94518" bIns="47260" numCol="1" anchor="b" anchorCtr="0" compatLnSpc="1">
            <a:prstTxWarp prst="textNoShape">
              <a:avLst/>
            </a:prstTxWarp>
          </a:bodyPr>
          <a:lstStyle>
            <a:lvl1pPr algn="r" defTabSz="946150" eaLnBrk="0" hangingPunct="0">
              <a:lnSpc>
                <a:spcPct val="100000"/>
              </a:lnSpc>
              <a:defRPr sz="12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fld id="{987ADB44-41EF-4E47-8A94-7172FB597441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2270125" y="13296900"/>
            <a:ext cx="25734963" cy="9175750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4541838" y="24255413"/>
            <a:ext cx="21191537" cy="1093946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21888450" y="3182938"/>
            <a:ext cx="6713538" cy="37157025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1743075" y="3182938"/>
            <a:ext cx="19992975" cy="371570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743075" y="10528371"/>
            <a:ext cx="26858913" cy="29811592"/>
          </a:xfrm>
        </p:spPr>
        <p:txBody>
          <a:bodyPr/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390775" y="27505025"/>
            <a:ext cx="25734963" cy="8501063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2390775" y="18141950"/>
            <a:ext cx="25734963" cy="93630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1743075" y="9231313"/>
            <a:ext cx="13352463" cy="31108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15247938" y="9231313"/>
            <a:ext cx="13354050" cy="31108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514475" y="1714500"/>
            <a:ext cx="27246263" cy="7134225"/>
          </a:xfrm>
        </p:spPr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514475" y="9580563"/>
            <a:ext cx="13376275" cy="3994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1514475" y="13574713"/>
            <a:ext cx="13376275" cy="24661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15379700" y="9580563"/>
            <a:ext cx="13381038" cy="3994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15379700" y="13574713"/>
            <a:ext cx="13381038" cy="24661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514475" y="1704975"/>
            <a:ext cx="9959975" cy="72517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1836400" y="1704975"/>
            <a:ext cx="16924338" cy="365315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514475" y="8956675"/>
            <a:ext cx="9959975" cy="292798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934075" y="29962475"/>
            <a:ext cx="18165763" cy="35369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934075" y="3824288"/>
            <a:ext cx="18165763" cy="256825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i-FI" noProof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5934075" y="33499425"/>
            <a:ext cx="18165763" cy="50244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Kuva 9" descr="MTT_horizontal_RGB_office.png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3922038" y="1285875"/>
            <a:ext cx="5041900" cy="254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43075" y="5487988"/>
            <a:ext cx="26858913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Tähän lyhyt otsikko, Arial Bold tai Black esim. 120 pt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43075" y="11825288"/>
            <a:ext cx="26858913" cy="28514675"/>
          </a:xfrm>
          <a:prstGeom prst="rect">
            <a:avLst/>
          </a:prstGeom>
          <a:noFill/>
          <a:ln w="3175">
            <a:noFill/>
            <a:prstDash val="sysDot"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Diam, verabese mod estrud tat. </a:t>
            </a:r>
          </a:p>
        </p:txBody>
      </p:sp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1744663" y="23850600"/>
            <a:ext cx="19369087" cy="16560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417588" tIns="208794" rIns="417588" bIns="208794" anchor="ctr"/>
          <a:lstStyle/>
          <a:p>
            <a:pPr>
              <a:lnSpc>
                <a:spcPct val="95000"/>
              </a:lnSpc>
              <a:defRPr/>
            </a:pPr>
            <a:endParaRPr lang="fi-FI">
              <a:ea typeface="ＭＳ Ｐゴシック" pitchFamily="1" charset="-128"/>
            </a:endParaRPr>
          </a:p>
        </p:txBody>
      </p:sp>
      <p:sp>
        <p:nvSpPr>
          <p:cNvPr id="1056" name="Line 32"/>
          <p:cNvSpPr>
            <a:spLocks noChangeShapeType="1"/>
          </p:cNvSpPr>
          <p:nvPr userDrawn="1"/>
        </p:nvSpPr>
        <p:spPr bwMode="auto">
          <a:xfrm>
            <a:off x="1743075" y="3806825"/>
            <a:ext cx="26858913" cy="0"/>
          </a:xfrm>
          <a:prstGeom prst="line">
            <a:avLst/>
          </a:prstGeom>
          <a:noFill/>
          <a:ln w="139700">
            <a:solidFill>
              <a:srgbClr val="B1B1B1"/>
            </a:solidFill>
            <a:round/>
            <a:headEnd/>
            <a:tailEnd/>
          </a:ln>
          <a:effectLst/>
        </p:spPr>
        <p:txBody>
          <a:bodyPr lIns="417600" tIns="208800" rIns="417600" bIns="208800"/>
          <a:lstStyle/>
          <a:p>
            <a:pPr>
              <a:lnSpc>
                <a:spcPct val="95000"/>
              </a:lnSpc>
              <a:defRPr/>
            </a:pPr>
            <a:endParaRPr lang="fi-FI">
              <a:ea typeface="ＭＳ Ｐゴシック" pitchFamily="1" charset="-128"/>
            </a:endParaRPr>
          </a:p>
        </p:txBody>
      </p:sp>
      <p:pic>
        <p:nvPicPr>
          <p:cNvPr id="1031" name="Picture 34" descr="www_osoite"/>
          <p:cNvPicPr>
            <a:picLocks noChangeAspect="1" noChangeArrowheads="1"/>
          </p:cNvPicPr>
          <p:nvPr userDrawn="1"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266275" y="41021000"/>
            <a:ext cx="60261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9" name="Line 35"/>
          <p:cNvSpPr>
            <a:spLocks noChangeShapeType="1"/>
          </p:cNvSpPr>
          <p:nvPr userDrawn="1"/>
        </p:nvSpPr>
        <p:spPr bwMode="auto">
          <a:xfrm flipV="1">
            <a:off x="1743075" y="40412988"/>
            <a:ext cx="26787475" cy="42862"/>
          </a:xfrm>
          <a:prstGeom prst="line">
            <a:avLst/>
          </a:prstGeom>
          <a:noFill/>
          <a:ln w="139700">
            <a:solidFill>
              <a:srgbClr val="B1B1B1"/>
            </a:solidFill>
            <a:round/>
            <a:headEnd/>
            <a:tailEnd/>
          </a:ln>
          <a:effectLst/>
        </p:spPr>
        <p:txBody>
          <a:bodyPr lIns="417600" tIns="208800" rIns="417600" bIns="208800"/>
          <a:lstStyle/>
          <a:p>
            <a:pPr>
              <a:lnSpc>
                <a:spcPct val="95000"/>
              </a:lnSpc>
              <a:defRPr/>
            </a:pPr>
            <a:endParaRPr lang="fi-FI">
              <a:ea typeface="ＭＳ Ｐゴシック" pitchFamily="1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17512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2000">
          <a:solidFill>
            <a:srgbClr val="76A938"/>
          </a:solidFill>
          <a:latin typeface="+mj-lt"/>
          <a:ea typeface="+mj-ea"/>
          <a:cs typeface="+mj-cs"/>
        </a:defRPr>
      </a:lvl1pPr>
      <a:lvl2pPr algn="l" defTabSz="417512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2000">
          <a:solidFill>
            <a:srgbClr val="76A938"/>
          </a:solidFill>
          <a:latin typeface="Arial Black" pitchFamily="34" charset="0"/>
          <a:ea typeface="ＭＳ Ｐゴシック" pitchFamily="1" charset="-128"/>
        </a:defRPr>
      </a:lvl2pPr>
      <a:lvl3pPr algn="l" defTabSz="417512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2000">
          <a:solidFill>
            <a:srgbClr val="76A938"/>
          </a:solidFill>
          <a:latin typeface="Arial Black" pitchFamily="34" charset="0"/>
          <a:ea typeface="ＭＳ Ｐゴシック" pitchFamily="1" charset="-128"/>
        </a:defRPr>
      </a:lvl3pPr>
      <a:lvl4pPr algn="l" defTabSz="417512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2000">
          <a:solidFill>
            <a:srgbClr val="76A938"/>
          </a:solidFill>
          <a:latin typeface="Arial Black" pitchFamily="34" charset="0"/>
          <a:ea typeface="ＭＳ Ｐゴシック" pitchFamily="1" charset="-128"/>
        </a:defRPr>
      </a:lvl4pPr>
      <a:lvl5pPr algn="l" defTabSz="417512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2000">
          <a:solidFill>
            <a:srgbClr val="76A938"/>
          </a:solidFill>
          <a:latin typeface="Arial Black" pitchFamily="34" charset="0"/>
          <a:ea typeface="ＭＳ Ｐゴシック" pitchFamily="1" charset="-128"/>
        </a:defRPr>
      </a:lvl5pPr>
      <a:lvl6pPr marL="457200" algn="l" defTabSz="4175125" rtl="0" fontAlgn="base">
        <a:lnSpc>
          <a:spcPct val="90000"/>
        </a:lnSpc>
        <a:spcBef>
          <a:spcPct val="0"/>
        </a:spcBef>
        <a:spcAft>
          <a:spcPct val="0"/>
        </a:spcAft>
        <a:defRPr sz="12000">
          <a:solidFill>
            <a:srgbClr val="76A938"/>
          </a:solidFill>
          <a:latin typeface="Arial Black" pitchFamily="34" charset="0"/>
          <a:ea typeface="ＭＳ Ｐゴシック" pitchFamily="1" charset="-128"/>
        </a:defRPr>
      </a:lvl6pPr>
      <a:lvl7pPr marL="914400" algn="l" defTabSz="4175125" rtl="0" fontAlgn="base">
        <a:lnSpc>
          <a:spcPct val="90000"/>
        </a:lnSpc>
        <a:spcBef>
          <a:spcPct val="0"/>
        </a:spcBef>
        <a:spcAft>
          <a:spcPct val="0"/>
        </a:spcAft>
        <a:defRPr sz="12000">
          <a:solidFill>
            <a:srgbClr val="76A938"/>
          </a:solidFill>
          <a:latin typeface="Arial Black" pitchFamily="34" charset="0"/>
          <a:ea typeface="ＭＳ Ｐゴシック" pitchFamily="1" charset="-128"/>
        </a:defRPr>
      </a:lvl7pPr>
      <a:lvl8pPr marL="1371600" algn="l" defTabSz="4175125" rtl="0" fontAlgn="base">
        <a:lnSpc>
          <a:spcPct val="90000"/>
        </a:lnSpc>
        <a:spcBef>
          <a:spcPct val="0"/>
        </a:spcBef>
        <a:spcAft>
          <a:spcPct val="0"/>
        </a:spcAft>
        <a:defRPr sz="12000">
          <a:solidFill>
            <a:srgbClr val="76A938"/>
          </a:solidFill>
          <a:latin typeface="Arial Black" pitchFamily="34" charset="0"/>
          <a:ea typeface="ＭＳ Ｐゴシック" pitchFamily="1" charset="-128"/>
        </a:defRPr>
      </a:lvl8pPr>
      <a:lvl9pPr marL="1828800" algn="l" defTabSz="4175125" rtl="0" fontAlgn="base">
        <a:lnSpc>
          <a:spcPct val="90000"/>
        </a:lnSpc>
        <a:spcBef>
          <a:spcPct val="0"/>
        </a:spcBef>
        <a:spcAft>
          <a:spcPct val="0"/>
        </a:spcAft>
        <a:defRPr sz="12000">
          <a:solidFill>
            <a:srgbClr val="76A938"/>
          </a:solidFill>
          <a:latin typeface="Arial Black" pitchFamily="34" charset="0"/>
          <a:ea typeface="ＭＳ Ｐゴシック" pitchFamily="1" charset="-128"/>
        </a:defRPr>
      </a:lvl9pPr>
    </p:titleStyle>
    <p:bodyStyle>
      <a:lvl1pPr algn="l" defTabSz="4175125" rtl="0" eaLnBrk="0" fontAlgn="base" hangingPunct="0">
        <a:spcBef>
          <a:spcPct val="2000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cs typeface="+mn-cs"/>
        </a:defRPr>
      </a:lvl1pPr>
      <a:lvl2pPr marL="3392488" indent="-1304925" algn="l" defTabSz="4175125" rtl="0" eaLnBrk="0" fontAlgn="base" hangingPunct="0">
        <a:spcBef>
          <a:spcPct val="20000"/>
        </a:spcBef>
        <a:spcAft>
          <a:spcPct val="0"/>
        </a:spcAft>
        <a:buChar char="–"/>
        <a:defRPr sz="6000">
          <a:solidFill>
            <a:schemeClr val="tx1"/>
          </a:solidFill>
          <a:latin typeface="Lucida Sans" pitchFamily="34" charset="0"/>
          <a:ea typeface="+mn-ea"/>
        </a:defRPr>
      </a:lvl2pPr>
      <a:lvl3pPr marL="5219700" indent="-1044575" algn="l" defTabSz="4175125" rtl="0" eaLnBrk="0" fontAlgn="base" hangingPunct="0">
        <a:spcBef>
          <a:spcPct val="20000"/>
        </a:spcBef>
        <a:spcAft>
          <a:spcPct val="0"/>
        </a:spcAft>
        <a:buChar char="•"/>
        <a:defRPr sz="6000">
          <a:solidFill>
            <a:schemeClr val="tx1"/>
          </a:solidFill>
          <a:latin typeface="Lucida Sans" pitchFamily="34" charset="0"/>
          <a:ea typeface="+mn-ea"/>
        </a:defRPr>
      </a:lvl3pPr>
      <a:lvl4pPr marL="7307263" indent="-1042988" algn="l" defTabSz="4175125" rtl="0" eaLnBrk="0" fontAlgn="base" hangingPunct="0">
        <a:spcBef>
          <a:spcPct val="20000"/>
        </a:spcBef>
        <a:spcAft>
          <a:spcPct val="0"/>
        </a:spcAft>
        <a:buChar char="–"/>
        <a:defRPr sz="6000">
          <a:solidFill>
            <a:schemeClr val="tx1"/>
          </a:solidFill>
          <a:latin typeface="Lucida Sans" pitchFamily="34" charset="0"/>
          <a:ea typeface="+mn-ea"/>
        </a:defRPr>
      </a:lvl4pPr>
      <a:lvl5pPr marL="9396413" indent="-1044575" algn="l" defTabSz="4175125" rtl="0" eaLnBrk="0" fontAlgn="base" hangingPunct="0">
        <a:spcBef>
          <a:spcPct val="20000"/>
        </a:spcBef>
        <a:spcAft>
          <a:spcPct val="0"/>
        </a:spcAft>
        <a:buChar char="»"/>
        <a:defRPr sz="6000">
          <a:solidFill>
            <a:schemeClr val="tx1"/>
          </a:solidFill>
          <a:latin typeface="Lucida Sans" pitchFamily="34" charset="0"/>
          <a:ea typeface="+mn-ea"/>
        </a:defRPr>
      </a:lvl5pPr>
      <a:lvl6pPr marL="9853613" indent="-1044575" algn="l" defTabSz="4175125" rtl="0" fontAlgn="base">
        <a:spcBef>
          <a:spcPct val="20000"/>
        </a:spcBef>
        <a:spcAft>
          <a:spcPct val="0"/>
        </a:spcAft>
        <a:buChar char="»"/>
        <a:defRPr sz="6000">
          <a:solidFill>
            <a:schemeClr val="tx1"/>
          </a:solidFill>
          <a:latin typeface="Lucida Sans" pitchFamily="34" charset="0"/>
          <a:ea typeface="+mn-ea"/>
        </a:defRPr>
      </a:lvl6pPr>
      <a:lvl7pPr marL="10310813" indent="-1044575" algn="l" defTabSz="4175125" rtl="0" fontAlgn="base">
        <a:spcBef>
          <a:spcPct val="20000"/>
        </a:spcBef>
        <a:spcAft>
          <a:spcPct val="0"/>
        </a:spcAft>
        <a:buChar char="»"/>
        <a:defRPr sz="6000">
          <a:solidFill>
            <a:schemeClr val="tx1"/>
          </a:solidFill>
          <a:latin typeface="Lucida Sans" pitchFamily="34" charset="0"/>
          <a:ea typeface="+mn-ea"/>
        </a:defRPr>
      </a:lvl7pPr>
      <a:lvl8pPr marL="10768013" indent="-1044575" algn="l" defTabSz="4175125" rtl="0" fontAlgn="base">
        <a:spcBef>
          <a:spcPct val="20000"/>
        </a:spcBef>
        <a:spcAft>
          <a:spcPct val="0"/>
        </a:spcAft>
        <a:buChar char="»"/>
        <a:defRPr sz="6000">
          <a:solidFill>
            <a:schemeClr val="tx1"/>
          </a:solidFill>
          <a:latin typeface="Lucida Sans" pitchFamily="34" charset="0"/>
          <a:ea typeface="+mn-ea"/>
        </a:defRPr>
      </a:lvl8pPr>
      <a:lvl9pPr marL="11225213" indent="-1044575" algn="l" defTabSz="4175125" rtl="0" fontAlgn="base">
        <a:spcBef>
          <a:spcPct val="20000"/>
        </a:spcBef>
        <a:spcAft>
          <a:spcPct val="0"/>
        </a:spcAft>
        <a:buChar char="»"/>
        <a:defRPr sz="6000">
          <a:solidFill>
            <a:schemeClr val="tx1"/>
          </a:solidFill>
          <a:latin typeface="Lucida Sans" pitchFamily="34" charset="0"/>
          <a:ea typeface="+mn-ea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z="10900" dirty="0" smtClean="0"/>
              <a:t>Hyvinvointitutkimus tukee </a:t>
            </a:r>
            <a:r>
              <a:rPr lang="fi-FI" sz="10900" smtClean="0"/>
              <a:t>lainsäädännön kehittämistä</a:t>
            </a:r>
            <a:endParaRPr lang="fi-FI" sz="10900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289766" y="22338011"/>
            <a:ext cx="12889790" cy="10873510"/>
          </a:xfrm>
        </p:spPr>
        <p:txBody>
          <a:bodyPr/>
          <a:lstStyle/>
          <a:p>
            <a:pPr eaLnBrk="1" hangingPunct="1"/>
            <a:r>
              <a:rPr lang="fi-FI" sz="6000" dirty="0" smtClean="0"/>
              <a:t>Turkiseläintuotantoa säätelevät ja ohjaavat erilaiset lait ja asetukset. </a:t>
            </a:r>
          </a:p>
          <a:p>
            <a:pPr eaLnBrk="1" hangingPunct="1"/>
            <a:r>
              <a:rPr lang="fi-FI" sz="6000" dirty="0" smtClean="0"/>
              <a:t>Näiden säädösten tulisi perustua tieteelliseen tutkimukseen.</a:t>
            </a:r>
          </a:p>
          <a:p>
            <a:pPr eaLnBrk="1" hangingPunct="1"/>
            <a:r>
              <a:rPr lang="fi-FI" sz="6000" dirty="0" smtClean="0"/>
              <a:t>Turkiseläinten hyvinvointi lopetuksen yhteydessä on ollut viime aikoina keskeinen osa lainsäädäntöön liittyvää hyvinvointitutkimusta </a:t>
            </a:r>
            <a:r>
              <a:rPr lang="fi-FI" sz="6000" dirty="0" err="1" smtClean="0"/>
              <a:t>MTT:llä</a:t>
            </a:r>
            <a:r>
              <a:rPr lang="fi-FI" sz="6000" dirty="0" smtClean="0"/>
              <a:t>.</a:t>
            </a:r>
          </a:p>
          <a:p>
            <a:pPr eaLnBrk="1" hangingPunct="1">
              <a:lnSpc>
                <a:spcPct val="80000"/>
              </a:lnSpc>
            </a:pPr>
            <a:endParaRPr lang="fi-FI" sz="6000" dirty="0" smtClean="0"/>
          </a:p>
        </p:txBody>
      </p:sp>
      <p:sp>
        <p:nvSpPr>
          <p:cNvPr id="2052" name="Text Box 5"/>
          <p:cNvSpPr txBox="1">
            <a:spLocks noChangeArrowheads="1"/>
          </p:cNvSpPr>
          <p:nvPr/>
        </p:nvSpPr>
        <p:spPr bwMode="auto">
          <a:xfrm>
            <a:off x="1382713" y="41132125"/>
            <a:ext cx="18219737" cy="7667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417588" tIns="208794" rIns="417588" bIns="208794">
            <a:spAutoFit/>
          </a:bodyPr>
          <a:lstStyle/>
          <a:p>
            <a:pPr defTabSz="4175125">
              <a:lnSpc>
                <a:spcPct val="95000"/>
              </a:lnSpc>
              <a:spcBef>
                <a:spcPct val="50000"/>
              </a:spcBef>
            </a:pPr>
            <a:r>
              <a:rPr lang="fi-FI" sz="2400">
                <a:solidFill>
                  <a:schemeClr val="tx1"/>
                </a:solidFill>
              </a:rPr>
              <a:t>Maaninka 23.8.2013. Avoimet ovet</a:t>
            </a:r>
          </a:p>
        </p:txBody>
      </p:sp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1816100" y="8943975"/>
            <a:ext cx="19370675" cy="1006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208794" rIns="417588" bIns="208794">
            <a:spAutoFit/>
          </a:bodyPr>
          <a:lstStyle/>
          <a:p>
            <a:pPr defTabSz="4175125">
              <a:lnSpc>
                <a:spcPct val="95000"/>
              </a:lnSpc>
              <a:spcBef>
                <a:spcPct val="50000"/>
              </a:spcBef>
            </a:pPr>
            <a:r>
              <a:rPr lang="en-GB" sz="4000" dirty="0">
                <a:solidFill>
                  <a:schemeClr val="tx1"/>
                </a:solidFill>
                <a:latin typeface="Arial" charset="0"/>
              </a:rPr>
              <a:t>Hannu T. Korhonen, Pekka Eskeli, Hanna Huuki, Juhani Sepponen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1887538" y="31267400"/>
            <a:ext cx="26139775" cy="7996238"/>
          </a:xfrm>
          <a:prstGeom prst="rect">
            <a:avLst/>
          </a:prstGeom>
          <a:noFill/>
          <a:ln w="3175">
            <a:noFill/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 defTabSz="4175125">
              <a:lnSpc>
                <a:spcPct val="80000"/>
              </a:lnSpc>
              <a:spcBef>
                <a:spcPct val="20000"/>
              </a:spcBef>
              <a:defRPr/>
            </a:pPr>
            <a:endParaRPr lang="fi-FI" sz="6000" kern="0" dirty="0">
              <a:solidFill>
                <a:schemeClr val="tx1"/>
              </a:solidFill>
              <a:latin typeface="+mn-lt"/>
              <a:ea typeface="+mn-ea"/>
            </a:endParaRPr>
          </a:p>
          <a:p>
            <a:pPr defTabSz="4175125">
              <a:lnSpc>
                <a:spcPct val="80000"/>
              </a:lnSpc>
              <a:spcBef>
                <a:spcPct val="20000"/>
              </a:spcBef>
              <a:defRPr/>
            </a:pPr>
            <a:endParaRPr lang="fi-FI" sz="6000" kern="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pic>
        <p:nvPicPr>
          <p:cNvPr id="2055" name="Kuva 8" descr="P328005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57956" y="11824551"/>
            <a:ext cx="10763250" cy="838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Kuva 11" descr="P1010008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2013" y="11647488"/>
            <a:ext cx="13725525" cy="1029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Kuva 12" descr="P101002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76463" y="22337713"/>
            <a:ext cx="13752512" cy="896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8" name="Tekstikehys 10"/>
          <p:cNvSpPr txBox="1">
            <a:spLocks noChangeArrowheads="1"/>
          </p:cNvSpPr>
          <p:nvPr/>
        </p:nvSpPr>
        <p:spPr bwMode="auto">
          <a:xfrm>
            <a:off x="3976688" y="33354963"/>
            <a:ext cx="12888912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i-FI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2032000" y="33499561"/>
            <a:ext cx="27147838" cy="5256077"/>
          </a:xfrm>
          <a:prstGeom prst="rect">
            <a:avLst/>
          </a:prstGeom>
          <a:noFill/>
          <a:ln w="3175">
            <a:noFill/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r>
              <a:rPr lang="fi-FI" sz="6000" dirty="0">
                <a:solidFill>
                  <a:schemeClr val="tx1"/>
                </a:solidFill>
                <a:latin typeface="+mn-lt"/>
              </a:rPr>
              <a:t>Turkiseläinten lopetusta on tutkittu niin ketuilla kuin minkilläkin. Ketut lopetetaan sähköllä ja minkit </a:t>
            </a:r>
            <a:r>
              <a:rPr lang="fi-FI" sz="6000" spc="300" dirty="0">
                <a:solidFill>
                  <a:schemeClr val="tx1"/>
                </a:solidFill>
                <a:latin typeface="+mn-lt"/>
              </a:rPr>
              <a:t>hiilidioksidilla </a:t>
            </a:r>
            <a:r>
              <a:rPr lang="fi-FI" sz="6000" spc="300" dirty="0" smtClean="0">
                <a:solidFill>
                  <a:schemeClr val="tx1"/>
                </a:solidFill>
                <a:latin typeface="+mn-lt"/>
              </a:rPr>
              <a:t>tai </a:t>
            </a:r>
            <a:r>
              <a:rPr lang="fi-FI" sz="6000" dirty="0" smtClean="0">
                <a:solidFill>
                  <a:schemeClr val="tx1"/>
                </a:solidFill>
                <a:latin typeface="+mn-lt"/>
              </a:rPr>
              <a:t>hiilimonoksidilla.</a:t>
            </a:r>
          </a:p>
          <a:p>
            <a:pPr>
              <a:defRPr/>
            </a:pPr>
            <a:endParaRPr lang="fi-FI" sz="2000" dirty="0" smtClean="0">
              <a:solidFill>
                <a:schemeClr val="tx1"/>
              </a:solidFill>
              <a:latin typeface="+mn-lt"/>
            </a:endParaRPr>
          </a:p>
          <a:p>
            <a:pPr>
              <a:defRPr/>
            </a:pPr>
            <a:r>
              <a:rPr lang="fi-FI" sz="6000" dirty="0" smtClean="0">
                <a:solidFill>
                  <a:srgbClr val="000000"/>
                </a:solidFill>
                <a:latin typeface="Arial"/>
              </a:rPr>
              <a:t>Alan uusimman tekniikan avulla on tutkittu, mitä eläimen aivoille, sydämelle ja hengitykselle tapahtuu lopetusprosessin </a:t>
            </a:r>
            <a:r>
              <a:rPr lang="fi-FI" sz="6000" smtClean="0">
                <a:solidFill>
                  <a:srgbClr val="000000"/>
                </a:solidFill>
                <a:latin typeface="Arial"/>
              </a:rPr>
              <a:t>aikana. Tutkimusten </a:t>
            </a:r>
            <a:r>
              <a:rPr lang="fi-FI" sz="6000" dirty="0" smtClean="0">
                <a:solidFill>
                  <a:srgbClr val="000000"/>
                </a:solidFill>
                <a:latin typeface="Arial"/>
              </a:rPr>
              <a:t>tarkoituksena on parantaa eläinten hyvinvointia lopetuksen yhteydessä. Tutkimukset antavat uutta tietoa lainsäätäjille lopetuslainsäädännön kehittämiseksi</a:t>
            </a:r>
            <a:endParaRPr lang="fi-FI" sz="6000" dirty="0" smtClean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3" name="Tekstikehys 12"/>
          <p:cNvSpPr txBox="1"/>
          <p:nvPr/>
        </p:nvSpPr>
        <p:spPr>
          <a:xfrm>
            <a:off x="2175806" y="31267251"/>
            <a:ext cx="84251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4000" dirty="0" smtClean="0">
                <a:solidFill>
                  <a:schemeClr val="tx1"/>
                </a:solidFill>
                <a:latin typeface="+mn-lt"/>
              </a:rPr>
              <a:t>Kuvat Pekka Eskeli</a:t>
            </a:r>
            <a:endParaRPr lang="fi-FI" sz="4000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 Black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417600" tIns="208800" rIns="417600" bIns="208800" numCol="1" anchor="t" anchorCtr="0" compatLnSpc="1">
        <a:prstTxWarp prst="textNoShape">
          <a:avLst/>
        </a:prstTxWarp>
      </a:bodyPr>
      <a:lstStyle>
        <a:defPPr marL="0" marR="0" indent="0" algn="l" defTabSz="4175125" rtl="0" eaLnBrk="1" fontAlgn="base" latinLnBrk="0" hangingPunct="1">
          <a:lnSpc>
            <a:spcPct val="9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i-FI" sz="12000" b="0" i="0" u="none" strike="noStrike" cap="none" normalizeH="0" baseline="0" smtClean="0">
            <a:ln>
              <a:noFill/>
            </a:ln>
            <a:solidFill>
              <a:srgbClr val="76A938"/>
            </a:solidFill>
            <a:effectLst/>
            <a:latin typeface="Arial Black" pitchFamily="34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417600" tIns="208800" rIns="417600" bIns="208800" numCol="1" anchor="t" anchorCtr="0" compatLnSpc="1">
        <a:prstTxWarp prst="textNoShape">
          <a:avLst/>
        </a:prstTxWarp>
      </a:bodyPr>
      <a:lstStyle>
        <a:defPPr marL="0" marR="0" indent="0" algn="l" defTabSz="4175125" rtl="0" eaLnBrk="1" fontAlgn="base" latinLnBrk="0" hangingPunct="1">
          <a:lnSpc>
            <a:spcPct val="9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i-FI" sz="12000" b="0" i="0" u="none" strike="noStrike" cap="none" normalizeH="0" baseline="0" smtClean="0">
            <a:ln>
              <a:noFill/>
            </a:ln>
            <a:solidFill>
              <a:srgbClr val="76A938"/>
            </a:solidFill>
            <a:effectLst/>
            <a:latin typeface="Arial Black" pitchFamily="34" charset="0"/>
            <a:ea typeface="ＭＳ Ｐゴシック" pitchFamily="1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1131</TotalTime>
  <Words>108</Words>
  <Application>Microsoft Office PowerPoint</Application>
  <PresentationFormat>Mukautettu</PresentationFormat>
  <Paragraphs>10</Paragraphs>
  <Slides>1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1</vt:i4>
      </vt:variant>
    </vt:vector>
  </HeadingPairs>
  <TitlesOfParts>
    <vt:vector size="2" baseType="lpstr">
      <vt:lpstr>Blank Presentation</vt:lpstr>
      <vt:lpstr>Hyvinvointitutkimus tukee lainsäädännön kehittämistä</vt:lpstr>
    </vt:vector>
  </TitlesOfParts>
  <Company>Station Mir Oy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Osmo Leppälä</dc:creator>
  <cp:lastModifiedBy>tur5</cp:lastModifiedBy>
  <cp:revision>127</cp:revision>
  <dcterms:created xsi:type="dcterms:W3CDTF">2007-03-13T14:17:35Z</dcterms:created>
  <dcterms:modified xsi:type="dcterms:W3CDTF">2013-08-13T04:57:42Z</dcterms:modified>
</cp:coreProperties>
</file>