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80" r:id="rId4"/>
    <p:sldId id="279" r:id="rId5"/>
    <p:sldId id="282" r:id="rId6"/>
    <p:sldId id="283" r:id="rId7"/>
  </p:sldIdLst>
  <p:sldSz cx="9906000" cy="6858000" type="A4"/>
  <p:notesSz cx="6735763" cy="98663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84428" autoAdjust="0"/>
  </p:normalViewPr>
  <p:slideViewPr>
    <p:cSldViewPr snapToGrid="0">
      <p:cViewPr>
        <p:scale>
          <a:sx n="60" d="100"/>
          <a:sy n="60" d="100"/>
        </p:scale>
        <p:origin x="-523" y="-3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>
        <p:scale>
          <a:sx n="150" d="100"/>
          <a:sy n="150" d="100"/>
        </p:scale>
        <p:origin x="-1800" y="78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0550"/>
            <a:ext cx="2919031" cy="494234"/>
          </a:xfrm>
          <a:prstGeom prst="rect">
            <a:avLst/>
          </a:prstGeom>
        </p:spPr>
        <p:txBody>
          <a:bodyPr vert="horz" lIns="87563" tIns="43781" rIns="87563" bIns="43781" rtlCol="0" anchor="b"/>
          <a:lstStyle>
            <a:lvl1pPr algn="l">
              <a:defRPr sz="1100"/>
            </a:lvl1pPr>
          </a:lstStyle>
          <a:p>
            <a:r>
              <a:rPr lang="fi-FI" dirty="0" smtClean="0"/>
              <a:t>© </a:t>
            </a:r>
            <a:r>
              <a:rPr lang="fi-FI" dirty="0" err="1" smtClean="0"/>
              <a:t>MTT</a:t>
            </a:r>
            <a:r>
              <a:rPr lang="fi-FI" dirty="0" smtClean="0"/>
              <a:t> </a:t>
            </a:r>
            <a:r>
              <a:rPr lang="fi-FI" dirty="0" err="1" smtClean="0"/>
              <a:t>Agrifood</a:t>
            </a:r>
            <a:r>
              <a:rPr lang="fi-FI" dirty="0" smtClean="0"/>
              <a:t> </a:t>
            </a:r>
            <a:r>
              <a:rPr lang="fi-FI" dirty="0" err="1" smtClean="0"/>
              <a:t>Research</a:t>
            </a:r>
            <a:r>
              <a:rPr lang="fi-FI" dirty="0" smtClean="0"/>
              <a:t> Finland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227" y="9370550"/>
            <a:ext cx="2919031" cy="494234"/>
          </a:xfrm>
          <a:prstGeom prst="rect">
            <a:avLst/>
          </a:prstGeom>
        </p:spPr>
        <p:txBody>
          <a:bodyPr vert="horz" lIns="87563" tIns="43781" rIns="87563" bIns="43781" rtlCol="0" anchor="b"/>
          <a:lstStyle>
            <a:lvl1pPr algn="r">
              <a:defRPr sz="1100"/>
            </a:lvl1pPr>
          </a:lstStyle>
          <a:p>
            <a:fld id="{BAF46830-B18B-433A-8734-7822B3FBA2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590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8830" cy="493316"/>
          </a:xfrm>
          <a:prstGeom prst="rect">
            <a:avLst/>
          </a:prstGeom>
        </p:spPr>
        <p:txBody>
          <a:bodyPr vert="horz" lIns="94848" tIns="47424" rIns="94848" bIns="47424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15375" y="1"/>
            <a:ext cx="2918830" cy="493316"/>
          </a:xfrm>
          <a:prstGeom prst="rect">
            <a:avLst/>
          </a:prstGeom>
        </p:spPr>
        <p:txBody>
          <a:bodyPr vert="horz" lIns="94848" tIns="47424" rIns="94848" bIns="47424" rtlCol="0"/>
          <a:lstStyle>
            <a:lvl1pPr algn="r">
              <a:defRPr sz="1200" smtClean="0"/>
            </a:lvl1pPr>
          </a:lstStyle>
          <a:p>
            <a:pPr>
              <a:defRPr/>
            </a:pPr>
            <a:fld id="{88C71939-BF4F-455C-81AC-32B4F8BA02BD}" type="datetimeFigureOut">
              <a:rPr lang="fi-FI"/>
              <a:pPr>
                <a:defRPr/>
              </a:pPr>
              <a:t>9.10.2014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38763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48" tIns="47424" rIns="94848" bIns="47424" rtlCol="0" anchor="ctr"/>
          <a:lstStyle/>
          <a:p>
            <a:pPr lvl="0"/>
            <a:endParaRPr lang="fi-FI" noProof="0" smtClean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4848" tIns="47424" rIns="94848" bIns="47424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2" y="9371285"/>
            <a:ext cx="2918830" cy="493316"/>
          </a:xfrm>
          <a:prstGeom prst="rect">
            <a:avLst/>
          </a:prstGeom>
        </p:spPr>
        <p:txBody>
          <a:bodyPr vert="horz" lIns="94848" tIns="47424" rIns="94848" bIns="47424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4848" tIns="47424" rIns="94848" bIns="4742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1EBFB4E-FA7E-4DBD-B5DD-584D50EBEC8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21075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98500" y="741363"/>
            <a:ext cx="5338763" cy="36972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i-FI" b="1" dirty="0" smtClean="0"/>
              <a:t>I am a </a:t>
            </a:r>
            <a:r>
              <a:rPr lang="fi-FI" b="1" dirty="0" err="1" smtClean="0"/>
              <a:t>German</a:t>
            </a:r>
            <a:r>
              <a:rPr lang="fi-FI" b="1" dirty="0" smtClean="0"/>
              <a:t> </a:t>
            </a:r>
            <a:r>
              <a:rPr lang="fi-FI" b="1" dirty="0" err="1" smtClean="0"/>
              <a:t>agricultural</a:t>
            </a:r>
            <a:r>
              <a:rPr lang="fi-FI" b="1" dirty="0" smtClean="0"/>
              <a:t> </a:t>
            </a:r>
            <a:r>
              <a:rPr lang="fi-FI" b="1" dirty="0" err="1" smtClean="0"/>
              <a:t>engineer</a:t>
            </a:r>
            <a:r>
              <a:rPr lang="fi-FI" b="1" dirty="0" smtClean="0"/>
              <a:t> </a:t>
            </a:r>
            <a:r>
              <a:rPr lang="fi-FI" b="1" dirty="0" err="1" smtClean="0"/>
              <a:t>from</a:t>
            </a:r>
            <a:r>
              <a:rPr lang="fi-FI" b="1" dirty="0" smtClean="0"/>
              <a:t> Stuttgart </a:t>
            </a:r>
            <a:r>
              <a:rPr lang="fi-FI" b="1" dirty="0" err="1" smtClean="0"/>
              <a:t>Hohenheim</a:t>
            </a:r>
            <a:r>
              <a:rPr lang="fi-FI" b="1" dirty="0" smtClean="0"/>
              <a:t>, </a:t>
            </a:r>
            <a:r>
              <a:rPr lang="fi-FI" b="1" dirty="0" err="1" smtClean="0"/>
              <a:t>living</a:t>
            </a:r>
            <a:r>
              <a:rPr lang="fi-FI" b="1" dirty="0" smtClean="0"/>
              <a:t> and </a:t>
            </a:r>
            <a:r>
              <a:rPr lang="fi-FI" b="1" dirty="0" err="1" smtClean="0"/>
              <a:t>working</a:t>
            </a:r>
            <a:r>
              <a:rPr lang="fi-FI" b="1" dirty="0" smtClean="0"/>
              <a:t> in Finland </a:t>
            </a:r>
            <a:r>
              <a:rPr lang="fi-FI" b="1" dirty="0" err="1" smtClean="0"/>
              <a:t>since</a:t>
            </a:r>
            <a:r>
              <a:rPr lang="fi-FI" b="1" dirty="0" smtClean="0"/>
              <a:t> 1985. </a:t>
            </a:r>
          </a:p>
          <a:p>
            <a:pPr eaLnBrk="1" hangingPunct="1">
              <a:spcBef>
                <a:spcPct val="0"/>
              </a:spcBef>
            </a:pPr>
            <a:endParaRPr lang="fi-FI" b="1" dirty="0" smtClean="0"/>
          </a:p>
          <a:p>
            <a:pPr eaLnBrk="1" hangingPunct="1">
              <a:spcBef>
                <a:spcPct val="0"/>
              </a:spcBef>
            </a:pPr>
            <a:r>
              <a:rPr lang="fi-FI" b="1" dirty="0" smtClean="0"/>
              <a:t>My </a:t>
            </a:r>
            <a:r>
              <a:rPr lang="fi-FI" b="1" dirty="0" err="1" smtClean="0"/>
              <a:t>area</a:t>
            </a:r>
            <a:r>
              <a:rPr lang="fi-FI" b="1" dirty="0" smtClean="0"/>
              <a:t> of </a:t>
            </a:r>
            <a:r>
              <a:rPr lang="fi-FI" b="1" dirty="0" err="1" smtClean="0"/>
              <a:t>expertise</a:t>
            </a:r>
            <a:r>
              <a:rPr lang="fi-FI" b="1" dirty="0" smtClean="0"/>
              <a:t> is engineering in </a:t>
            </a:r>
            <a:r>
              <a:rPr lang="fi-FI" b="1" dirty="0" err="1" smtClean="0"/>
              <a:t>organic</a:t>
            </a:r>
            <a:r>
              <a:rPr lang="fi-FI" b="1" dirty="0" smtClean="0"/>
              <a:t> </a:t>
            </a:r>
            <a:r>
              <a:rPr lang="fi-FI" b="1" dirty="0" err="1" smtClean="0"/>
              <a:t>farming</a:t>
            </a:r>
            <a:r>
              <a:rPr lang="fi-FI" b="1" dirty="0" smtClean="0"/>
              <a:t> and </a:t>
            </a:r>
            <a:r>
              <a:rPr lang="fi-FI" b="1" dirty="0" err="1" smtClean="0"/>
              <a:t>energy</a:t>
            </a:r>
            <a:r>
              <a:rPr lang="fi-FI" b="1" dirty="0" smtClean="0"/>
              <a:t> in </a:t>
            </a:r>
            <a:r>
              <a:rPr lang="fi-FI" b="1" dirty="0" err="1" smtClean="0"/>
              <a:t>agriculture</a:t>
            </a:r>
            <a:r>
              <a:rPr lang="fi-FI" b="1" dirty="0" smtClean="0"/>
              <a:t>. </a:t>
            </a:r>
          </a:p>
          <a:p>
            <a:pPr eaLnBrk="1" hangingPunct="1">
              <a:spcBef>
                <a:spcPct val="0"/>
              </a:spcBef>
            </a:pPr>
            <a:endParaRPr lang="fi-FI" b="1" dirty="0" smtClean="0"/>
          </a:p>
          <a:p>
            <a:pPr eaLnBrk="1" hangingPunct="1">
              <a:spcBef>
                <a:spcPct val="0"/>
              </a:spcBef>
            </a:pPr>
            <a:r>
              <a:rPr lang="fi-FI" b="1" dirty="0" err="1" smtClean="0"/>
              <a:t>So</a:t>
            </a:r>
            <a:r>
              <a:rPr lang="fi-FI" b="1" dirty="0" smtClean="0"/>
              <a:t>, the </a:t>
            </a:r>
            <a:r>
              <a:rPr lang="fi-FI" b="1" dirty="0" err="1" smtClean="0"/>
              <a:t>question</a:t>
            </a:r>
            <a:r>
              <a:rPr lang="fi-FI" b="1" dirty="0" smtClean="0"/>
              <a:t> </a:t>
            </a:r>
            <a:r>
              <a:rPr lang="fi-FI" b="1" dirty="0" err="1" smtClean="0"/>
              <a:t>may</a:t>
            </a:r>
            <a:r>
              <a:rPr lang="fi-FI" b="1" dirty="0" smtClean="0"/>
              <a:t> </a:t>
            </a:r>
            <a:r>
              <a:rPr lang="fi-FI" b="1" dirty="0" err="1" smtClean="0"/>
              <a:t>rise</a:t>
            </a:r>
            <a:r>
              <a:rPr lang="fi-FI" b="1" dirty="0" smtClean="0"/>
              <a:t>, </a:t>
            </a:r>
            <a:r>
              <a:rPr lang="fi-FI" b="1" dirty="0" err="1" smtClean="0"/>
              <a:t>does</a:t>
            </a:r>
            <a:r>
              <a:rPr lang="fi-FI" b="1" dirty="0" smtClean="0"/>
              <a:t> my </a:t>
            </a:r>
            <a:r>
              <a:rPr lang="fi-FI" b="1" dirty="0" err="1" smtClean="0"/>
              <a:t>professional</a:t>
            </a:r>
            <a:r>
              <a:rPr lang="fi-FI" b="1" dirty="0" smtClean="0"/>
              <a:t> </a:t>
            </a:r>
            <a:r>
              <a:rPr lang="fi-FI" b="1" dirty="0" err="1" smtClean="0"/>
              <a:t>background</a:t>
            </a:r>
            <a:r>
              <a:rPr lang="fi-FI" b="1" dirty="0" smtClean="0"/>
              <a:t> </a:t>
            </a:r>
            <a:r>
              <a:rPr lang="fi-FI" b="1" dirty="0" err="1" smtClean="0"/>
              <a:t>entitle</a:t>
            </a:r>
            <a:r>
              <a:rPr lang="fi-FI" b="1" dirty="0" smtClean="0"/>
              <a:t> me to </a:t>
            </a:r>
            <a:r>
              <a:rPr lang="fi-FI" b="1" dirty="0" err="1" smtClean="0"/>
              <a:t>present</a:t>
            </a:r>
            <a:r>
              <a:rPr lang="fi-FI" b="1" dirty="0" smtClean="0"/>
              <a:t> social </a:t>
            </a:r>
            <a:r>
              <a:rPr lang="fi-FI" b="1" dirty="0" err="1" smtClean="0"/>
              <a:t>farming</a:t>
            </a:r>
            <a:r>
              <a:rPr lang="fi-FI" b="1" dirty="0" smtClean="0"/>
              <a:t> </a:t>
            </a:r>
            <a:r>
              <a:rPr lang="fi-FI" b="1" dirty="0" err="1" smtClean="0"/>
              <a:t>issues</a:t>
            </a:r>
            <a:r>
              <a:rPr lang="fi-FI" b="1" dirty="0" smtClean="0"/>
              <a:t>?</a:t>
            </a:r>
          </a:p>
        </p:txBody>
      </p:sp>
      <p:sp>
        <p:nvSpPr>
          <p:cNvPr id="6148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B47AE9-7473-4D54-9269-7E49190B55A5}" type="slidenum">
              <a:rPr lang="fi-FI"/>
              <a:pPr/>
              <a:t>1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Well</a:t>
            </a:r>
            <a:r>
              <a:rPr lang="fi-FI" b="1" dirty="0" smtClean="0"/>
              <a:t>, I </a:t>
            </a:r>
            <a:r>
              <a:rPr lang="en-GB" b="1" dirty="0" smtClean="0"/>
              <a:t>assume</a:t>
            </a:r>
            <a:r>
              <a:rPr lang="fi-FI" b="1" dirty="0" smtClean="0"/>
              <a:t> </a:t>
            </a:r>
            <a:r>
              <a:rPr lang="fi-FI" b="1" dirty="0" err="1" smtClean="0"/>
              <a:t>that</a:t>
            </a:r>
            <a:r>
              <a:rPr lang="fi-FI" b="1" dirty="0" smtClean="0"/>
              <a:t> </a:t>
            </a:r>
            <a:r>
              <a:rPr lang="fi-FI" b="1" dirty="0" err="1" smtClean="0"/>
              <a:t>most</a:t>
            </a:r>
            <a:r>
              <a:rPr lang="fi-FI" b="1" dirty="0" smtClean="0"/>
              <a:t> of us </a:t>
            </a:r>
            <a:r>
              <a:rPr lang="fi-FI" b="1" dirty="0" err="1" smtClean="0"/>
              <a:t>have</a:t>
            </a:r>
            <a:r>
              <a:rPr lang="fi-FI" b="1" dirty="0" smtClean="0"/>
              <a:t> </a:t>
            </a:r>
            <a:r>
              <a:rPr lang="fi-FI" b="1" dirty="0" err="1" smtClean="0"/>
              <a:t>once</a:t>
            </a:r>
            <a:r>
              <a:rPr lang="fi-FI" b="1" dirty="0" smtClean="0"/>
              <a:t> to </a:t>
            </a:r>
            <a:r>
              <a:rPr lang="fi-FI" b="1" dirty="0" err="1" smtClean="0"/>
              <a:t>decide</a:t>
            </a:r>
            <a:r>
              <a:rPr lang="fi-FI" b="1" dirty="0" smtClean="0"/>
              <a:t> </a:t>
            </a:r>
            <a:r>
              <a:rPr lang="fi-FI" b="1" dirty="0" err="1" smtClean="0"/>
              <a:t>where</a:t>
            </a:r>
            <a:r>
              <a:rPr lang="fi-FI" b="1" dirty="0" smtClean="0"/>
              <a:t> </a:t>
            </a:r>
            <a:r>
              <a:rPr lang="fi-FI" b="1" dirty="0" err="1" smtClean="0"/>
              <a:t>we</a:t>
            </a:r>
            <a:r>
              <a:rPr lang="fi-FI" b="1" dirty="0" smtClean="0"/>
              <a:t> </a:t>
            </a:r>
            <a:r>
              <a:rPr lang="fi-FI" b="1" dirty="0" err="1" smtClean="0"/>
              <a:t>want</a:t>
            </a:r>
            <a:r>
              <a:rPr lang="fi-FI" b="1" dirty="0" smtClean="0"/>
              <a:t> to live in the </a:t>
            </a:r>
            <a:r>
              <a:rPr lang="fi-FI" b="1" dirty="0" err="1" smtClean="0"/>
              <a:t>last</a:t>
            </a:r>
            <a:r>
              <a:rPr lang="fi-FI" b="1" dirty="0" smtClean="0"/>
              <a:t> </a:t>
            </a:r>
            <a:r>
              <a:rPr lang="fi-FI" b="1" dirty="0" err="1" smtClean="0"/>
              <a:t>phase</a:t>
            </a:r>
            <a:r>
              <a:rPr lang="fi-FI" b="1" dirty="0" smtClean="0"/>
              <a:t> of </a:t>
            </a:r>
            <a:r>
              <a:rPr lang="fi-FI" b="1" dirty="0" err="1" smtClean="0"/>
              <a:t>our</a:t>
            </a:r>
            <a:r>
              <a:rPr lang="fi-FI" b="1" dirty="0" smtClean="0"/>
              <a:t> life. </a:t>
            </a:r>
          </a:p>
          <a:p>
            <a:endParaRPr lang="fi-FI" b="1" dirty="0" smtClean="0"/>
          </a:p>
          <a:p>
            <a:r>
              <a:rPr lang="fi-FI" b="1" dirty="0" err="1" smtClean="0"/>
              <a:t>Many</a:t>
            </a:r>
            <a:r>
              <a:rPr lang="fi-FI" b="1" dirty="0" smtClean="0"/>
              <a:t> </a:t>
            </a:r>
            <a:r>
              <a:rPr lang="fi-FI" b="1" dirty="0" err="1" smtClean="0"/>
              <a:t>stay</a:t>
            </a:r>
            <a:r>
              <a:rPr lang="fi-FI" b="1" dirty="0" smtClean="0"/>
              <a:t> at </a:t>
            </a:r>
            <a:r>
              <a:rPr lang="fi-FI" b="1" dirty="0" err="1" smtClean="0"/>
              <a:t>their</a:t>
            </a:r>
            <a:r>
              <a:rPr lang="fi-FI" b="1" dirty="0" smtClean="0"/>
              <a:t> </a:t>
            </a:r>
            <a:r>
              <a:rPr lang="fi-FI" b="1" dirty="0" err="1" smtClean="0"/>
              <a:t>house</a:t>
            </a:r>
            <a:r>
              <a:rPr lang="fi-FI" b="1" dirty="0" smtClean="0"/>
              <a:t> </a:t>
            </a:r>
            <a:r>
              <a:rPr lang="fi-FI" b="1" dirty="0" err="1" smtClean="0"/>
              <a:t>where</a:t>
            </a:r>
            <a:r>
              <a:rPr lang="fi-FI" b="1" dirty="0" smtClean="0"/>
              <a:t> </a:t>
            </a:r>
            <a:r>
              <a:rPr lang="fi-FI" b="1" dirty="0" err="1" smtClean="0"/>
              <a:t>they</a:t>
            </a:r>
            <a:r>
              <a:rPr lang="fi-FI" b="1" dirty="0" smtClean="0"/>
              <a:t> </a:t>
            </a:r>
            <a:r>
              <a:rPr lang="fi-FI" b="1" dirty="0" err="1" smtClean="0"/>
              <a:t>eductated</a:t>
            </a:r>
            <a:r>
              <a:rPr lang="fi-FI" b="1" dirty="0" smtClean="0"/>
              <a:t> </a:t>
            </a:r>
            <a:r>
              <a:rPr lang="fi-FI" b="1" dirty="0" err="1" smtClean="0"/>
              <a:t>their</a:t>
            </a:r>
            <a:r>
              <a:rPr lang="fi-FI" b="1" dirty="0" smtClean="0"/>
              <a:t> </a:t>
            </a:r>
            <a:r>
              <a:rPr lang="fi-FI" b="1" dirty="0" err="1" smtClean="0"/>
              <a:t>children</a:t>
            </a:r>
            <a:r>
              <a:rPr lang="fi-FI" b="1" dirty="0" smtClean="0"/>
              <a:t> </a:t>
            </a:r>
            <a:r>
              <a:rPr lang="fi-FI" b="1" dirty="0" err="1" smtClean="0"/>
              <a:t>or</a:t>
            </a:r>
            <a:r>
              <a:rPr lang="fi-FI" b="1" dirty="0" smtClean="0"/>
              <a:t> </a:t>
            </a:r>
            <a:r>
              <a:rPr lang="fi-FI" b="1" dirty="0" err="1" smtClean="0"/>
              <a:t>move</a:t>
            </a:r>
            <a:r>
              <a:rPr lang="fi-FI" b="1" dirty="0" smtClean="0"/>
              <a:t> to </a:t>
            </a:r>
            <a:r>
              <a:rPr lang="fi-FI" b="1" dirty="0" err="1" smtClean="0"/>
              <a:t>their</a:t>
            </a:r>
            <a:r>
              <a:rPr lang="fi-FI" b="1" dirty="0" smtClean="0"/>
              <a:t> </a:t>
            </a:r>
            <a:r>
              <a:rPr lang="fi-FI" b="1" dirty="0" err="1" smtClean="0"/>
              <a:t>childrens</a:t>
            </a:r>
            <a:r>
              <a:rPr lang="fi-FI" b="1" dirty="0" smtClean="0"/>
              <a:t> home, </a:t>
            </a:r>
          </a:p>
          <a:p>
            <a:endParaRPr lang="fi-FI" b="1" dirty="0" smtClean="0"/>
          </a:p>
          <a:p>
            <a:r>
              <a:rPr lang="fi-FI" b="1" dirty="0" err="1" smtClean="0"/>
              <a:t>others</a:t>
            </a:r>
            <a:r>
              <a:rPr lang="fi-FI" b="1" dirty="0" smtClean="0"/>
              <a:t> </a:t>
            </a:r>
            <a:r>
              <a:rPr lang="fi-FI" b="1" dirty="0" err="1" smtClean="0"/>
              <a:t>move</a:t>
            </a:r>
            <a:r>
              <a:rPr lang="fi-FI" b="1" dirty="0" smtClean="0"/>
              <a:t> </a:t>
            </a:r>
            <a:r>
              <a:rPr lang="fi-FI" b="1" dirty="0" err="1" smtClean="0"/>
              <a:t>back</a:t>
            </a:r>
            <a:r>
              <a:rPr lang="fi-FI" b="1" dirty="0" smtClean="0"/>
              <a:t> to the </a:t>
            </a:r>
            <a:r>
              <a:rPr lang="fi-FI" b="1" dirty="0" err="1" smtClean="0"/>
              <a:t>place</a:t>
            </a:r>
            <a:r>
              <a:rPr lang="fi-FI" b="1" dirty="0" smtClean="0"/>
              <a:t> </a:t>
            </a:r>
            <a:r>
              <a:rPr lang="fi-FI" b="1" dirty="0" err="1" smtClean="0"/>
              <a:t>they</a:t>
            </a:r>
            <a:r>
              <a:rPr lang="fi-FI" b="1" dirty="0" smtClean="0"/>
              <a:t> </a:t>
            </a:r>
            <a:r>
              <a:rPr lang="fi-FI" b="1" dirty="0" err="1" smtClean="0"/>
              <a:t>grew</a:t>
            </a:r>
            <a:r>
              <a:rPr lang="fi-FI" b="1" dirty="0" smtClean="0"/>
              <a:t> </a:t>
            </a:r>
            <a:r>
              <a:rPr lang="fi-FI" b="1" dirty="0" err="1" smtClean="0"/>
              <a:t>up</a:t>
            </a:r>
            <a:r>
              <a:rPr lang="fi-FI" b="1" dirty="0" smtClean="0"/>
              <a:t>, </a:t>
            </a:r>
          </a:p>
          <a:p>
            <a:endParaRPr lang="fi-FI" b="1" dirty="0" smtClean="0"/>
          </a:p>
          <a:p>
            <a:r>
              <a:rPr lang="fi-FI" b="1" dirty="0" err="1" smtClean="0"/>
              <a:t>some</a:t>
            </a:r>
            <a:r>
              <a:rPr lang="fi-FI" b="1" dirty="0" smtClean="0"/>
              <a:t> </a:t>
            </a:r>
            <a:r>
              <a:rPr lang="fi-FI" b="1" dirty="0" err="1" smtClean="0"/>
              <a:t>prefer</a:t>
            </a:r>
            <a:r>
              <a:rPr lang="fi-FI" b="1" dirty="0" smtClean="0"/>
              <a:t> a </a:t>
            </a:r>
            <a:r>
              <a:rPr lang="fi-FI" b="1" dirty="0" err="1" smtClean="0"/>
              <a:t>residential</a:t>
            </a:r>
            <a:r>
              <a:rPr lang="fi-FI" b="1" dirty="0" smtClean="0"/>
              <a:t> </a:t>
            </a:r>
            <a:r>
              <a:rPr lang="fi-FI" b="1" dirty="0" err="1" smtClean="0"/>
              <a:t>or</a:t>
            </a:r>
            <a:r>
              <a:rPr lang="fi-FI" b="1" dirty="0" smtClean="0"/>
              <a:t> a </a:t>
            </a:r>
            <a:r>
              <a:rPr lang="fi-FI" b="1" dirty="0" err="1" smtClean="0"/>
              <a:t>retirement</a:t>
            </a:r>
            <a:r>
              <a:rPr lang="fi-FI" b="1" dirty="0" smtClean="0"/>
              <a:t> home </a:t>
            </a:r>
            <a:r>
              <a:rPr lang="fi-FI" b="1" dirty="0" err="1" smtClean="0"/>
              <a:t>either</a:t>
            </a:r>
            <a:r>
              <a:rPr lang="fi-FI" b="1" dirty="0" smtClean="0"/>
              <a:t> at </a:t>
            </a:r>
            <a:r>
              <a:rPr lang="fi-FI" b="1" dirty="0" err="1" smtClean="0"/>
              <a:t>their</a:t>
            </a:r>
            <a:r>
              <a:rPr lang="fi-FI" b="1" dirty="0" smtClean="0"/>
              <a:t> home </a:t>
            </a:r>
            <a:r>
              <a:rPr lang="fi-FI" b="1" dirty="0" err="1" smtClean="0"/>
              <a:t>town</a:t>
            </a:r>
            <a:r>
              <a:rPr lang="fi-FI" b="1" dirty="0" smtClean="0"/>
              <a:t> </a:t>
            </a:r>
            <a:r>
              <a:rPr lang="fi-FI" b="1" dirty="0" err="1" smtClean="0"/>
              <a:t>or</a:t>
            </a:r>
            <a:r>
              <a:rPr lang="fi-FI" b="1" dirty="0" smtClean="0"/>
              <a:t> </a:t>
            </a:r>
            <a:r>
              <a:rPr lang="fi-FI" b="1" dirty="0" err="1" smtClean="0"/>
              <a:t>abroad</a:t>
            </a:r>
            <a:r>
              <a:rPr lang="fi-FI" b="1" dirty="0" smtClean="0"/>
              <a:t> in a country </a:t>
            </a:r>
            <a:r>
              <a:rPr lang="fi-FI" b="1" dirty="0" err="1" smtClean="0"/>
              <a:t>with</a:t>
            </a:r>
            <a:r>
              <a:rPr lang="fi-FI" b="1" dirty="0" smtClean="0"/>
              <a:t> </a:t>
            </a:r>
            <a:r>
              <a:rPr lang="fi-FI" b="1" dirty="0" err="1" smtClean="0"/>
              <a:t>warmer</a:t>
            </a:r>
            <a:r>
              <a:rPr lang="fi-FI" b="1" dirty="0" smtClean="0"/>
              <a:t> </a:t>
            </a:r>
            <a:r>
              <a:rPr lang="fi-FI" b="1" dirty="0" err="1" smtClean="0"/>
              <a:t>climate</a:t>
            </a:r>
            <a:r>
              <a:rPr lang="fi-FI" b="1" dirty="0" smtClean="0"/>
              <a:t>.</a:t>
            </a:r>
            <a:endParaRPr lang="en-GB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EBFB4E-FA7E-4DBD-B5DD-584D50EBEC81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I personally prefer as living place a farm, despite I am grew up in a city. Thus, my presentation is rather a personal review about</a:t>
            </a:r>
            <a:r>
              <a:rPr lang="en-GB" baseline="0" noProof="0" dirty="0" smtClean="0"/>
              <a:t> my work on this objective than a research report.</a:t>
            </a:r>
            <a:endParaRPr lang="en-GB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EBFB4E-FA7E-4DBD-B5DD-584D50EBEC81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EBFB4E-FA7E-4DBD-B5DD-584D50EBEC81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EBFB4E-FA7E-4DBD-B5DD-584D50EBEC81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EBFB4E-FA7E-4DBD-B5DD-584D50EBEC81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taimi200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49270" y="836613"/>
            <a:ext cx="4156736" cy="578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0"/>
          <p:cNvSpPr>
            <a:spLocks noChangeArrowheads="1"/>
          </p:cNvSpPr>
          <p:nvPr userDrawn="1"/>
        </p:nvSpPr>
        <p:spPr bwMode="auto">
          <a:xfrm>
            <a:off x="0" y="6786574"/>
            <a:ext cx="9906000" cy="71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43" y="2492375"/>
            <a:ext cx="5690791" cy="1728788"/>
          </a:xfrm>
        </p:spPr>
        <p:txBody>
          <a:bodyPr/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0780" y="4340225"/>
            <a:ext cx="553429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6B07E7-A0BE-4047-BE8A-E0E2E449D91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pic>
        <p:nvPicPr>
          <p:cNvPr id="10" name="Kuva 9" descr="MTT_horizontal_RGB_office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3080798" y="620689"/>
            <a:ext cx="3707465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7181850" y="274649"/>
            <a:ext cx="222885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95300" y="274649"/>
            <a:ext cx="652145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</a:t>
            </a:r>
            <a:r>
              <a:rPr lang="fi-FI" dirty="0" err="1" smtClean="0"/>
              <a:t>MTT</a:t>
            </a:r>
            <a:r>
              <a:rPr lang="fi-FI" dirty="0" smtClean="0"/>
              <a:t> </a:t>
            </a:r>
            <a:r>
              <a:rPr lang="fi-FI" dirty="0" err="1" smtClean="0"/>
              <a:t>Agrifood</a:t>
            </a:r>
            <a:r>
              <a:rPr lang="fi-FI" dirty="0" smtClean="0"/>
              <a:t> </a:t>
            </a:r>
            <a:r>
              <a:rPr lang="fi-FI" dirty="0" err="1" smtClean="0"/>
              <a:t>Research</a:t>
            </a:r>
            <a:r>
              <a:rPr lang="fi-FI" dirty="0" smtClean="0"/>
              <a:t> Finland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82506" y="440691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9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10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11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12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6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872972" y="27306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9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9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MTT_horizontal_RGB_office.png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7683305" y="2"/>
            <a:ext cx="1968216" cy="917461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86574"/>
            <a:ext cx="9906000" cy="71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/>
          </a:p>
        </p:txBody>
      </p:sp>
      <p:sp>
        <p:nvSpPr>
          <p:cNvPr id="13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280931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14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15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519181" y="6492886"/>
            <a:ext cx="6604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dirty="0"/>
              <a:t>LIVING ON </a:t>
            </a:r>
            <a:r>
              <a:rPr lang="en-US" sz="3200" dirty="0" smtClean="0"/>
              <a:t>FARM </a:t>
            </a:r>
            <a:br>
              <a:rPr lang="en-US" sz="3200" dirty="0" smtClean="0"/>
            </a:br>
            <a:r>
              <a:rPr lang="en-US" sz="2400" dirty="0" smtClean="0"/>
              <a:t>A </a:t>
            </a:r>
            <a:r>
              <a:rPr lang="en-US" sz="2400" dirty="0"/>
              <a:t>NEW APPROACH OF COMMUNITY SUPPORTED AGRICULTURE (CSA</a:t>
            </a:r>
            <a:r>
              <a:rPr lang="en-US" sz="3200" dirty="0"/>
              <a:t>)</a:t>
            </a:r>
            <a:endParaRPr lang="fi-FI" sz="32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fi-FI" dirty="0" smtClean="0"/>
              <a:t>Winfried Schäfer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4294967295"/>
          </p:nvPr>
        </p:nvSpPr>
        <p:spPr>
          <a:xfrm>
            <a:off x="350489" y="6492886"/>
            <a:ext cx="11557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2</a:t>
            </a:fld>
            <a:endParaRPr lang="fi-FI" dirty="0"/>
          </a:p>
        </p:txBody>
      </p:sp>
      <p:sp>
        <p:nvSpPr>
          <p:cNvPr id="83" name="Title 1"/>
          <p:cNvSpPr>
            <a:spLocks noGrp="1"/>
          </p:cNvSpPr>
          <p:nvPr>
            <p:ph type="title"/>
          </p:nvPr>
        </p:nvSpPr>
        <p:spPr>
          <a:xfrm>
            <a:off x="252413" y="328613"/>
            <a:ext cx="8236493" cy="577826"/>
          </a:xfrm>
        </p:spPr>
        <p:txBody>
          <a:bodyPr/>
          <a:lstStyle/>
          <a:p>
            <a:r>
              <a:rPr lang="en-GB" dirty="0" smtClean="0"/>
              <a:t>Introduction</a:t>
            </a:r>
          </a:p>
        </p:txBody>
      </p:sp>
      <p:sp>
        <p:nvSpPr>
          <p:cNvPr id="86" name="TextBox 15"/>
          <p:cNvSpPr txBox="1">
            <a:spLocks noChangeArrowheads="1"/>
          </p:cNvSpPr>
          <p:nvPr/>
        </p:nvSpPr>
        <p:spPr bwMode="auto">
          <a:xfrm>
            <a:off x="249240" y="850862"/>
            <a:ext cx="7153046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58 % of the public consultation participants </a:t>
            </a:r>
            <a:r>
              <a:rPr lang="en-GB" sz="2400" dirty="0" err="1" smtClean="0"/>
              <a:t>consi</a:t>
            </a:r>
            <a:r>
              <a:rPr lang="en-GB" sz="2400" dirty="0" smtClean="0"/>
              <a:t>-der the economic and social dimension of organic farming as the most needed areas of research and innovation. </a:t>
            </a:r>
            <a:r>
              <a:rPr lang="en-GB" sz="1400" dirty="0" smtClean="0"/>
              <a:t>(European Commission 2013)</a:t>
            </a:r>
            <a:r>
              <a:rPr lang="en-GB" sz="2400" dirty="0" smtClean="0"/>
              <a:t>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Hospitals, institutions and enterprises caring for people with special needs, even prisons utilise the </a:t>
            </a:r>
            <a:r>
              <a:rPr lang="en-GB" sz="2400" dirty="0" err="1" smtClean="0"/>
              <a:t>salutogenetic</a:t>
            </a:r>
            <a:r>
              <a:rPr lang="en-GB" sz="2400" dirty="0" smtClean="0"/>
              <a:t> impact of organic agriculture.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A new CSA phenomenon is that community members do not only procure their food from the farm but also intend to move to the farm as residents, especially elderly.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Objective of the presentation is to evaluate the development of living on farm from an agricultural engineer's </a:t>
            </a:r>
            <a:r>
              <a:rPr lang="en-US" sz="2400" dirty="0" smtClean="0"/>
              <a:t>point </a:t>
            </a:r>
            <a:r>
              <a:rPr lang="en-US" sz="2400" dirty="0"/>
              <a:t>of view </a:t>
            </a:r>
            <a:r>
              <a:rPr lang="en-GB" sz="2400" dirty="0" smtClean="0"/>
              <a:t>focussing on opportunities for elderly in Finland</a:t>
            </a:r>
            <a:r>
              <a:rPr lang="en-US" sz="2400" dirty="0" smtClean="0"/>
              <a:t>. </a:t>
            </a:r>
            <a:endParaRPr lang="en-GB" sz="2400" dirty="0"/>
          </a:p>
        </p:txBody>
      </p:sp>
      <p:pic>
        <p:nvPicPr>
          <p:cNvPr id="11" name="Picture 10" descr="Altershei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29301" y="2913364"/>
            <a:ext cx="2543441" cy="1970319"/>
          </a:xfrm>
          <a:prstGeom prst="rect">
            <a:avLst/>
          </a:prstGeom>
        </p:spPr>
      </p:pic>
      <p:pic>
        <p:nvPicPr>
          <p:cNvPr id="12" name="Picture 11" descr="Seniorikot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25690" y="1021933"/>
            <a:ext cx="2280219" cy="1993525"/>
          </a:xfrm>
          <a:prstGeom prst="rect">
            <a:avLst/>
          </a:prstGeom>
        </p:spPr>
      </p:pic>
      <p:pic>
        <p:nvPicPr>
          <p:cNvPr id="13" name="Picture 12" descr="Hundersingen 24.10.0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7425690" y="4883682"/>
            <a:ext cx="2417896" cy="1537192"/>
          </a:xfrm>
          <a:prstGeom prst="rect">
            <a:avLst/>
          </a:prstGeom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8745800" y="2790254"/>
            <a:ext cx="96212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dirty="0" smtClean="0"/>
              <a:t>HS 9.11.2010</a:t>
            </a:r>
            <a:endParaRPr lang="en-GB" sz="1000" dirty="0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357838" y="6238312"/>
            <a:ext cx="11288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dirty="0" smtClean="0"/>
              <a:t>Winfried Schäfer</a:t>
            </a:r>
            <a:endParaRPr lang="en-GB" sz="1000" dirty="0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385046" y="4608212"/>
            <a:ext cx="1818126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dirty="0" smtClean="0"/>
              <a:t>www.helsinginseniorisaatio.fi</a:t>
            </a:r>
            <a:endParaRPr lang="en-GB" sz="1000" dirty="0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425690" y="808993"/>
            <a:ext cx="2417896" cy="7585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noAutofit/>
          </a:bodyPr>
          <a:lstStyle/>
          <a:p>
            <a:r>
              <a:rPr lang="en-GB" sz="1600" b="1" dirty="0" smtClean="0"/>
              <a:t>Where do you want to</a:t>
            </a:r>
          </a:p>
          <a:p>
            <a:r>
              <a:rPr lang="en-GB" sz="1600" b="1" dirty="0" smtClean="0"/>
              <a:t>live during  the last </a:t>
            </a:r>
          </a:p>
          <a:p>
            <a:r>
              <a:rPr lang="en-GB" sz="1600" b="1" dirty="0" smtClean="0"/>
              <a:t>phase of your live?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3</a:t>
            </a:fld>
            <a:endParaRPr lang="fi-FI" dirty="0"/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144462" y="840682"/>
            <a:ext cx="4525509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Literature review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Personal communication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Analysis </a:t>
            </a:r>
            <a:r>
              <a:rPr lang="en-US" sz="2400" dirty="0"/>
              <a:t>of case studies made during visits on the spot since </a:t>
            </a:r>
            <a:r>
              <a:rPr lang="en-US" sz="2400" dirty="0" smtClean="0"/>
              <a:t>2008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Based </a:t>
            </a:r>
            <a:r>
              <a:rPr lang="en-US" sz="2400" dirty="0"/>
              <a:t>on the collected material </a:t>
            </a:r>
            <a:r>
              <a:rPr lang="en-US" sz="2400" dirty="0" smtClean="0"/>
              <a:t>the </a:t>
            </a:r>
            <a:r>
              <a:rPr lang="en-US" sz="2400" dirty="0"/>
              <a:t>challenges and </a:t>
            </a:r>
            <a:r>
              <a:rPr lang="en-US" sz="2400" dirty="0" smtClean="0"/>
              <a:t>problems are shown</a:t>
            </a:r>
            <a:endParaRPr lang="en-GB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2413" y="188913"/>
            <a:ext cx="8639175" cy="758144"/>
          </a:xfrm>
        </p:spPr>
        <p:txBody>
          <a:bodyPr/>
          <a:lstStyle/>
          <a:p>
            <a:r>
              <a:rPr lang="en-GB" dirty="0" smtClean="0"/>
              <a:t>Material</a:t>
            </a:r>
            <a:r>
              <a:rPr lang="fi-FI" dirty="0" smtClean="0"/>
              <a:t> </a:t>
            </a:r>
            <a:r>
              <a:rPr lang="fi-FI" dirty="0"/>
              <a:t>and </a:t>
            </a:r>
            <a:r>
              <a:rPr lang="fi-FI" dirty="0" err="1"/>
              <a:t>methods</a:t>
            </a:r>
            <a:r>
              <a:rPr lang="fi-FI" dirty="0"/>
              <a:t> </a:t>
            </a:r>
            <a:endParaRPr lang="en-GB" dirty="0" smtClean="0"/>
          </a:p>
        </p:txBody>
      </p:sp>
      <p:pic>
        <p:nvPicPr>
          <p:cNvPr id="14" name="Picture 2" descr="http://heinolantila.files.wordpress.com/2012/02/kehittc3a4missuunnitelm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31629" y="979666"/>
            <a:ext cx="1774371" cy="246158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071768" y="3181317"/>
            <a:ext cx="183423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Heinola</a:t>
            </a:r>
            <a:r>
              <a:rPr lang="en-GB" sz="1000" dirty="0" smtClean="0"/>
              <a:t> farm: Tapani Kivinen</a:t>
            </a:r>
            <a:endParaRPr lang="en-GB" sz="1000" dirty="0"/>
          </a:p>
        </p:txBody>
      </p:sp>
      <p:pic>
        <p:nvPicPr>
          <p:cNvPr id="1026" name="Picture 2" descr="uusi-korttelikuv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24" y="3767578"/>
            <a:ext cx="3581376" cy="260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6295597" y="6124300"/>
            <a:ext cx="1717137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dirty="0" err="1" smtClean="0"/>
              <a:t>Labby</a:t>
            </a:r>
            <a:r>
              <a:rPr lang="en-GB" sz="1000" dirty="0" smtClean="0"/>
              <a:t> farm: www.edesby.fi</a:t>
            </a:r>
            <a:endParaRPr lang="en-GB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12" y="979666"/>
            <a:ext cx="3207657" cy="2405743"/>
          </a:xfrm>
          <a:prstGeom prst="rect">
            <a:avLst/>
          </a:prstGeom>
        </p:spPr>
      </p:pic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4826012" y="3139188"/>
            <a:ext cx="1880643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dirty="0" err="1" smtClean="0"/>
              <a:t>Tapola</a:t>
            </a:r>
            <a:r>
              <a:rPr lang="en-GB" sz="1000" dirty="0" smtClean="0"/>
              <a:t> farm: Winfried Schäfer</a:t>
            </a:r>
            <a:endParaRPr lang="en-GB" sz="1000" dirty="0"/>
          </a:p>
        </p:txBody>
      </p:sp>
      <p:pic>
        <p:nvPicPr>
          <p:cNvPr id="1028" name="Picture 4" descr="http://files.keuruunekokyla.fi/30/www.keuruunekokyla.fi/pub/cache/scale/280/373/pihakuusituoli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904" y="3767578"/>
            <a:ext cx="1981200" cy="263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4325257" y="6124299"/>
            <a:ext cx="152638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000" dirty="0" smtClean="0"/>
              <a:t>Keuruu </a:t>
            </a:r>
            <a:r>
              <a:rPr lang="fi-FI" sz="1000" dirty="0" err="1" smtClean="0"/>
              <a:t>Ecofvillage</a:t>
            </a:r>
            <a:r>
              <a:rPr lang="fi-FI" sz="1000" dirty="0" smtClean="0"/>
              <a:t> </a:t>
            </a:r>
          </a:p>
          <a:p>
            <a:r>
              <a:rPr lang="fi-FI" sz="1000" dirty="0" smtClean="0"/>
              <a:t>:</a:t>
            </a:r>
            <a:r>
              <a:rPr lang="fi-FI" sz="1000" dirty="0" err="1" smtClean="0"/>
              <a:t>www.keuruunekokyla.fi</a:t>
            </a:r>
            <a:endParaRPr lang="en-GB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10"/>
          <a:stretch/>
        </p:blipFill>
        <p:spPr>
          <a:xfrm>
            <a:off x="203200" y="4141002"/>
            <a:ext cx="3975100" cy="2158198"/>
          </a:xfrm>
          <a:prstGeom prst="rect">
            <a:avLst/>
          </a:prstGeom>
        </p:spPr>
      </p:pic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203200" y="6059198"/>
            <a:ext cx="1880643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dirty="0" err="1" smtClean="0"/>
              <a:t>Tapola</a:t>
            </a:r>
            <a:r>
              <a:rPr lang="en-GB" sz="1000" dirty="0" smtClean="0"/>
              <a:t> farm: Winfried Schäfer</a:t>
            </a:r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9527" y="78823"/>
            <a:ext cx="2113106" cy="541663"/>
          </a:xfrm>
        </p:spPr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4</a:t>
            </a:fld>
            <a:endParaRPr lang="fi-FI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556767"/>
              </p:ext>
            </p:extLst>
          </p:nvPr>
        </p:nvGraphicFramePr>
        <p:xfrm>
          <a:off x="148770" y="929372"/>
          <a:ext cx="9535888" cy="544602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53130"/>
                <a:gridCol w="7182758"/>
              </a:tblGrid>
              <a:tr h="37679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Type</a:t>
                      </a:r>
                      <a:endParaRPr lang="fi-FI" sz="2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Name, place, web site</a:t>
                      </a:r>
                      <a:endParaRPr lang="fi-FI" sz="2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12762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1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Anthroposophical</a:t>
                      </a:r>
                      <a:r>
                        <a:rPr lang="en-GB" sz="2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communities </a:t>
                      </a:r>
                      <a:endParaRPr lang="fi-FI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i-FI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i-FI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</a:t>
                      </a:r>
                      <a:r>
                        <a:rPr lang="en-GB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Myllylähde-yhteisö</a:t>
                      </a:r>
                      <a:r>
                        <a:rPr lang="en-GB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GB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Hämeenkoski</a:t>
                      </a:r>
                      <a:endParaRPr lang="fi-FI" sz="20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Rihun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biodynaaminen tila, Heinola, 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www.phnet.fi/kylat/paistjarvi/kylatoiminta.htm</a:t>
                      </a:r>
                      <a:endParaRPr lang="fi-FI" sz="20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Sylvia-koti, Lahti, 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www.sylvia-koti.fi</a:t>
                      </a:r>
                      <a:endParaRPr lang="fi-FI" sz="20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Tapolan kyläyhteisö, Orimattila, 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www.tapola-camphill.net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fi-FI" sz="20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08873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Communities with a strict </a:t>
                      </a:r>
                      <a:endParaRPr lang="en-GB" sz="20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eco-philosophy</a:t>
                      </a:r>
                      <a:endParaRPr lang="fi-FI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Gaijan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Luomukylä, Ähtäri, 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www.gaija.org</a:t>
                      </a:r>
                      <a:endParaRPr lang="fi-FI" sz="20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Kangasalan Yhteiskylä, Kangasala, 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www.yhteiskyla.net</a:t>
                      </a:r>
                      <a:endParaRPr lang="fi-FI" sz="20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Keuruun ekokylä, Keuruu, 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www.keuruunekokyla.fi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fi-FI" sz="20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47602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New on-farm living communities</a:t>
                      </a:r>
                      <a:endParaRPr lang="fi-FI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Heinolan tila, Haarajoki, http://heinolantila.wordpress.com/</a:t>
                      </a:r>
                    </a:p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Labbyn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kartano, 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Isnäs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www.labby.fi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www.edesby.fi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</a:p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Livonsaaren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yhteisökylä, 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Livonsaari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http://www.yhteisokyla.net/ </a:t>
                      </a:r>
                    </a:p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</a:t>
                      </a:r>
                      <a:r>
                        <a:rPr lang="fi-FI" sz="20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Svarfvarsin</a:t>
                      </a: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luomutila, Karja, http://www.svarfvars.fi/fi/</a:t>
                      </a:r>
                    </a:p>
                    <a:p>
                      <a:pPr marL="107950" indent="-107950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i-FI" sz="20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•	Yhteisökylä Kurjen tila, Vesilahti,  http://kurjentila.fi/</a:t>
                      </a:r>
                      <a:endParaRPr lang="fi-FI" sz="20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220" y="5210665"/>
            <a:ext cx="1617980" cy="12142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220" y="5129652"/>
            <a:ext cx="1833880" cy="137627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8280931" y="6492886"/>
            <a:ext cx="1155700" cy="365125"/>
          </a:xfrm>
        </p:spPr>
        <p:txBody>
          <a:bodyPr/>
          <a:lstStyle/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733087" y="6492886"/>
            <a:ext cx="2465294" cy="365125"/>
          </a:xfrm>
        </p:spPr>
        <p:txBody>
          <a:bodyPr/>
          <a:lstStyle/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5</a:t>
            </a:fld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181834"/>
            <a:ext cx="98044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dirty="0" smtClean="0"/>
              <a:t>Science: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err="1" smtClean="0"/>
              <a:t>Salutogenetic</a:t>
            </a:r>
            <a:r>
              <a:rPr lang="en-GB" sz="2000" dirty="0" smtClean="0"/>
              <a:t> aims correspond to healthy soil and nature and an integrated social work which have a positive impact on people, nature and landscape. </a:t>
            </a:r>
            <a:r>
              <a:rPr lang="en-GB" sz="2000" dirty="0"/>
              <a:t>Living on farm is, like CSA, a domain of organic </a:t>
            </a:r>
            <a:r>
              <a:rPr lang="en-GB" sz="2000" dirty="0" smtClean="0"/>
              <a:t>farms. 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The 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Social 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Return on Investment (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SROI) of care farms is positive. E.g. “</a:t>
            </a:r>
            <a:r>
              <a:rPr lang="en-US" sz="2000" dirty="0" smtClean="0"/>
              <a:t>For </a:t>
            </a:r>
            <a:r>
              <a:rPr lang="en-US" sz="2000" dirty="0"/>
              <a:t>every £1 invested in this care farm, </a:t>
            </a:r>
            <a:r>
              <a:rPr lang="en-US" sz="2000" dirty="0" smtClean="0"/>
              <a:t>£</a:t>
            </a:r>
            <a:r>
              <a:rPr lang="en-US" sz="2000" dirty="0"/>
              <a:t>3.77 of social value is </a:t>
            </a:r>
            <a:r>
              <a:rPr lang="en-US" sz="2000" dirty="0" smtClean="0"/>
              <a:t>created”. </a:t>
            </a:r>
            <a:r>
              <a:rPr lang="en-GB" sz="1000" dirty="0" err="1" smtClean="0"/>
              <a:t>Leck</a:t>
            </a:r>
            <a:r>
              <a:rPr lang="en-GB" sz="1000" dirty="0" smtClean="0"/>
              <a:t> 2014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The maximum power principle of nature proves to be a co-operative network. The lion does not kill as much antelopes as he can, but as much as he needs. This law, also named the fourth law of thermodynamics, applies </a:t>
            </a:r>
            <a:r>
              <a:rPr lang="en-GB" sz="2000" i="1" dirty="0" smtClean="0"/>
              <a:t>mutatis mutandis</a:t>
            </a:r>
            <a:r>
              <a:rPr lang="en-GB" sz="2000" dirty="0" smtClean="0"/>
              <a:t> to community supported agriculture.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/>
              <a:t>Moving from </a:t>
            </a:r>
            <a:r>
              <a:rPr lang="en-US" sz="2000" dirty="0" err="1"/>
              <a:t>Egosystem</a:t>
            </a:r>
            <a:r>
              <a:rPr lang="en-US" sz="2000" dirty="0"/>
              <a:t> to Ecosystem Awareness </a:t>
            </a:r>
            <a:endParaRPr lang="en-GB" sz="20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400" y="50800"/>
            <a:ext cx="8915400" cy="1079500"/>
          </a:xfrm>
        </p:spPr>
        <p:txBody>
          <a:bodyPr/>
          <a:lstStyle/>
          <a:p>
            <a:r>
              <a:rPr lang="en-GB" dirty="0" smtClean="0"/>
              <a:t>Bridging</a:t>
            </a:r>
            <a:r>
              <a:rPr lang="en-US" dirty="0" smtClean="0"/>
              <a:t> </a:t>
            </a:r>
            <a:r>
              <a:rPr lang="en-US" dirty="0"/>
              <a:t>the gap between scientific knowledge and </a:t>
            </a:r>
            <a:r>
              <a:rPr lang="en-GB" dirty="0" smtClean="0"/>
              <a:t>practise</a:t>
            </a:r>
            <a:endParaRPr lang="fi-FI" dirty="0"/>
          </a:p>
        </p:txBody>
      </p:sp>
      <p:sp>
        <p:nvSpPr>
          <p:cNvPr id="18" name="TextBox 17"/>
          <p:cNvSpPr txBox="1"/>
          <p:nvPr/>
        </p:nvSpPr>
        <p:spPr>
          <a:xfrm>
            <a:off x="283029" y="5633124"/>
            <a:ext cx="116301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i-FI" dirty="0" err="1" smtClean="0"/>
              <a:t>Exclusion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974046" y="5633124"/>
            <a:ext cx="18220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i-FI" dirty="0" smtClean="0"/>
              <a:t>→     </a:t>
            </a:r>
            <a:r>
              <a:rPr lang="fi-FI" dirty="0" err="1" smtClean="0"/>
              <a:t>Integration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994400" y="5633124"/>
            <a:ext cx="169629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i-FI" dirty="0" smtClean="0"/>
              <a:t>→     </a:t>
            </a:r>
            <a:r>
              <a:rPr lang="fi-FI" dirty="0" err="1" smtClean="0"/>
              <a:t>Inclusion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85722" y="4873481"/>
            <a:ext cx="955517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b="1" dirty="0" smtClean="0"/>
              <a:t>Otto </a:t>
            </a:r>
            <a:r>
              <a:rPr lang="en-US" sz="1000" b="1" dirty="0" err="1"/>
              <a:t>Scharmer</a:t>
            </a:r>
            <a:r>
              <a:rPr lang="en-US" sz="1000" b="1" dirty="0"/>
              <a:t>,  Massachusetts Institute of Technology (MIT), </a:t>
            </a:r>
            <a:r>
              <a:rPr lang="en-US" sz="1000" b="1" dirty="0" err="1"/>
              <a:t>Presencing</a:t>
            </a:r>
            <a:r>
              <a:rPr lang="en-US" sz="1000" b="1" dirty="0"/>
              <a:t> Institute, www.presencing.com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420" y="5245020"/>
            <a:ext cx="1526424" cy="11455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1C2BC66-92C2-4C3D-8D82-630B099FDA7B}" type="datetime1">
              <a:rPr lang="fi-FI" smtClean="0"/>
              <a:pPr>
                <a:defRPr/>
              </a:pPr>
              <a:t>9.10.2014</a:t>
            </a:fld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MTT Agrifood Research Finland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6</a:t>
            </a:fld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101600" y="1420342"/>
            <a:ext cx="98044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dirty="0" smtClean="0"/>
              <a:t>Practice</a:t>
            </a:r>
            <a:endParaRPr lang="en-GB" sz="2400" b="1" dirty="0"/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Implementation of the </a:t>
            </a:r>
            <a:r>
              <a:rPr lang="en-GB" sz="2000" dirty="0" smtClean="0"/>
              <a:t>UN-</a:t>
            </a:r>
            <a:r>
              <a:rPr lang="en-US" sz="2000" dirty="0" smtClean="0"/>
              <a:t>Convention </a:t>
            </a:r>
            <a:r>
              <a:rPr lang="en-US" sz="2000" dirty="0"/>
              <a:t>on the Rights of Persons </a:t>
            </a:r>
            <a:r>
              <a:rPr lang="en-US" sz="2000" dirty="0" smtClean="0"/>
              <a:t>with </a:t>
            </a:r>
            <a:r>
              <a:rPr lang="en-US" sz="2000" dirty="0" smtClean="0"/>
              <a:t>Disabilities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Exploiting </a:t>
            </a:r>
            <a:r>
              <a:rPr lang="en-GB" sz="2000" dirty="0" smtClean="0"/>
              <a:t>the specific agricultural work and life-setting provides more and improved social welfare structure in rural locations where service coverage is traditionally weak. As a following emerge new enterprises and better labour opportunities fostering rural economic development.</a:t>
            </a:r>
          </a:p>
          <a:p>
            <a:pPr marL="171450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A curriculum for a new occupation called “Expert for inclusive farming and rural development” is subject of the project </a:t>
            </a:r>
            <a:r>
              <a:rPr lang="en-US" sz="2000" dirty="0" smtClean="0"/>
              <a:t>INCLUFAR </a:t>
            </a:r>
            <a:r>
              <a:rPr lang="en-US" sz="2000" dirty="0"/>
              <a:t>– Inclusive Farming – Transfer of concepts, experiences, skills and training tools for Social Farming and eco-social </a:t>
            </a:r>
            <a:r>
              <a:rPr lang="en-US" sz="2000" dirty="0" smtClean="0"/>
              <a:t>inclusion, see poster #24071 </a:t>
            </a:r>
            <a:r>
              <a:rPr lang="en-US" sz="2000" b="1" dirty="0" err="1" smtClean="0"/>
              <a:t>Inclufar</a:t>
            </a:r>
            <a:r>
              <a:rPr lang="en-US" sz="2000" b="1" dirty="0" smtClean="0"/>
              <a:t> -  Inclusive Farming - A New Educational Approach in Social farming </a:t>
            </a:r>
            <a:r>
              <a:rPr lang="en-US" sz="2000" dirty="0" smtClean="0"/>
              <a:t>by van Elsen et al</a:t>
            </a:r>
            <a:r>
              <a:rPr lang="en-US" sz="2000" b="1" dirty="0" smtClean="0"/>
              <a:t>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28600"/>
            <a:ext cx="8915400" cy="1039342"/>
          </a:xfrm>
        </p:spPr>
        <p:txBody>
          <a:bodyPr/>
          <a:lstStyle/>
          <a:p>
            <a:r>
              <a:rPr lang="en-GB" dirty="0" smtClean="0"/>
              <a:t>Bridging</a:t>
            </a:r>
            <a:r>
              <a:rPr lang="en-US" dirty="0" smtClean="0"/>
              <a:t> </a:t>
            </a:r>
            <a:r>
              <a:rPr lang="en-US" dirty="0"/>
              <a:t>the gap between scientific knowledge and </a:t>
            </a:r>
            <a:r>
              <a:rPr lang="en-GB" dirty="0" smtClean="0"/>
              <a:t>practise</a:t>
            </a:r>
            <a:endParaRPr lang="fi-FI" dirty="0"/>
          </a:p>
        </p:txBody>
      </p:sp>
      <p:pic>
        <p:nvPicPr>
          <p:cNvPr id="3074" name="Picture 2" descr="EU_flag_LLP_EN-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207125"/>
            <a:ext cx="11207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70000" y="6137670"/>
            <a:ext cx="62357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/>
              <a:t>This project has been funded with support from the European </a:t>
            </a:r>
            <a:r>
              <a:rPr lang="en-GB" sz="1000" dirty="0" smtClean="0"/>
              <a:t> Commission</a:t>
            </a:r>
            <a:r>
              <a:rPr lang="en-GB" sz="1000" dirty="0"/>
              <a:t>. This publication reflects the views only of the author, </a:t>
            </a:r>
            <a:r>
              <a:rPr lang="en-GB" sz="1000" dirty="0" smtClean="0"/>
              <a:t>and </a:t>
            </a:r>
            <a:r>
              <a:rPr lang="en-GB" sz="1000" dirty="0"/>
              <a:t>the Commission cannot be held responsible for any use which may be made of the information contained therein.</a:t>
            </a:r>
            <a:endParaRPr lang="fi-FI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5616720"/>
            <a:ext cx="1790700" cy="6201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3050" y="5511770"/>
            <a:ext cx="8356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www.adam-europe.eu/adam/project/view.htm?prj=10805</a:t>
            </a:r>
            <a:r>
              <a:rPr lang="en-GB" sz="1400" dirty="0"/>
              <a:t>#.</a:t>
            </a:r>
            <a:r>
              <a:rPr lang="en-GB" sz="1400" dirty="0" smtClean="0"/>
              <a:t>VDPZTPmSwby, </a:t>
            </a:r>
          </a:p>
          <a:p>
            <a:r>
              <a:rPr lang="en-GB" sz="1400" dirty="0" smtClean="0"/>
              <a:t>www.inclufar.eu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8069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0000"/>
      </a:dk2>
      <a:lt2>
        <a:srgbClr val="B1B1B1"/>
      </a:lt2>
      <a:accent1>
        <a:srgbClr val="0097D2"/>
      </a:accent1>
      <a:accent2>
        <a:srgbClr val="76A938"/>
      </a:accent2>
      <a:accent3>
        <a:srgbClr val="FFFFFF"/>
      </a:accent3>
      <a:accent4>
        <a:srgbClr val="000000"/>
      </a:accent4>
      <a:accent5>
        <a:srgbClr val="AAC9E5"/>
      </a:accent5>
      <a:accent6>
        <a:srgbClr val="6A9932"/>
      </a:accent6>
      <a:hlink>
        <a:srgbClr val="EAB90C"/>
      </a:hlink>
      <a:folHlink>
        <a:srgbClr val="CAD122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0000"/>
        </a:dk2>
        <a:lt2>
          <a:srgbClr val="B1B1B1"/>
        </a:lt2>
        <a:accent1>
          <a:srgbClr val="0097D2"/>
        </a:accent1>
        <a:accent2>
          <a:srgbClr val="76A938"/>
        </a:accent2>
        <a:accent3>
          <a:srgbClr val="FFFFFF"/>
        </a:accent3>
        <a:accent4>
          <a:srgbClr val="000000"/>
        </a:accent4>
        <a:accent5>
          <a:srgbClr val="AAC9E5"/>
        </a:accent5>
        <a:accent6>
          <a:srgbClr val="6A9932"/>
        </a:accent6>
        <a:hlink>
          <a:srgbClr val="EAB90C"/>
        </a:hlink>
        <a:folHlink>
          <a:srgbClr val="CAD1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9628</TotalTime>
  <Words>751</Words>
  <Application>Microsoft Office PowerPoint</Application>
  <PresentationFormat>A4 Paper (210x297 mm)</PresentationFormat>
  <Paragraphs>98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Oletusrakenne</vt:lpstr>
      <vt:lpstr>LIVING ON FARM  A NEW APPROACH OF COMMUNITY SUPPORTED AGRICULTURE (CSA)</vt:lpstr>
      <vt:lpstr>Introduction</vt:lpstr>
      <vt:lpstr>Material and methods </vt:lpstr>
      <vt:lpstr>Results</vt:lpstr>
      <vt:lpstr>Bridging the gap between scientific knowledge and practise</vt:lpstr>
      <vt:lpstr>Bridging the gap between scientific knowledge and practise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-</dc:creator>
  <cp:lastModifiedBy>Winfried Schäfer</cp:lastModifiedBy>
  <cp:revision>144</cp:revision>
  <dcterms:created xsi:type="dcterms:W3CDTF">2008-04-14T07:04:12Z</dcterms:created>
  <dcterms:modified xsi:type="dcterms:W3CDTF">2014-10-09T12:24:49Z</dcterms:modified>
</cp:coreProperties>
</file>