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9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0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1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2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3.xml" ContentType="application/vnd.openxmlformats-officedocument.themeOverride+xml"/>
  <Override PartName="/ppt/charts/chart15.xml" ContentType="application/vnd.openxmlformats-officedocument.drawingml.chart+xml"/>
  <Override PartName="/ppt/theme/themeOverride14.xml" ContentType="application/vnd.openxmlformats-officedocument.themeOverrid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31"/>
  </p:notesMasterIdLst>
  <p:sldIdLst>
    <p:sldId id="264" r:id="rId6"/>
    <p:sldId id="296" r:id="rId7"/>
    <p:sldId id="315" r:id="rId8"/>
    <p:sldId id="310" r:id="rId9"/>
    <p:sldId id="259" r:id="rId10"/>
    <p:sldId id="312" r:id="rId11"/>
    <p:sldId id="260" r:id="rId12"/>
    <p:sldId id="273" r:id="rId13"/>
    <p:sldId id="261" r:id="rId14"/>
    <p:sldId id="274" r:id="rId15"/>
    <p:sldId id="305" r:id="rId16"/>
    <p:sldId id="306" r:id="rId17"/>
    <p:sldId id="313" r:id="rId18"/>
    <p:sldId id="263" r:id="rId19"/>
    <p:sldId id="275" r:id="rId20"/>
    <p:sldId id="300" r:id="rId21"/>
    <p:sldId id="301" r:id="rId22"/>
    <p:sldId id="302" r:id="rId23"/>
    <p:sldId id="303" r:id="rId24"/>
    <p:sldId id="304" r:id="rId25"/>
    <p:sldId id="307" r:id="rId26"/>
    <p:sldId id="265" r:id="rId27"/>
    <p:sldId id="314" r:id="rId28"/>
    <p:sldId id="316" r:id="rId29"/>
    <p:sldId id="298" r:id="rId3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7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'Ikä '!$B$4:$B$8</c:f>
              <c:strCache>
                <c:ptCount val="5"/>
                <c:pt idx="0">
                  <c:v>- 44 v</c:v>
                </c:pt>
                <c:pt idx="1">
                  <c:v>45-54 v</c:v>
                </c:pt>
                <c:pt idx="2">
                  <c:v>55-64 v</c:v>
                </c:pt>
                <c:pt idx="3">
                  <c:v>65-74 v</c:v>
                </c:pt>
                <c:pt idx="4">
                  <c:v> 75 - v</c:v>
                </c:pt>
              </c:strCache>
            </c:strRef>
          </c:cat>
          <c:val>
            <c:numRef>
              <c:f>'Ikä '!$C$4:$C$8</c:f>
              <c:numCache>
                <c:formatCode>General</c:formatCode>
                <c:ptCount val="5"/>
                <c:pt idx="0">
                  <c:v>12</c:v>
                </c:pt>
                <c:pt idx="1">
                  <c:v>14</c:v>
                </c:pt>
                <c:pt idx="2">
                  <c:v>23</c:v>
                </c:pt>
                <c:pt idx="3">
                  <c:v>33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01-4E2B-9778-9D6B5F2D28E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5749944"/>
        <c:axId val="435746664"/>
      </c:barChart>
      <c:catAx>
        <c:axId val="4357499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i-FI" baseline="0"/>
                  <a:t>% metsänomistajista</a:t>
                </a:r>
              </a:p>
            </c:rich>
          </c:tx>
          <c:layout>
            <c:manualLayout>
              <c:xMode val="edge"/>
              <c:yMode val="edge"/>
              <c:x val="5.1891753845267632E-2"/>
              <c:y val="4.580652330110227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5746664"/>
        <c:crosses val="autoZero"/>
        <c:auto val="1"/>
        <c:lblAlgn val="ctr"/>
        <c:lblOffset val="100"/>
        <c:noMultiLvlLbl val="0"/>
      </c:catAx>
      <c:valAx>
        <c:axId val="435746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5749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/>
              <a:t>%</a:t>
            </a:r>
            <a:r>
              <a:rPr lang="fi-FI" baseline="0"/>
              <a:t> </a:t>
            </a:r>
            <a:r>
              <a:rPr lang="fi-FI" sz="1300" baseline="0"/>
              <a:t>metsänomistajista</a:t>
            </a:r>
            <a:r>
              <a:rPr lang="fi-FI" baseline="0"/>
              <a:t> </a:t>
            </a:r>
            <a:endParaRPr lang="fi-FI"/>
          </a:p>
        </c:rich>
      </c:tx>
      <c:layout>
        <c:manualLayout>
          <c:xMode val="edge"/>
          <c:yMode val="edge"/>
          <c:x val="4.039566929133858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Koulutus!$A$17:$A$20</c:f>
              <c:strCache>
                <c:ptCount val="4"/>
                <c:pt idx="0">
                  <c:v>Ei tutkintoa </c:v>
                </c:pt>
                <c:pt idx="1">
                  <c:v>Ammattikoulututkinto</c:v>
                </c:pt>
                <c:pt idx="2">
                  <c:v>AMK- tai opistotutkinto </c:v>
                </c:pt>
                <c:pt idx="3">
                  <c:v>Yliopistotutkinto</c:v>
                </c:pt>
              </c:strCache>
            </c:strRef>
          </c:cat>
          <c:val>
            <c:numRef>
              <c:f>Koulutus!$B$17:$B$20</c:f>
              <c:numCache>
                <c:formatCode>General</c:formatCode>
                <c:ptCount val="4"/>
                <c:pt idx="0">
                  <c:v>28</c:v>
                </c:pt>
                <c:pt idx="1">
                  <c:v>27</c:v>
                </c:pt>
                <c:pt idx="2">
                  <c:v>27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A3-4BA2-A557-A97B2761D6D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5586032"/>
        <c:axId val="435586360"/>
      </c:barChart>
      <c:catAx>
        <c:axId val="43558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5586360"/>
        <c:crosses val="autoZero"/>
        <c:auto val="1"/>
        <c:lblAlgn val="ctr"/>
        <c:lblOffset val="100"/>
        <c:noMultiLvlLbl val="0"/>
      </c:catAx>
      <c:valAx>
        <c:axId val="435586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5586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1300" dirty="0"/>
              <a:t>%</a:t>
            </a:r>
            <a:r>
              <a:rPr lang="fi-FI" sz="1300" baseline="0" dirty="0"/>
              <a:t> metsänomistajista </a:t>
            </a:r>
            <a:endParaRPr lang="fi-FI" sz="1300" dirty="0"/>
          </a:p>
        </c:rich>
      </c:tx>
      <c:layout>
        <c:manualLayout>
          <c:xMode val="edge"/>
          <c:yMode val="edge"/>
          <c:x val="1.9052241382276819E-2"/>
          <c:y val="2.72584933520877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Koulutus!$A$17</c:f>
              <c:strCache>
                <c:ptCount val="1"/>
                <c:pt idx="0">
                  <c:v>Ei tutkintoa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Koulutus!$B$16:$D$16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Koulutus!$B$17:$D$17</c:f>
              <c:numCache>
                <c:formatCode>General</c:formatCode>
                <c:ptCount val="3"/>
                <c:pt idx="0">
                  <c:v>45</c:v>
                </c:pt>
                <c:pt idx="1">
                  <c:v>32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89-469C-BAB0-00368F515940}"/>
            </c:ext>
          </c:extLst>
        </c:ser>
        <c:ser>
          <c:idx val="1"/>
          <c:order val="1"/>
          <c:tx>
            <c:strRef>
              <c:f>Koulutus!$A$18</c:f>
              <c:strCache>
                <c:ptCount val="1"/>
                <c:pt idx="0">
                  <c:v>Ammattikoulututkinto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Koulutus!$B$16:$D$16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Koulutus!$B$18:$D$18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89-469C-BAB0-00368F515940}"/>
            </c:ext>
          </c:extLst>
        </c:ser>
        <c:ser>
          <c:idx val="2"/>
          <c:order val="2"/>
          <c:tx>
            <c:strRef>
              <c:f>Koulutus!$A$19</c:f>
              <c:strCache>
                <c:ptCount val="1"/>
                <c:pt idx="0">
                  <c:v>AMK- tai opistotutkinto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Koulutus!$B$16:$D$16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Koulutus!$B$19:$D$19</c:f>
              <c:numCache>
                <c:formatCode>General</c:formatCode>
                <c:ptCount val="3"/>
                <c:pt idx="0">
                  <c:v>17</c:v>
                </c:pt>
                <c:pt idx="1">
                  <c:v>21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89-469C-BAB0-00368F515940}"/>
            </c:ext>
          </c:extLst>
        </c:ser>
        <c:ser>
          <c:idx val="3"/>
          <c:order val="3"/>
          <c:tx>
            <c:strRef>
              <c:f>Koulutus!$A$20</c:f>
              <c:strCache>
                <c:ptCount val="1"/>
                <c:pt idx="0">
                  <c:v>Yliopistotutkinto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Koulutus!$B$16:$D$16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Koulutus!$B$20:$D$20</c:f>
              <c:numCache>
                <c:formatCode>General</c:formatCode>
                <c:ptCount val="3"/>
                <c:pt idx="0">
                  <c:v>9</c:v>
                </c:pt>
                <c:pt idx="1">
                  <c:v>12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C89-469C-BAB0-00368F51594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51875856"/>
        <c:axId val="451872904"/>
      </c:barChart>
      <c:catAx>
        <c:axId val="451875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51872904"/>
        <c:crosses val="autoZero"/>
        <c:auto val="1"/>
        <c:lblAlgn val="ctr"/>
        <c:lblOffset val="100"/>
        <c:noMultiLvlLbl val="0"/>
      </c:catAx>
      <c:valAx>
        <c:axId val="451872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51875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 metsänomistajista</a:t>
            </a:r>
          </a:p>
        </c:rich>
      </c:tx>
      <c:layout>
        <c:manualLayout>
          <c:xMode val="edge"/>
          <c:yMode val="edge"/>
          <c:x val="5.146143845604545E-2"/>
          <c:y val="3.2994627367734862E-2"/>
        </c:manualLayout>
      </c:layout>
      <c:overlay val="0"/>
      <c:spPr>
        <a:noFill/>
        <a:ln w="1270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3.2963859549707153E-2"/>
          <c:y val="0.15397673143172902"/>
          <c:w val="0.94502788599328091"/>
          <c:h val="0.726272996180685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Bruttotulot!$A$6:$A$10</c:f>
              <c:strCache>
                <c:ptCount val="5"/>
                <c:pt idx="0">
                  <c:v>Alle 20 000 €</c:v>
                </c:pt>
                <c:pt idx="1">
                  <c:v>20 000 - 40 000 €</c:v>
                </c:pt>
                <c:pt idx="2">
                  <c:v>40 000 - 70 000 €</c:v>
                </c:pt>
                <c:pt idx="3">
                  <c:v>70 000 - 100 000 €</c:v>
                </c:pt>
                <c:pt idx="4">
                  <c:v>Yli 100 000 €</c:v>
                </c:pt>
              </c:strCache>
            </c:strRef>
          </c:cat>
          <c:val>
            <c:numRef>
              <c:f>Bruttotulot!$B$6:$B$10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E962-4F7A-BC30-3DFECDBD9A65}"/>
            </c:ext>
          </c:extLst>
        </c:ser>
        <c:ser>
          <c:idx val="1"/>
          <c:order val="1"/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Bruttotulot!$A$6:$A$10</c:f>
              <c:strCache>
                <c:ptCount val="5"/>
                <c:pt idx="0">
                  <c:v>Alle 20 000 €</c:v>
                </c:pt>
                <c:pt idx="1">
                  <c:v>20 000 - 40 000 €</c:v>
                </c:pt>
                <c:pt idx="2">
                  <c:v>40 000 - 70 000 €</c:v>
                </c:pt>
                <c:pt idx="3">
                  <c:v>70 000 - 100 000 €</c:v>
                </c:pt>
                <c:pt idx="4">
                  <c:v>Yli 100 000 €</c:v>
                </c:pt>
              </c:strCache>
            </c:strRef>
          </c:cat>
          <c:val>
            <c:numRef>
              <c:f>Bruttotulot!$C$6:$C$10</c:f>
              <c:numCache>
                <c:formatCode>General</c:formatCode>
                <c:ptCount val="5"/>
                <c:pt idx="0">
                  <c:v>18</c:v>
                </c:pt>
                <c:pt idx="1">
                  <c:v>28</c:v>
                </c:pt>
                <c:pt idx="2">
                  <c:v>30</c:v>
                </c:pt>
                <c:pt idx="3">
                  <c:v>14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2-4F7A-BC30-3DFECDBD9A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00719112"/>
        <c:axId val="600718456"/>
      </c:barChart>
      <c:catAx>
        <c:axId val="600719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600718456"/>
        <c:crosses val="autoZero"/>
        <c:auto val="1"/>
        <c:lblAlgn val="ctr"/>
        <c:lblOffset val="100"/>
        <c:noMultiLvlLbl val="0"/>
      </c:catAx>
      <c:valAx>
        <c:axId val="600718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600719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2700"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'Tavoitteet '!$D$3</c:f>
              <c:strCache>
                <c:ptCount val="1"/>
                <c:pt idx="0">
                  <c:v>% metsänomistajista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'Tavoitteet '!$B$4:$C$8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 </c:v>
                </c:pt>
                <c:pt idx="4">
                  <c:v>Epätietoiset</c:v>
                </c:pt>
              </c:strCache>
            </c:strRef>
          </c:cat>
          <c:val>
            <c:numRef>
              <c:f>'Tavoitteet '!$D$4:$D$8</c:f>
              <c:numCache>
                <c:formatCode>General</c:formatCode>
                <c:ptCount val="5"/>
                <c:pt idx="0">
                  <c:v>28</c:v>
                </c:pt>
                <c:pt idx="1">
                  <c:v>20</c:v>
                </c:pt>
                <c:pt idx="2">
                  <c:v>21</c:v>
                </c:pt>
                <c:pt idx="3">
                  <c:v>20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F-400C-815C-56B94B0F5DA4}"/>
            </c:ext>
          </c:extLst>
        </c:ser>
        <c:ser>
          <c:idx val="1"/>
          <c:order val="1"/>
          <c:tx>
            <c:strRef>
              <c:f>'Tavoitteet '!$E$3</c:f>
              <c:strCache>
                <c:ptCount val="1"/>
                <c:pt idx="0">
                  <c:v>% metsämaan alasta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'Tavoitteet '!$B$4:$C$8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 </c:v>
                </c:pt>
                <c:pt idx="4">
                  <c:v>Epätietoiset</c:v>
                </c:pt>
              </c:strCache>
            </c:strRef>
          </c:cat>
          <c:val>
            <c:numRef>
              <c:f>'Tavoitteet '!$E$4:$E$8</c:f>
              <c:numCache>
                <c:formatCode>General</c:formatCode>
                <c:ptCount val="5"/>
                <c:pt idx="0">
                  <c:v>38</c:v>
                </c:pt>
                <c:pt idx="1">
                  <c:v>13</c:v>
                </c:pt>
                <c:pt idx="2">
                  <c:v>18</c:v>
                </c:pt>
                <c:pt idx="3">
                  <c:v>24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3F-400C-815C-56B94B0F5DA4}"/>
            </c:ext>
          </c:extLst>
        </c:ser>
        <c:ser>
          <c:idx val="2"/>
          <c:order val="2"/>
          <c:tx>
            <c:strRef>
              <c:f>'Tavoitteet '!$F$3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'Tavoitteet '!$B$4:$C$8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 </c:v>
                </c:pt>
                <c:pt idx="4">
                  <c:v>Epätietoiset</c:v>
                </c:pt>
              </c:strCache>
            </c:strRef>
          </c:cat>
          <c:val>
            <c:numRef>
              <c:f>'Tavoitteet '!$F$4:$F$8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2-883F-400C-815C-56B94B0F5DA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7211736"/>
        <c:axId val="447217312"/>
      </c:barChart>
      <c:catAx>
        <c:axId val="447211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47217312"/>
        <c:crosses val="autoZero"/>
        <c:auto val="1"/>
        <c:lblAlgn val="ctr"/>
        <c:lblOffset val="100"/>
        <c:noMultiLvlLbl val="0"/>
      </c:catAx>
      <c:valAx>
        <c:axId val="44721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47211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752940014385825"/>
          <c:y val="7.2764010652956734E-2"/>
          <c:w val="0.31694782892530771"/>
          <c:h val="0.81503140215866565"/>
        </c:manualLayout>
      </c:layout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581882932219092E-2"/>
          <c:y val="3.0391120156066247E-2"/>
          <c:w val="0.84266313868575671"/>
          <c:h val="0.8162456623522620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1999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 </c:v>
                </c:pt>
                <c:pt idx="4">
                  <c:v>Epätietoiset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34</c:v>
                </c:pt>
                <c:pt idx="1">
                  <c:v>25</c:v>
                </c:pt>
                <c:pt idx="2">
                  <c:v>18</c:v>
                </c:pt>
                <c:pt idx="3">
                  <c:v>13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CC-4B7D-81A1-96D53A6D86AA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9BBB59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 </c:v>
                </c:pt>
                <c:pt idx="4">
                  <c:v>Epätietoiset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30</c:v>
                </c:pt>
                <c:pt idx="1">
                  <c:v>24</c:v>
                </c:pt>
                <c:pt idx="2">
                  <c:v>20</c:v>
                </c:pt>
                <c:pt idx="3">
                  <c:v>16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CC-4B7D-81A1-96D53A6D86AA}"/>
            </c:ext>
          </c:extLst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8064A2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Monitavoitteiset</c:v>
                </c:pt>
                <c:pt idx="1">
                  <c:v>Virkistyskäyttäjät</c:v>
                </c:pt>
                <c:pt idx="2">
                  <c:v>Metsässä tekevät</c:v>
                </c:pt>
                <c:pt idx="3">
                  <c:v>Turvaa ja tuloja korostavat </c:v>
                </c:pt>
                <c:pt idx="4">
                  <c:v>Epätietoiset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28</c:v>
                </c:pt>
                <c:pt idx="1">
                  <c:v>20</c:v>
                </c:pt>
                <c:pt idx="2">
                  <c:v>21</c:v>
                </c:pt>
                <c:pt idx="3">
                  <c:v>20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CC-4B7D-81A1-96D53A6D8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9296024"/>
        <c:axId val="1"/>
      </c:barChart>
      <c:catAx>
        <c:axId val="369296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3692960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fi-FI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1600"/>
              <a:t>% tiloista</a:t>
            </a:r>
          </a:p>
        </c:rich>
      </c:tx>
      <c:layout>
        <c:manualLayout>
          <c:xMode val="edge"/>
          <c:yMode val="edge"/>
          <c:x val="5.6333333333333332E-2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'Metsälön koko '!$B$6:$B$10</c:f>
              <c:strCache>
                <c:ptCount val="5"/>
                <c:pt idx="0">
                  <c:v>5-9,9 ha</c:v>
                </c:pt>
                <c:pt idx="1">
                  <c:v>10-19,9 ha</c:v>
                </c:pt>
                <c:pt idx="2">
                  <c:v>20-49,9 ha</c:v>
                </c:pt>
                <c:pt idx="3">
                  <c:v>50-99,9 ha</c:v>
                </c:pt>
                <c:pt idx="4">
                  <c:v>100- ha</c:v>
                </c:pt>
              </c:strCache>
            </c:strRef>
          </c:cat>
          <c:val>
            <c:numRef>
              <c:f>'Metsälön koko '!$C$6:$C$10</c:f>
              <c:numCache>
                <c:formatCode>General</c:formatCode>
                <c:ptCount val="5"/>
                <c:pt idx="0">
                  <c:v>16</c:v>
                </c:pt>
                <c:pt idx="1">
                  <c:v>23</c:v>
                </c:pt>
                <c:pt idx="2">
                  <c:v>33</c:v>
                </c:pt>
                <c:pt idx="3">
                  <c:v>17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50-401D-A02A-F7E98A35D1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3405864"/>
        <c:axId val="443404880"/>
      </c:barChart>
      <c:catAx>
        <c:axId val="443405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43404880"/>
        <c:crosses val="autoZero"/>
        <c:auto val="1"/>
        <c:lblAlgn val="ctr"/>
        <c:lblOffset val="100"/>
        <c:noMultiLvlLbl val="0"/>
      </c:catAx>
      <c:valAx>
        <c:axId val="44340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43405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% metsänomistajista</a:t>
            </a:r>
            <a:r>
              <a:rPr lang="fi-FI" baseline="0" dirty="0"/>
              <a:t> </a:t>
            </a:r>
            <a:endParaRPr lang="fi-FI" dirty="0"/>
          </a:p>
        </c:rich>
      </c:tx>
      <c:layout>
        <c:manualLayout>
          <c:xMode val="edge"/>
          <c:yMode val="edge"/>
          <c:x val="8.3972189835087335E-2"/>
          <c:y val="4.01830242171464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31025352829481784"/>
          <c:y val="0.12127860441987116"/>
          <c:w val="0.37391068653145332"/>
          <c:h val="0.8297485641003763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2C9-402D-AD46-60E4608DAC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2C9-402D-AD46-60E4608DAC4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2C9-402D-AD46-60E4608DAC4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Hallintatapa!$A$4:$A$6</c:f>
              <c:strCache>
                <c:ptCount val="3"/>
                <c:pt idx="0">
                  <c:v>Perheomistus</c:v>
                </c:pt>
                <c:pt idx="1">
                  <c:v>Yhtymä</c:v>
                </c:pt>
                <c:pt idx="2">
                  <c:v>Kuolinpesä</c:v>
                </c:pt>
              </c:strCache>
            </c:strRef>
          </c:cat>
          <c:val>
            <c:numRef>
              <c:f>Hallintatapa!$B$4:$B$6</c:f>
              <c:numCache>
                <c:formatCode>General</c:formatCode>
                <c:ptCount val="3"/>
                <c:pt idx="0">
                  <c:v>72</c:v>
                </c:pt>
                <c:pt idx="1">
                  <c:v>17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2C9-402D-AD46-60E4608DAC4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014942212862368"/>
          <c:y val="0.35549630274957217"/>
          <c:w val="0.16272319099389548"/>
          <c:h val="0.306769058298105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% tiloista</a:t>
            </a:r>
          </a:p>
        </c:rich>
      </c:tx>
      <c:layout>
        <c:manualLayout>
          <c:xMode val="edge"/>
          <c:yMode val="edge"/>
          <c:x val="5.8733792043130277E-2"/>
          <c:y val="4.07407407407407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'Tilan saanto'!$A$6:$A$11</c:f>
              <c:strCache>
                <c:ptCount val="6"/>
                <c:pt idx="0">
                  <c:v>Perintö</c:v>
                </c:pt>
                <c:pt idx="1">
                  <c:v>Lahja</c:v>
                </c:pt>
                <c:pt idx="2">
                  <c:v>Osto vanhemmilta</c:v>
                </c:pt>
                <c:pt idx="3">
                  <c:v>Osto sukulaisilta</c:v>
                </c:pt>
                <c:pt idx="4">
                  <c:v>Osto markkinoilta </c:v>
                </c:pt>
                <c:pt idx="5">
                  <c:v>Usea tapa</c:v>
                </c:pt>
              </c:strCache>
            </c:strRef>
          </c:cat>
          <c:val>
            <c:numRef>
              <c:f>'Tilan saanto'!$B$6:$B$11</c:f>
              <c:numCache>
                <c:formatCode>General</c:formatCode>
                <c:ptCount val="6"/>
                <c:pt idx="0">
                  <c:v>46</c:v>
                </c:pt>
                <c:pt idx="1">
                  <c:v>7</c:v>
                </c:pt>
                <c:pt idx="2">
                  <c:v>20</c:v>
                </c:pt>
                <c:pt idx="3">
                  <c:v>8</c:v>
                </c:pt>
                <c:pt idx="4">
                  <c:v>12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46-4CA9-9C54-9C466370E49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3007256"/>
        <c:axId val="433009552"/>
      </c:barChart>
      <c:catAx>
        <c:axId val="433007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3009552"/>
        <c:crosses val="autoZero"/>
        <c:auto val="1"/>
        <c:lblAlgn val="ctr"/>
        <c:lblOffset val="100"/>
        <c:noMultiLvlLbl val="0"/>
      </c:catAx>
      <c:valAx>
        <c:axId val="43300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33007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1400" dirty="0"/>
              <a:t>%</a:t>
            </a:r>
            <a:r>
              <a:rPr lang="fi-FI" sz="1400" baseline="0" dirty="0"/>
              <a:t> metsänomistajista</a:t>
            </a:r>
          </a:p>
        </c:rich>
      </c:tx>
      <c:layout>
        <c:manualLayout>
          <c:xMode val="edge"/>
          <c:yMode val="edge"/>
          <c:x val="5.5873480031905814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'Ikä '!$B$4</c:f>
              <c:strCache>
                <c:ptCount val="1"/>
                <c:pt idx="0">
                  <c:v>- 44 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'Ikä '!$C$3:$E$3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'Ikä '!$C$4:$E$4</c:f>
              <c:numCache>
                <c:formatCode>General</c:formatCode>
                <c:ptCount val="3"/>
                <c:pt idx="0">
                  <c:v>19</c:v>
                </c:pt>
                <c:pt idx="1">
                  <c:v>11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F8-4641-A698-5F422AE0FD3E}"/>
            </c:ext>
          </c:extLst>
        </c:ser>
        <c:ser>
          <c:idx val="1"/>
          <c:order val="1"/>
          <c:tx>
            <c:strRef>
              <c:f>'Ikä '!$B$5</c:f>
              <c:strCache>
                <c:ptCount val="1"/>
                <c:pt idx="0">
                  <c:v>45-54 v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'Ikä '!$C$3:$E$3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'Ikä '!$C$5:$E$5</c:f>
              <c:numCache>
                <c:formatCode>General</c:formatCode>
                <c:ptCount val="3"/>
                <c:pt idx="0">
                  <c:v>26</c:v>
                </c:pt>
                <c:pt idx="1">
                  <c:v>19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F8-4641-A698-5F422AE0FD3E}"/>
            </c:ext>
          </c:extLst>
        </c:ser>
        <c:ser>
          <c:idx val="2"/>
          <c:order val="2"/>
          <c:tx>
            <c:strRef>
              <c:f>'Ikä '!$B$6</c:f>
              <c:strCache>
                <c:ptCount val="1"/>
                <c:pt idx="0">
                  <c:v>55-64 v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'Ikä '!$C$3:$E$3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'Ikä '!$C$6:$E$6</c:f>
              <c:numCache>
                <c:formatCode>General</c:formatCode>
                <c:ptCount val="3"/>
                <c:pt idx="0">
                  <c:v>25</c:v>
                </c:pt>
                <c:pt idx="1">
                  <c:v>32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F8-4641-A698-5F422AE0FD3E}"/>
            </c:ext>
          </c:extLst>
        </c:ser>
        <c:ser>
          <c:idx val="3"/>
          <c:order val="3"/>
          <c:tx>
            <c:strRef>
              <c:f>'Ikä '!$B$7</c:f>
              <c:strCache>
                <c:ptCount val="1"/>
                <c:pt idx="0">
                  <c:v>65-74 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'Ikä '!$C$3:$E$3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'Ikä '!$C$7:$E$7</c:f>
              <c:numCache>
                <c:formatCode>General</c:formatCode>
                <c:ptCount val="3"/>
                <c:pt idx="0">
                  <c:v>20</c:v>
                </c:pt>
                <c:pt idx="1">
                  <c:v>24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F8-4641-A698-5F422AE0FD3E}"/>
            </c:ext>
          </c:extLst>
        </c:ser>
        <c:ser>
          <c:idx val="4"/>
          <c:order val="4"/>
          <c:tx>
            <c:strRef>
              <c:f>'Ikä '!$B$8</c:f>
              <c:strCache>
                <c:ptCount val="1"/>
                <c:pt idx="0">
                  <c:v> 75 - v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'Ikä '!$C$3:$E$3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'Ikä '!$C$8:$E$8</c:f>
              <c:numCache>
                <c:formatCode>General</c:formatCode>
                <c:ptCount val="3"/>
                <c:pt idx="0">
                  <c:v>10</c:v>
                </c:pt>
                <c:pt idx="1">
                  <c:v>14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F8-4641-A698-5F422AE0F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4110736"/>
        <c:axId val="554113032"/>
      </c:barChart>
      <c:catAx>
        <c:axId val="55411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54113032"/>
        <c:crosses val="autoZero"/>
        <c:auto val="1"/>
        <c:lblAlgn val="ctr"/>
        <c:lblOffset val="100"/>
        <c:noMultiLvlLbl val="0"/>
      </c:catAx>
      <c:valAx>
        <c:axId val="554113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54110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752940014385825"/>
          <c:y val="7.2764010652956734E-2"/>
          <c:w val="0.31694782892530771"/>
          <c:h val="0.81503140215866565"/>
        </c:manualLayout>
      </c:layout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% metsänomistajista</a:t>
            </a:r>
            <a:r>
              <a:rPr lang="fi-FI" baseline="0" dirty="0"/>
              <a:t> </a:t>
            </a:r>
            <a:endParaRPr lang="fi-FI" dirty="0"/>
          </a:p>
        </c:rich>
      </c:tx>
      <c:layout>
        <c:manualLayout>
          <c:xMode val="edge"/>
          <c:yMode val="edge"/>
          <c:x val="2.924220593463461E-2"/>
          <c:y val="1.87121557700037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0.12847038638924452"/>
          <c:y val="0.1577797187341978"/>
          <c:w val="0.49794505438752951"/>
          <c:h val="0.789565453647485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2C7-4A6D-8F75-DB82AEAEAB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2C7-4A6D-8F75-DB82AEAEAB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2C7-4A6D-8F75-DB82AEAEAB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2C7-4A6D-8F75-DB82AEAEAB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2C7-4A6D-8F75-DB82AEAEAB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'Ammattiasema '!$A$4:$A$8</c:f>
              <c:strCache>
                <c:ptCount val="5"/>
                <c:pt idx="0">
                  <c:v>Palkansaaja </c:v>
                </c:pt>
                <c:pt idx="1">
                  <c:v>Maatalousyrittäjä</c:v>
                </c:pt>
                <c:pt idx="2">
                  <c:v>Eläkeläinen </c:v>
                </c:pt>
                <c:pt idx="3">
                  <c:v>Yrittäjä</c:v>
                </c:pt>
                <c:pt idx="4">
                  <c:v>Muu </c:v>
                </c:pt>
              </c:strCache>
            </c:strRef>
          </c:cat>
          <c:val>
            <c:numRef>
              <c:f>'Ammattiasema '!$B$4:$B$8</c:f>
              <c:numCache>
                <c:formatCode>0</c:formatCode>
                <c:ptCount val="5"/>
                <c:pt idx="0">
                  <c:v>37.200000000000003</c:v>
                </c:pt>
                <c:pt idx="1">
                  <c:v>8.6</c:v>
                </c:pt>
                <c:pt idx="2">
                  <c:v>47</c:v>
                </c:pt>
                <c:pt idx="3">
                  <c:v>6</c:v>
                </c:pt>
                <c:pt idx="4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2C7-4A6D-8F75-DB82AEAEAB9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dirty="0"/>
              <a:t>% metsänomistajista </a:t>
            </a:r>
          </a:p>
        </c:rich>
      </c:tx>
      <c:layout>
        <c:manualLayout>
          <c:xMode val="edge"/>
          <c:yMode val="edge"/>
          <c:x val="2.3443618454107029E-2"/>
          <c:y val="2.3735200115352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'Ammattiaseman muutos'!$B$6</c:f>
              <c:strCache>
                <c:ptCount val="1"/>
                <c:pt idx="0">
                  <c:v>Palkansaajat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'Ammattiaseman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'Ammattiaseman muutos'!$C$6:$E$6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BA-4FD7-8EE2-77F600854B02}"/>
            </c:ext>
          </c:extLst>
        </c:ser>
        <c:ser>
          <c:idx val="1"/>
          <c:order val="1"/>
          <c:tx>
            <c:strRef>
              <c:f>'Ammattiaseman muutos'!$B$7</c:f>
              <c:strCache>
                <c:ptCount val="1"/>
                <c:pt idx="0">
                  <c:v>Maatalousyrittäjät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'Ammattiaseman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'Ammattiaseman muutos'!$C$7:$E$7</c:f>
              <c:numCache>
                <c:formatCode>General</c:formatCode>
                <c:ptCount val="3"/>
                <c:pt idx="0">
                  <c:v>22</c:v>
                </c:pt>
                <c:pt idx="1">
                  <c:v>16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BA-4FD7-8EE2-77F600854B02}"/>
            </c:ext>
          </c:extLst>
        </c:ser>
        <c:ser>
          <c:idx val="2"/>
          <c:order val="2"/>
          <c:tx>
            <c:strRef>
              <c:f>'Ammattiaseman muutos'!$B$8</c:f>
              <c:strCache>
                <c:ptCount val="1"/>
                <c:pt idx="0">
                  <c:v>Eläkeläiset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'Ammattiaseman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'Ammattiaseman muutos'!$C$8:$E$8</c:f>
              <c:numCache>
                <c:formatCode>General</c:formatCode>
                <c:ptCount val="3"/>
                <c:pt idx="0">
                  <c:v>37</c:v>
                </c:pt>
                <c:pt idx="1">
                  <c:v>45</c:v>
                </c:pt>
                <c:pt idx="2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BA-4FD7-8EE2-77F600854B02}"/>
            </c:ext>
          </c:extLst>
        </c:ser>
        <c:ser>
          <c:idx val="3"/>
          <c:order val="3"/>
          <c:tx>
            <c:strRef>
              <c:f>'Ammattiaseman muutos'!$B$9</c:f>
              <c:strCache>
                <c:ptCount val="1"/>
                <c:pt idx="0">
                  <c:v>Yrittäjät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'Ammattiaseman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'Ammattiaseman muutos'!$C$9:$E$9</c:f>
              <c:numCache>
                <c:formatCode>General</c:formatCode>
                <c:ptCount val="3"/>
                <c:pt idx="0">
                  <c:v>6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BA-4FD7-8EE2-77F600854B02}"/>
            </c:ext>
          </c:extLst>
        </c:ser>
        <c:ser>
          <c:idx val="4"/>
          <c:order val="4"/>
          <c:tx>
            <c:strRef>
              <c:f>'Ammattiaseman muutos'!$B$10</c:f>
              <c:strCache>
                <c:ptCount val="1"/>
                <c:pt idx="0">
                  <c:v>Muut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'Ammattiaseman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'Ammattiaseman muutos'!$C$10:$E$10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BA-4FD7-8EE2-77F600854B0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50295448"/>
        <c:axId val="650296104"/>
      </c:barChart>
      <c:catAx>
        <c:axId val="650295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650296104"/>
        <c:crosses val="autoZero"/>
        <c:auto val="1"/>
        <c:lblAlgn val="ctr"/>
        <c:lblOffset val="100"/>
        <c:noMultiLvlLbl val="0"/>
      </c:catAx>
      <c:valAx>
        <c:axId val="650296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650295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</a:t>
            </a:r>
            <a:r>
              <a:rPr lang="en-US" baseline="0"/>
              <a:t> metsänomistajista </a:t>
            </a:r>
            <a:endParaRPr lang="en-US"/>
          </a:p>
        </c:rich>
      </c:tx>
      <c:layout>
        <c:manualLayout>
          <c:xMode val="edge"/>
          <c:yMode val="edge"/>
          <c:x val="6.8173447069116364E-2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6C-4570-9720-EE6CD79BC4D2}"/>
              </c:ext>
            </c:extLst>
          </c:dPt>
          <c:dPt>
            <c:idx val="1"/>
            <c:bubble3D val="0"/>
            <c:explosion val="2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66C-4570-9720-EE6CD79BC4D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66C-4570-9720-EE6CD79BC4D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'Tilalla asuminen '!$A$4:$A$6</c:f>
              <c:strCache>
                <c:ptCount val="3"/>
                <c:pt idx="0">
                  <c:v>Tilan sijaintikunnan ulkopuolella</c:v>
                </c:pt>
                <c:pt idx="1">
                  <c:v>Muualla tilan sijaintikunnassa</c:v>
                </c:pt>
                <c:pt idx="2">
                  <c:v>Tilalla vakinaisesti </c:v>
                </c:pt>
              </c:strCache>
            </c:strRef>
          </c:cat>
          <c:val>
            <c:numRef>
              <c:f>'Tilalla asuminen '!$B$4:$B$6</c:f>
              <c:numCache>
                <c:formatCode>General</c:formatCode>
                <c:ptCount val="3"/>
                <c:pt idx="0">
                  <c:v>37</c:v>
                </c:pt>
                <c:pt idx="1">
                  <c:v>27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66C-4570-9720-EE6CD79BC4D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1300" baseline="0"/>
              <a:t>% metsänomistajista</a:t>
            </a:r>
          </a:p>
        </c:rich>
      </c:tx>
      <c:layout>
        <c:manualLayout>
          <c:xMode val="edge"/>
          <c:yMode val="edge"/>
          <c:x val="0.10393743119054444"/>
          <c:y val="6.18198287686214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947-4377-A5D2-5CD6AEECC0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947-4377-A5D2-5CD6AEECC0D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947-4377-A5D2-5CD6AEECC0D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Asuinympäristö!$A$4:$A$6</c:f>
              <c:strCache>
                <c:ptCount val="3"/>
                <c:pt idx="0">
                  <c:v>Maaseutumainen</c:v>
                </c:pt>
                <c:pt idx="1">
                  <c:v>Taajama</c:v>
                </c:pt>
                <c:pt idx="2">
                  <c:v>Kaupunkimainen</c:v>
                </c:pt>
              </c:strCache>
            </c:strRef>
          </c:cat>
          <c:val>
            <c:numRef>
              <c:f>Asuinympäristö!$B$4:$B$6</c:f>
              <c:numCache>
                <c:formatCode>General</c:formatCode>
                <c:ptCount val="3"/>
                <c:pt idx="0">
                  <c:v>53</c:v>
                </c:pt>
                <c:pt idx="1">
                  <c:v>18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947-4377-A5D2-5CD6AEECC0D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</c:legendEntry>
      <c:layout>
        <c:manualLayout>
          <c:xMode val="edge"/>
          <c:yMode val="edge"/>
          <c:x val="0.71738447330437094"/>
          <c:y val="0.41760801607377873"/>
          <c:w val="0.19924131060222303"/>
          <c:h val="0.196993286103598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/>
              <a:t>% metsänomistajista</a:t>
            </a:r>
            <a:r>
              <a:rPr lang="fi-FI" baseline="0"/>
              <a:t> </a:t>
            </a:r>
            <a:endParaRPr lang="fi-FI"/>
          </a:p>
        </c:rich>
      </c:tx>
      <c:layout>
        <c:manualLayout>
          <c:xMode val="edge"/>
          <c:yMode val="edge"/>
          <c:x val="9.9355840989475488E-2"/>
          <c:y val="4.33604750095729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>
        <c:manualLayout>
          <c:layoutTarget val="inner"/>
          <c:xMode val="edge"/>
          <c:yMode val="edge"/>
          <c:x val="6.2976580644772809E-2"/>
          <c:y val="8.5255165815047634E-2"/>
          <c:w val="0.66641622621066565"/>
          <c:h val="0.758032290541665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'Tilalla asumisen muutos'!$B$6</c:f>
              <c:strCache>
                <c:ptCount val="1"/>
                <c:pt idx="0">
                  <c:v>Asuu tilan sijaintikunnan ulkopuolella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'Tilalla asumisen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'Tilalla asumisen muutos'!$C$6:$E$6</c:f>
              <c:numCache>
                <c:formatCode>General</c:formatCode>
                <c:ptCount val="3"/>
                <c:pt idx="0">
                  <c:v>33</c:v>
                </c:pt>
                <c:pt idx="1">
                  <c:v>35</c:v>
                </c:pt>
                <c:pt idx="2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A1-4039-8D09-1EFDB6C54B6D}"/>
            </c:ext>
          </c:extLst>
        </c:ser>
        <c:ser>
          <c:idx val="1"/>
          <c:order val="1"/>
          <c:tx>
            <c:strRef>
              <c:f>'Tilalla asumisen muutos'!$B$7</c:f>
              <c:strCache>
                <c:ptCount val="1"/>
                <c:pt idx="0">
                  <c:v>Asuu muualla tilan sijaintikunnassa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'Tilalla asumisen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'Tilalla asumisen muutos'!$C$7:$E$7</c:f>
              <c:numCache>
                <c:formatCode>General</c:formatCode>
                <c:ptCount val="3"/>
                <c:pt idx="0">
                  <c:v>17</c:v>
                </c:pt>
                <c:pt idx="1">
                  <c:v>22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A1-4039-8D09-1EFDB6C54B6D}"/>
            </c:ext>
          </c:extLst>
        </c:ser>
        <c:ser>
          <c:idx val="2"/>
          <c:order val="2"/>
          <c:tx>
            <c:strRef>
              <c:f>'Tilalla asumisen muutos'!$B$8</c:f>
              <c:strCache>
                <c:ptCount val="1"/>
                <c:pt idx="0">
                  <c:v>Asuu tilalla vakinaisesti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'Tilalla asumisen muutos'!$C$5:$E$5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'Tilalla asumisen muutos'!$C$8:$E$8</c:f>
              <c:numCache>
                <c:formatCode>General</c:formatCode>
                <c:ptCount val="3"/>
                <c:pt idx="0">
                  <c:v>50</c:v>
                </c:pt>
                <c:pt idx="1">
                  <c:v>42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A1-4039-8D09-1EFDB6C54B6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54661192"/>
        <c:axId val="454661848"/>
      </c:barChart>
      <c:catAx>
        <c:axId val="454661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54661848"/>
        <c:crosses val="autoZero"/>
        <c:auto val="1"/>
        <c:lblAlgn val="ctr"/>
        <c:lblOffset val="100"/>
        <c:noMultiLvlLbl val="0"/>
      </c:catAx>
      <c:valAx>
        <c:axId val="454661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454661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018837227235672"/>
          <c:y val="0.32681353792561457"/>
          <c:w val="0.31501051908187283"/>
          <c:h val="0.423543199891267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/>
              <a:t>% metsänomistajista</a:t>
            </a:r>
          </a:p>
        </c:rich>
      </c:tx>
      <c:layout>
        <c:manualLayout>
          <c:xMode val="edge"/>
          <c:yMode val="edge"/>
          <c:x val="3.4840113735783024E-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'asuinympäristön muutos'!$B$7</c:f>
              <c:strCache>
                <c:ptCount val="1"/>
                <c:pt idx="0">
                  <c:v>Maaseutumainen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'asuinympäristön muutos'!$C$6:$E$6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'asuinympäristön muutos'!$C$7:$E$7</c:f>
              <c:numCache>
                <c:formatCode>General</c:formatCode>
                <c:ptCount val="3"/>
                <c:pt idx="0">
                  <c:v>63</c:v>
                </c:pt>
                <c:pt idx="1">
                  <c:v>55</c:v>
                </c:pt>
                <c:pt idx="2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99-4897-AE5B-6CE2B3AC5F3C}"/>
            </c:ext>
          </c:extLst>
        </c:ser>
        <c:ser>
          <c:idx val="1"/>
          <c:order val="1"/>
          <c:tx>
            <c:strRef>
              <c:f>'asuinympäristön muutos'!$B$8</c:f>
              <c:strCache>
                <c:ptCount val="1"/>
                <c:pt idx="0">
                  <c:v>Taajama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'asuinympäristön muutos'!$C$6:$E$6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'asuinympäristön muutos'!$C$8:$E$8</c:f>
              <c:numCache>
                <c:formatCode>General</c:formatCode>
                <c:ptCount val="3"/>
                <c:pt idx="0">
                  <c:v>18</c:v>
                </c:pt>
                <c:pt idx="1">
                  <c:v>19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99-4897-AE5B-6CE2B3AC5F3C}"/>
            </c:ext>
          </c:extLst>
        </c:ser>
        <c:ser>
          <c:idx val="2"/>
          <c:order val="2"/>
          <c:tx>
            <c:strRef>
              <c:f>'asuinympäristön muutos'!$B$9</c:f>
              <c:strCache>
                <c:ptCount val="1"/>
                <c:pt idx="0">
                  <c:v>Kaupunkimainen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'asuinympäristön muutos'!$C$6:$E$6</c:f>
              <c:numCache>
                <c:formatCode>General</c:formatCode>
                <c:ptCount val="3"/>
                <c:pt idx="0">
                  <c:v>1999</c:v>
                </c:pt>
                <c:pt idx="1">
                  <c:v>2009</c:v>
                </c:pt>
                <c:pt idx="2">
                  <c:v>2019</c:v>
                </c:pt>
              </c:numCache>
            </c:numRef>
          </c:cat>
          <c:val>
            <c:numRef>
              <c:f>'asuinympäristön muutos'!$C$9:$E$9</c:f>
              <c:numCache>
                <c:formatCode>General</c:formatCode>
                <c:ptCount val="3"/>
                <c:pt idx="0">
                  <c:v>19</c:v>
                </c:pt>
                <c:pt idx="1">
                  <c:v>26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99-4897-AE5B-6CE2B3AC5F3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02893760"/>
        <c:axId val="502889824"/>
      </c:barChart>
      <c:catAx>
        <c:axId val="50289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02889824"/>
        <c:crosses val="autoZero"/>
        <c:auto val="1"/>
        <c:lblAlgn val="ctr"/>
        <c:lblOffset val="100"/>
        <c:noMultiLvlLbl val="0"/>
      </c:catAx>
      <c:valAx>
        <c:axId val="50288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502893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solidFill>
        <a:srgbClr val="0070C0"/>
      </a:solidFill>
    </a:ln>
    <a:effectLst/>
  </c:spPr>
  <c:txPr>
    <a:bodyPr/>
    <a:lstStyle/>
    <a:p>
      <a:pPr>
        <a:defRPr/>
      </a:pPr>
      <a:endParaRPr lang="fi-FI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33292-1754-489E-BEBE-24D682A8AA6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1E7A2-315F-4CC4-80D9-D517C53165B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5147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7EFC9-0753-6248-A1E2-A011334B39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1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559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6630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1076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8079230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7096366C-18BB-EE43-9611-9782FF2DB8BF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4684" b="3976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A73B34-D093-5643-992A-EB69957ADAA5}"/>
              </a:ext>
            </a:extLst>
          </p:cNvPr>
          <p:cNvCxnSpPr>
            <a:cxnSpLocks/>
          </p:cNvCxnSpPr>
          <p:nvPr userDrawn="1"/>
        </p:nvCxnSpPr>
        <p:spPr>
          <a:xfrm flipH="1">
            <a:off x="8985136" y="2672080"/>
            <a:ext cx="11015" cy="368427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0E4EB6-81FF-B940-BDE4-6A6579E49B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51975" y="3035879"/>
            <a:ext cx="2446338" cy="16779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300" i="1"/>
            </a:lvl1pPr>
            <a:lvl2pPr marL="457200" indent="0">
              <a:buFontTx/>
              <a:buNone/>
              <a:defRPr sz="1300" i="1"/>
            </a:lvl2pPr>
            <a:lvl3pPr marL="914400" indent="0">
              <a:buFontTx/>
              <a:buNone/>
              <a:defRPr sz="1300" i="1"/>
            </a:lvl3pPr>
            <a:lvl4pPr marL="1371600" indent="0">
              <a:buFontTx/>
              <a:buNone/>
              <a:defRPr sz="1300" i="1"/>
            </a:lvl4pPr>
            <a:lvl5pPr marL="1828800" indent="0">
              <a:buFontTx/>
              <a:buNone/>
              <a:defRPr sz="1300" i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710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5148584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FB3E84D7-70E1-5146-B33B-2C9C7F3DE0EB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4684" b="3976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A73B34-D093-5643-992A-EB69957ADAA5}"/>
              </a:ext>
            </a:extLst>
          </p:cNvPr>
          <p:cNvCxnSpPr>
            <a:cxnSpLocks/>
          </p:cNvCxnSpPr>
          <p:nvPr userDrawn="1"/>
        </p:nvCxnSpPr>
        <p:spPr>
          <a:xfrm flipH="1">
            <a:off x="6082023" y="2672080"/>
            <a:ext cx="11015" cy="368427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EB09A23-9DC8-534E-ABAC-F80AE0FE482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53634" y="3035879"/>
            <a:ext cx="5148584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022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9AE0D-0CDF-B847-BFD0-5240B5A3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D9D8-DF48-8748-B1E2-2B6957E4AFB7}" type="datetime1">
              <a:rPr lang="fi-FI" smtClean="0"/>
              <a:t>11.9.2020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9822E-A0FD-1341-97D8-D5CB4F552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7DD14-E215-C144-B8A8-0D840449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C5318B-31A6-5C47-BD15-D76C01CBE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0559" b="44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C7983-4745-4C4B-8522-DCF93072531A}"/>
              </a:ext>
            </a:extLst>
          </p:cNvPr>
          <p:cNvSpPr/>
          <p:nvPr userDrawn="1"/>
        </p:nvSpPr>
        <p:spPr>
          <a:xfrm>
            <a:off x="0" y="3972560"/>
            <a:ext cx="12192000" cy="288543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06C98E-6916-DC47-9E59-9CFDEAE764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883" y="882195"/>
            <a:ext cx="2290233" cy="114511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F06BC4-3AB4-A240-9C88-16A06E7A48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8101" y="4350535"/>
            <a:ext cx="10515600" cy="1335088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4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4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AE41A59-6CB8-1247-90F4-0209204A0A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7425" y="5500688"/>
            <a:ext cx="10515600" cy="1119187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604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1940561"/>
            <a:ext cx="10757636" cy="4236402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38843126-B806-3B44-BB6B-411771E39D3F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1276415"/>
            <a:ext cx="10757637" cy="87259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5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8AD7DB-97E7-4144-BF9E-9E0A698D42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84" b="55773"/>
          <a:stretch/>
        </p:blipFill>
        <p:spPr>
          <a:xfrm>
            <a:off x="0" y="0"/>
            <a:ext cx="12192000" cy="87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391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8957" y="6356350"/>
            <a:ext cx="1849966" cy="365125"/>
          </a:xfrm>
        </p:spPr>
        <p:txBody>
          <a:bodyPr/>
          <a:lstStyle>
            <a:lvl1pPr algn="l">
              <a:defRPr/>
            </a:lvl1pPr>
          </a:lstStyle>
          <a:p>
            <a:fld id="{CB5FEE03-49E9-2D44-9113-D77531BFF0E0}" type="datetime1">
              <a:rPr lang="fi-FI" smtClean="0"/>
              <a:t>11.9.2020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99752" y="6356350"/>
            <a:ext cx="5168248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750757" cy="365125"/>
          </a:xfrm>
        </p:spPr>
        <p:txBody>
          <a:bodyPr/>
          <a:lstStyle>
            <a:lvl1pPr algn="l">
              <a:defRPr/>
            </a:lvl1pPr>
          </a:lstStyle>
          <a:p>
            <a:fld id="{E07135BF-71C1-704D-ADBC-E4CF89E7D7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90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41423" y="6356350"/>
            <a:ext cx="2743200" cy="365125"/>
          </a:xfrm>
        </p:spPr>
        <p:txBody>
          <a:bodyPr/>
          <a:lstStyle>
            <a:lvl1pPr algn="l">
              <a:defRPr sz="1000"/>
            </a:lvl1pPr>
          </a:lstStyle>
          <a:p>
            <a:fld id="{13BD58B3-8C87-B94E-8148-95EFAB93D6D7}" type="datetime1">
              <a:rPr lang="fi-FI" smtClean="0"/>
              <a:t>11.9.2020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803223" cy="365125"/>
          </a:xfrm>
        </p:spPr>
        <p:txBody>
          <a:bodyPr/>
          <a:lstStyle>
            <a:lvl1pPr algn="l">
              <a:defRPr sz="1000"/>
            </a:lvl1pPr>
          </a:lstStyle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14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9AE0D-0CDF-B847-BFD0-5240B5A3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D9D8-DF48-8748-B1E2-2B6957E4AFB7}" type="datetime1">
              <a:rPr lang="fi-FI" smtClean="0"/>
              <a:t>11.9.2020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9822E-A0FD-1341-97D8-D5CB4F552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7DD14-E215-C144-B8A8-0D840449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C5318B-31A6-5C47-BD15-D76C01CBE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C7983-4745-4C4B-8522-DCF93072531A}"/>
              </a:ext>
            </a:extLst>
          </p:cNvPr>
          <p:cNvSpPr/>
          <p:nvPr userDrawn="1"/>
        </p:nvSpPr>
        <p:spPr>
          <a:xfrm>
            <a:off x="0" y="3972560"/>
            <a:ext cx="12192000" cy="2885439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06C98E-6916-DC47-9E59-9CFDEAE764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883" y="882195"/>
            <a:ext cx="2290233" cy="114511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F06BC4-3AB4-A240-9C88-16A06E7A48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8101" y="4350535"/>
            <a:ext cx="10515600" cy="1335088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4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4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AE41A59-6CB8-1247-90F4-0209204A0A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7425" y="5500688"/>
            <a:ext cx="10515600" cy="1119187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841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BF11911-96CB-1546-87F5-BAE382847A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D4B5874-DCA0-AB4F-9723-2AE979E9012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5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10757636" cy="3141083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AC3D86A6-378D-F644-B669-B5E55DC6F310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52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47005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5148584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FB3E84D7-70E1-5146-B33B-2C9C7F3DE0EB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A73B34-D093-5643-992A-EB69957ADAA5}"/>
              </a:ext>
            </a:extLst>
          </p:cNvPr>
          <p:cNvCxnSpPr>
            <a:cxnSpLocks/>
          </p:cNvCxnSpPr>
          <p:nvPr userDrawn="1"/>
        </p:nvCxnSpPr>
        <p:spPr>
          <a:xfrm flipH="1">
            <a:off x="6082023" y="2672080"/>
            <a:ext cx="11015" cy="368427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EB09A23-9DC8-534E-ABAC-F80AE0FE482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53634" y="3035879"/>
            <a:ext cx="5148584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1109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8079230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7096366C-18BB-EE43-9611-9782FF2DB8BF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A73B34-D093-5643-992A-EB69957ADAA5}"/>
              </a:ext>
            </a:extLst>
          </p:cNvPr>
          <p:cNvCxnSpPr>
            <a:cxnSpLocks/>
          </p:cNvCxnSpPr>
          <p:nvPr userDrawn="1"/>
        </p:nvCxnSpPr>
        <p:spPr>
          <a:xfrm flipH="1">
            <a:off x="8985136" y="2672080"/>
            <a:ext cx="11015" cy="368427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0E4EB6-81FF-B940-BDE4-6A6579E49B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51975" y="3035879"/>
            <a:ext cx="2446338" cy="16779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300" i="1"/>
            </a:lvl1pPr>
            <a:lvl2pPr marL="457200" indent="0">
              <a:buFontTx/>
              <a:buNone/>
              <a:defRPr sz="1300" i="1"/>
            </a:lvl2pPr>
            <a:lvl3pPr marL="914400" indent="0">
              <a:buFontTx/>
              <a:buNone/>
              <a:defRPr sz="1300" i="1"/>
            </a:lvl3pPr>
            <a:lvl4pPr marL="1371600" indent="0">
              <a:buFontTx/>
              <a:buNone/>
              <a:defRPr sz="1300" i="1"/>
            </a:lvl4pPr>
            <a:lvl5pPr marL="1828800" indent="0">
              <a:buFontTx/>
              <a:buNone/>
              <a:defRPr sz="1300" i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8367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3035879"/>
            <a:ext cx="10758418" cy="3141083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7096366C-18BB-EE43-9611-9782FF2DB8BF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DC579-6A06-E040-BBCF-B4EC760AD7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9263F3-7DF6-9A48-A2E7-7E8DFD5D045A}"/>
              </a:ext>
            </a:extLst>
          </p:cNvPr>
          <p:cNvSpPr/>
          <p:nvPr userDrawn="1"/>
        </p:nvSpPr>
        <p:spPr>
          <a:xfrm>
            <a:off x="0" y="-3232"/>
            <a:ext cx="12192000" cy="2067939"/>
          </a:xfrm>
          <a:prstGeom prst="rect">
            <a:avLst/>
          </a:prstGeom>
          <a:gradFill>
            <a:gsLst>
              <a:gs pos="0">
                <a:schemeClr val="tx1">
                  <a:alpha val="60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492125"/>
            <a:ext cx="10757637" cy="175946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5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98841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782" y="1940561"/>
            <a:ext cx="10757636" cy="4236402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6532" y="6356350"/>
            <a:ext cx="2743200" cy="365125"/>
          </a:xfrm>
        </p:spPr>
        <p:txBody>
          <a:bodyPr/>
          <a:lstStyle/>
          <a:p>
            <a:fld id="{38843126-B806-3B44-BB6B-411771E39D3F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458" y="6356350"/>
            <a:ext cx="774074" cy="365125"/>
          </a:xfrm>
        </p:spPr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DA691D-E5C4-D842-9EC8-98B4E5542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26855C-7B99-764F-B51E-ADD109D6B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563" y="1276415"/>
            <a:ext cx="10757637" cy="872596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5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8AD7DB-97E7-4144-BF9E-9E0A698D42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7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420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9AE0D-0CDF-B847-BFD0-5240B5A3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41E9-A68B-5D40-80E2-BC5C3E3E8C15}" type="datetime1">
              <a:rPr lang="fi-FI" smtClean="0"/>
              <a:t>11.9.2020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9822E-A0FD-1341-97D8-D5CB4F552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7DD14-E215-C144-B8A8-0D840449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C5318B-31A6-5C47-BD15-D76C01CBE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C7983-4745-4C4B-8522-DCF93072531A}"/>
              </a:ext>
            </a:extLst>
          </p:cNvPr>
          <p:cNvSpPr/>
          <p:nvPr userDrawn="1"/>
        </p:nvSpPr>
        <p:spPr>
          <a:xfrm>
            <a:off x="0" y="3989071"/>
            <a:ext cx="12192000" cy="2885439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F06BC4-3AB4-A240-9C88-16A06E7A48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8101" y="4350535"/>
            <a:ext cx="10515600" cy="1335088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40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40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KIITOS!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D7C7B1-EAF9-B14E-A918-42D4214EF9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883" y="882195"/>
            <a:ext cx="2290233" cy="114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759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7B3FC-CA4B-004F-862C-C762FF3EBE7A}" type="datetime1">
              <a:rPr lang="fi-FI" smtClean="0"/>
              <a:t>11.9.2020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91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41FC-A481-B348-9412-AD3C0235D529}" type="datetime1">
              <a:rPr lang="fi-FI" smtClean="0"/>
              <a:t>11.9.2020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7173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5DB5-FEEF-0B4E-803A-C4387053D0CA}" type="datetime1">
              <a:rPr lang="fi-FI" smtClean="0"/>
              <a:t>11.9.2020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496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FF88-24E3-0F43-9CF6-B1AAFD740A06}" type="datetime1">
              <a:rPr lang="fi-FI" smtClean="0"/>
              <a:t>11.9.2020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61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2ECC-7B47-3D44-8133-4B0949373A21}" type="datetime1">
              <a:rPr lang="fi-FI" smtClean="0"/>
              <a:t>11.9.2020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03153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656F-4161-1D48-BBAB-9D6A4A4A61FB}" type="datetime1">
              <a:rPr lang="fi-FI" smtClean="0"/>
              <a:t>11.9.2020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792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CBD-14BF-5E47-A248-323702E08929}" type="datetime1">
              <a:rPr lang="fi-FI" smtClean="0"/>
              <a:t>11.9.2020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22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3215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306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046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593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20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4025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45AE8-E5F4-4B8F-8F09-A9401CC23B9B}" type="datetimeFigureOut">
              <a:rPr lang="fi-FI" smtClean="0"/>
              <a:t>11.9.2020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95FF-2503-4795-B5B2-91FDCC3E5D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458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96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146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216095B7-5CF1-F44D-BB35-41E8EA0A7A5F}" type="datetime1">
              <a:rPr lang="fi-FI" smtClean="0"/>
              <a:t>11.9.2020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532" y="6356350"/>
            <a:ext cx="3894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388" y="6356350"/>
            <a:ext cx="774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E07135BF-71C1-704D-ADBC-E4CF89E7D7A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2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2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2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rn.fi/URN:ISBN:978-952-326-961-3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22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ke.fi/tietoa-luonnonvaroista/metsa/metsanomistus/" TargetMode="External"/><Relationship Id="rId2" Type="http://schemas.openxmlformats.org/officeDocument/2006/relationships/hyperlink" Target="https://www.helsinki.fi/fi/tutkimusryhmat/metsanomistaja-2020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g"/><Relationship Id="rId7" Type="http://schemas.openxmlformats.org/officeDocument/2006/relationships/image" Target="../media/image11.jpeg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ukuri.luke.fi/handle/10024/545837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3425EA-4FB5-6E49-9A07-5FDA07611F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766" y="3563068"/>
            <a:ext cx="10515600" cy="1335088"/>
          </a:xfrm>
        </p:spPr>
        <p:txBody>
          <a:bodyPr/>
          <a:lstStyle/>
          <a:p>
            <a:r>
              <a:rPr lang="fi-FI" dirty="0"/>
              <a:t>Metsänomistusrakenteen ja tavoitteiden muutos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768F3-FEEE-9941-85F4-A423A34A59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7425" y="5150831"/>
            <a:ext cx="10515600" cy="1570644"/>
          </a:xfrm>
        </p:spPr>
        <p:txBody>
          <a:bodyPr/>
          <a:lstStyle/>
          <a:p>
            <a:endParaRPr lang="fi-FI" dirty="0"/>
          </a:p>
          <a:p>
            <a:r>
              <a:rPr lang="fi-FI" sz="24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547AB8-49B9-9444-914B-D03F85079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18915" y="5120545"/>
            <a:ext cx="6052619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endParaRPr lang="fi-FI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fi-FI" sz="2400" dirty="0">
                <a:solidFill>
                  <a:schemeClr val="bg1"/>
                </a:solidFill>
              </a:rPr>
              <a:t>Diasarja  vapaaseen käyttöön, lähde mainittava</a:t>
            </a:r>
          </a:p>
        </p:txBody>
      </p:sp>
    </p:spTree>
    <p:extLst>
      <p:ext uri="{BB962C8B-B14F-4D97-AF65-F5344CB8AC3E}">
        <p14:creationId xmlns:p14="http://schemas.microsoft.com/office/powerpoint/2010/main" val="140546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90563" y="285391"/>
            <a:ext cx="10757637" cy="1940974"/>
          </a:xfrm>
        </p:spPr>
        <p:txBody>
          <a:bodyPr>
            <a:noAutofit/>
          </a:bodyPr>
          <a:lstStyle/>
          <a:p>
            <a:r>
              <a:rPr lang="fi-FI" sz="3000" dirty="0"/>
              <a:t>Tilalla asuminen on selvästi vähentynyt mutta  kaupungistuminen on ollut hidasta: tilalta on muutettu sijaintikunnan lähitaajamiin ja kaupunkeihin</a:t>
            </a:r>
          </a:p>
          <a:p>
            <a:r>
              <a:rPr lang="fi-FI" sz="3000" dirty="0"/>
              <a:t>Neljä viidestä asui lapsuudessaan maaseudulla  </a:t>
            </a: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5"/>
            <p:extLst>
              <p:ext uri="{D42A27DB-BD31-4B8C-83A1-F6EECF244321}">
                <p14:modId xmlns:p14="http://schemas.microsoft.com/office/powerpoint/2010/main" val="3298874736"/>
              </p:ext>
            </p:extLst>
          </p:nvPr>
        </p:nvGraphicFramePr>
        <p:xfrm>
          <a:off x="6299937" y="3035879"/>
          <a:ext cx="5148263" cy="314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9980075"/>
              </p:ext>
            </p:extLst>
          </p:nvPr>
        </p:nvGraphicFramePr>
        <p:xfrm>
          <a:off x="690563" y="3035878"/>
          <a:ext cx="5148262" cy="314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7143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507634" y="3576568"/>
            <a:ext cx="2446338" cy="1677988"/>
          </a:xfrm>
        </p:spPr>
        <p:txBody>
          <a:bodyPr/>
          <a:lstStyle/>
          <a:p>
            <a:r>
              <a:rPr lang="fi-FI" sz="1600" dirty="0"/>
              <a:t>Lähes puolella metsänomistajista on opisto-, </a:t>
            </a:r>
            <a:r>
              <a:rPr lang="fi-FI" sz="1600" dirty="0" err="1"/>
              <a:t>amk-</a:t>
            </a:r>
            <a:r>
              <a:rPr lang="fi-FI" sz="1600" dirty="0"/>
              <a:t> tai yliopistotutkinto.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Metsänomistajan koulutus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11050" y="3210808"/>
          <a:ext cx="7857089" cy="3141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7952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51975" y="3425492"/>
            <a:ext cx="2657862" cy="1297584"/>
          </a:xfrm>
        </p:spPr>
        <p:txBody>
          <a:bodyPr/>
          <a:lstStyle/>
          <a:p>
            <a:r>
              <a:rPr lang="fi-FI" sz="1600" dirty="0"/>
              <a:t>Metsänomistajien koulutustaso on noussut kahdessa vuosikymmenessä selvästi.</a:t>
            </a:r>
          </a:p>
          <a:p>
            <a:endParaRPr lang="fi-FI" sz="1600" dirty="0"/>
          </a:p>
          <a:p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Metsänomistajien koulutustason muutos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90563" y="3035300"/>
          <a:ext cx="8078787" cy="314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6221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245240" y="3131295"/>
            <a:ext cx="2740025" cy="1677988"/>
          </a:xfrm>
        </p:spPr>
        <p:txBody>
          <a:bodyPr/>
          <a:lstStyle/>
          <a:p>
            <a:r>
              <a:rPr lang="fi-FI" sz="1600" dirty="0"/>
              <a:t>Metsänomistajakotitalouksista alle 40 000 euroa vuodessa </a:t>
            </a:r>
            <a:r>
              <a:rPr lang="fi-FI" sz="1600"/>
              <a:t>tienasi 46 </a:t>
            </a:r>
            <a:r>
              <a:rPr lang="fi-FI" sz="1600" dirty="0"/>
              <a:t>prosenttia.</a:t>
            </a:r>
          </a:p>
          <a:p>
            <a:r>
              <a:rPr lang="fi-FI" sz="1600" dirty="0"/>
              <a:t>Kaikista kotitalouksista vastaava osuus oli suurempi,  50 prosenttia.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0563" y="707666"/>
            <a:ext cx="10757637" cy="1543924"/>
          </a:xfrm>
        </p:spPr>
        <p:txBody>
          <a:bodyPr>
            <a:normAutofit lnSpcReduction="10000"/>
          </a:bodyPr>
          <a:lstStyle/>
          <a:p>
            <a:r>
              <a:rPr lang="fi-FI" dirty="0"/>
              <a:t>Metsänomistajien kotitalouksien bruttotulot vuonna 2018 ilman puunmyyntituloja</a:t>
            </a:r>
          </a:p>
          <a:p>
            <a:r>
              <a:rPr lang="fi-FI" dirty="0"/>
              <a:t> </a:t>
            </a:r>
            <a:r>
              <a:rPr lang="fi-FI" sz="2400" dirty="0"/>
              <a:t>(Yhtymät ja kuolinpesät eivät ole mukana) </a:t>
            </a:r>
          </a:p>
          <a:p>
            <a:endParaRPr lang="fi-FI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328879"/>
              </p:ext>
            </p:extLst>
          </p:nvPr>
        </p:nvGraphicFramePr>
        <p:xfrm>
          <a:off x="690563" y="3035300"/>
          <a:ext cx="8078787" cy="314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6555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E1433-CD03-5547-9C19-51D2A80C1B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Metsänomistuksen tavoitteet</a:t>
            </a:r>
          </a:p>
          <a:p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6F3F7-CDB2-F74E-9BDD-660AFED55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14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5"/>
          </p:nvPr>
        </p:nvSpPr>
        <p:spPr>
          <a:xfrm>
            <a:off x="6537853" y="3033377"/>
            <a:ext cx="5148584" cy="3141083"/>
          </a:xfrm>
        </p:spPr>
        <p:txBody>
          <a:bodyPr>
            <a:normAutofit fontScale="92500" lnSpcReduction="20000"/>
          </a:bodyPr>
          <a:lstStyle/>
          <a:p>
            <a:r>
              <a:rPr lang="fi-FI" b="1" dirty="0"/>
              <a:t>Monitavoitteisille</a:t>
            </a:r>
            <a:r>
              <a:rPr lang="fi-FI" dirty="0"/>
              <a:t> tärkeitä ovat niin oman metsän tarjoamat taloudelliset hyödyt eli taloudellinen turvallisuus ja myyntitulot, työtilaisuudet kuin ulkoilu ja luonnon monimuotoisuuden vaaliminen. </a:t>
            </a:r>
          </a:p>
          <a:p>
            <a:r>
              <a:rPr lang="fi-FI" b="1" dirty="0"/>
              <a:t>Virkistyskäyttäjät</a:t>
            </a:r>
            <a:r>
              <a:rPr lang="fi-FI" dirty="0"/>
              <a:t> painottavat selkeästi metsänomistuksen aineettomia näkökohtia, kuten luonnon- ja maisemansuojelua sekä ulkoilumahdollisuuksia. </a:t>
            </a:r>
          </a:p>
          <a:p>
            <a:r>
              <a:rPr lang="fi-FI" b="1" dirty="0"/>
              <a:t>Metsässä</a:t>
            </a:r>
            <a:r>
              <a:rPr lang="fi-FI" dirty="0"/>
              <a:t> </a:t>
            </a:r>
            <a:r>
              <a:rPr lang="fi-FI" b="1" dirty="0"/>
              <a:t>tekevillä </a:t>
            </a:r>
            <a:r>
              <a:rPr lang="fi-FI" dirty="0"/>
              <a:t>korostuu metsän merkitys työtilaisuuksien ja ulkoilun kannalta, vaikkei metsä välttämättä monellekaan ole tärkein tulonlähde. </a:t>
            </a:r>
          </a:p>
          <a:p>
            <a:r>
              <a:rPr lang="fi-FI" b="1" dirty="0"/>
              <a:t>Turvaa ja tuloja korostaville</a:t>
            </a:r>
            <a:r>
              <a:rPr lang="fi-FI" dirty="0"/>
              <a:t> tärkeitä ovat paitsi metsän tuoma taloudellinen turvallisuus ja merkitys sijoituskohteena, myös säännölliset puunmyyntitulot. </a:t>
            </a:r>
          </a:p>
          <a:p>
            <a:r>
              <a:rPr lang="fi-FI" b="1" dirty="0"/>
              <a:t>Epätietoisilla</a:t>
            </a:r>
            <a:r>
              <a:rPr lang="fi-FI" dirty="0"/>
              <a:t> ei ole mitään erityisiä tavoitteita</a:t>
            </a:r>
          </a:p>
          <a:p>
            <a:pPr marL="0" indent="0">
              <a:buNone/>
            </a:pPr>
            <a:r>
              <a:rPr lang="fi-FI" dirty="0"/>
              <a:t>      </a:t>
            </a:r>
            <a:r>
              <a:rPr lang="fi-FI" sz="1300" dirty="0"/>
              <a:t>(</a:t>
            </a:r>
            <a:r>
              <a:rPr lang="fi-FI" sz="1300" dirty="0" err="1"/>
              <a:t>Huom</a:t>
            </a:r>
            <a:r>
              <a:rPr lang="fi-FI" sz="1300" dirty="0"/>
              <a:t>! Metsäala tarkoittaa metsätalouden maata) </a:t>
            </a: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997705"/>
              </p:ext>
            </p:extLst>
          </p:nvPr>
        </p:nvGraphicFramePr>
        <p:xfrm>
          <a:off x="217222" y="2802117"/>
          <a:ext cx="5852159" cy="3554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6542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51975" y="3035878"/>
            <a:ext cx="2446338" cy="2306683"/>
          </a:xfrm>
        </p:spPr>
        <p:txBody>
          <a:bodyPr/>
          <a:lstStyle/>
          <a:p>
            <a:r>
              <a:rPr lang="fi-FI" sz="1600" dirty="0"/>
              <a:t>Taloudellisten tavoitteiden merkitys on kasvanut.</a:t>
            </a:r>
          </a:p>
          <a:p>
            <a:r>
              <a:rPr lang="fi-FI" sz="1600" dirty="0"/>
              <a:t>Joka kymmenes metsänomistaja ei tiedä mitä metsällään tekisi.</a:t>
            </a:r>
          </a:p>
          <a:p>
            <a:r>
              <a:rPr lang="fi-FI" sz="1600" dirty="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Metsänomistuksen tavoitteiden muutos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90563" y="3035300"/>
          <a:ext cx="7451573" cy="3500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886044"/>
              </p:ext>
            </p:extLst>
          </p:nvPr>
        </p:nvGraphicFramePr>
        <p:xfrm>
          <a:off x="1351291" y="2775005"/>
          <a:ext cx="6818631" cy="3760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2597001" y="2995699"/>
            <a:ext cx="18336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500" dirty="0">
                <a:solidFill>
                  <a:srgbClr val="000000"/>
                </a:solidFill>
                <a:latin typeface="Calibri" panose="020F0502020204030204" pitchFamily="34" charset="0"/>
              </a:rPr>
              <a:t>% metsänomistajista </a:t>
            </a:r>
            <a:endParaRPr lang="fi-FI" sz="1500" dirty="0"/>
          </a:p>
        </p:txBody>
      </p:sp>
    </p:spTree>
    <p:extLst>
      <p:ext uri="{BB962C8B-B14F-4D97-AF65-F5344CB8AC3E}">
        <p14:creationId xmlns:p14="http://schemas.microsoft.com/office/powerpoint/2010/main" val="1819400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E0C49BE1-BD3D-0142-8A05-8264CAEFA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196" y="4094315"/>
            <a:ext cx="1098000" cy="1098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0E0ECA-7F1A-0849-B4BE-0F82DAFC9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1" y="5347518"/>
            <a:ext cx="2595546" cy="87259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Clr>
                <a:schemeClr val="accent1"/>
              </a:buClr>
              <a:buNone/>
            </a:pPr>
            <a:r>
              <a:rPr lang="fi-FI" sz="1600" dirty="0"/>
              <a:t>KESKI-IKÄ </a:t>
            </a:r>
            <a:br>
              <a:rPr lang="fi-FI" sz="1600" dirty="0"/>
            </a:br>
            <a:r>
              <a:rPr lang="fi-FI" sz="1600" b="1" dirty="0"/>
              <a:t>60 vuotta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4C4AEE-FFF4-134D-8297-D9E6F83D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135BF-71C1-704D-ADBC-E4CF89E7D7A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6D5DD8-121F-3B43-9806-F8F0A00CA9DA}"/>
              </a:ext>
            </a:extLst>
          </p:cNvPr>
          <p:cNvSpPr txBox="1"/>
          <p:nvPr/>
        </p:nvSpPr>
        <p:spPr>
          <a:xfrm>
            <a:off x="9764304" y="3028876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2B77F8-76A1-5D45-A832-4245F69E6D1E}"/>
              </a:ext>
            </a:extLst>
          </p:cNvPr>
          <p:cNvSpPr txBox="1"/>
          <p:nvPr/>
        </p:nvSpPr>
        <p:spPr>
          <a:xfrm>
            <a:off x="9678502" y="5020119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38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0C758BA-FB31-F64F-AA40-569401BAB2BE}"/>
              </a:ext>
            </a:extLst>
          </p:cNvPr>
          <p:cNvSpPr txBox="1">
            <a:spLocks/>
          </p:cNvSpPr>
          <p:nvPr/>
        </p:nvSpPr>
        <p:spPr>
          <a:xfrm>
            <a:off x="7099694" y="5347518"/>
            <a:ext cx="2743604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METSÄTALOUSMAAN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KESKIKOKO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67 ha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B9E00-EB04-474F-80E6-1ACA5CEBE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132" y="4095129"/>
            <a:ext cx="1098952" cy="10989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9BAABE-7DF0-DB40-8EAA-E7F1B48E5B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2020" y="4095129"/>
            <a:ext cx="1098952" cy="10989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1755C4-4162-D34F-A1F3-187C698461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08" y="4095129"/>
            <a:ext cx="1098952" cy="1098952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FA2B2A0-5E74-A74B-8520-8578053EBC6F}"/>
              </a:ext>
            </a:extLst>
          </p:cNvPr>
          <p:cNvSpPr txBox="1">
            <a:spLocks/>
          </p:cNvSpPr>
          <p:nvPr/>
        </p:nvSpPr>
        <p:spPr>
          <a:xfrm>
            <a:off x="2396423" y="5347518"/>
            <a:ext cx="2595546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SUKUPUOLIJAKAUMA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pääosin miehiä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043C17B0-3972-E149-B983-C3968AEAE0FE}"/>
              </a:ext>
            </a:extLst>
          </p:cNvPr>
          <p:cNvSpPr txBox="1">
            <a:spLocks/>
          </p:cNvSpPr>
          <p:nvPr/>
        </p:nvSpPr>
        <p:spPr>
          <a:xfrm>
            <a:off x="4622814" y="5347518"/>
            <a:ext cx="2978869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SIJAINTI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50 %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asuu tilalla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vakinaisesti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27467D3-055D-F545-AC78-F992C4A626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2459" y="3155685"/>
            <a:ext cx="10854804" cy="872596"/>
          </a:xfrm>
        </p:spPr>
        <p:txBody>
          <a:bodyPr>
            <a:normAutofit/>
          </a:bodyPr>
          <a:lstStyle/>
          <a:p>
            <a:pPr algn="ctr"/>
            <a:r>
              <a:rPr lang="fi-FI" sz="3500" b="1" dirty="0"/>
              <a:t>Monitavoitteiset</a:t>
            </a:r>
            <a:endParaRPr lang="fi-FI" sz="35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6A2ECF1-88BD-8442-A6D1-D4430A86CF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0061" y="1142109"/>
            <a:ext cx="1879600" cy="1879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983AF4-BB00-CC4C-BD4E-B39CA5D98C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0909" y="4094315"/>
            <a:ext cx="1098000" cy="1098000"/>
          </a:xfrm>
          <a:prstGeom prst="rect">
            <a:avLst/>
          </a:prstGeom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77C9E4A3-9157-DF42-8552-85281F2B2832}"/>
              </a:ext>
            </a:extLst>
          </p:cNvPr>
          <p:cNvSpPr txBox="1">
            <a:spLocks/>
          </p:cNvSpPr>
          <p:nvPr/>
        </p:nvSpPr>
        <p:spPr>
          <a:xfrm>
            <a:off x="9822681" y="5347518"/>
            <a:ext cx="2074456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TEKI PUUKAUPAN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2016-2018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65 %</a:t>
            </a:r>
          </a:p>
        </p:txBody>
      </p:sp>
    </p:spTree>
    <p:extLst>
      <p:ext uri="{BB962C8B-B14F-4D97-AF65-F5344CB8AC3E}">
        <p14:creationId xmlns:p14="http://schemas.microsoft.com/office/powerpoint/2010/main" val="2288873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0EB1C76-3BCA-AF49-AA1E-F8440A44C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720" y="4094315"/>
            <a:ext cx="1098000" cy="1098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0E0ECA-7F1A-0849-B4BE-0F82DAFC9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1" y="5347518"/>
            <a:ext cx="2595546" cy="87259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Clr>
                <a:schemeClr val="accent1"/>
              </a:buClr>
              <a:buNone/>
            </a:pPr>
            <a:r>
              <a:rPr lang="fi-FI" sz="1600" dirty="0"/>
              <a:t>KESKI-IKÄ </a:t>
            </a:r>
            <a:br>
              <a:rPr lang="fi-FI" sz="1600" dirty="0"/>
            </a:br>
            <a:r>
              <a:rPr lang="fi-FI" sz="1600" b="1" dirty="0"/>
              <a:t>64 vuotta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4C4AEE-FFF4-134D-8297-D9E6F83D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135BF-71C1-704D-ADBC-E4CF89E7D7A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6D5DD8-121F-3B43-9806-F8F0A00CA9DA}"/>
              </a:ext>
            </a:extLst>
          </p:cNvPr>
          <p:cNvSpPr txBox="1"/>
          <p:nvPr/>
        </p:nvSpPr>
        <p:spPr>
          <a:xfrm>
            <a:off x="9764304" y="3028876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2B77F8-76A1-5D45-A832-4245F69E6D1E}"/>
              </a:ext>
            </a:extLst>
          </p:cNvPr>
          <p:cNvSpPr txBox="1"/>
          <p:nvPr/>
        </p:nvSpPr>
        <p:spPr>
          <a:xfrm>
            <a:off x="9678502" y="5020119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38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0C758BA-FB31-F64F-AA40-569401BAB2BE}"/>
              </a:ext>
            </a:extLst>
          </p:cNvPr>
          <p:cNvSpPr txBox="1">
            <a:spLocks/>
          </p:cNvSpPr>
          <p:nvPr/>
        </p:nvSpPr>
        <p:spPr>
          <a:xfrm>
            <a:off x="7168758" y="5347518"/>
            <a:ext cx="2595546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METSÄTALOUSMAAN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KESKIKOKO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32 ha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FA2B2A0-5E74-A74B-8520-8578053EBC6F}"/>
              </a:ext>
            </a:extLst>
          </p:cNvPr>
          <p:cNvSpPr txBox="1">
            <a:spLocks/>
          </p:cNvSpPr>
          <p:nvPr/>
        </p:nvSpPr>
        <p:spPr>
          <a:xfrm>
            <a:off x="2395947" y="5347518"/>
            <a:ext cx="2595546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SUKUPUOLIJAKAUMA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42 % naisia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043C17B0-3972-E149-B983-C3968AEAE0FE}"/>
              </a:ext>
            </a:extLst>
          </p:cNvPr>
          <p:cNvSpPr txBox="1">
            <a:spLocks/>
          </p:cNvSpPr>
          <p:nvPr/>
        </p:nvSpPr>
        <p:spPr>
          <a:xfrm>
            <a:off x="4640426" y="5347518"/>
            <a:ext cx="2978869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SIJAINTI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46 %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asuu kaupungissa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177BAF2-1A06-1C49-BE02-D4A69A82E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061" y="1139849"/>
            <a:ext cx="1879600" cy="1879600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99FAD53-8A55-E740-87C3-059EDA7CF7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2459" y="3155685"/>
            <a:ext cx="10854804" cy="872596"/>
          </a:xfrm>
        </p:spPr>
        <p:txBody>
          <a:bodyPr>
            <a:normAutofit/>
          </a:bodyPr>
          <a:lstStyle/>
          <a:p>
            <a:pPr algn="ctr"/>
            <a:r>
              <a:rPr lang="fi-FI" sz="3500" b="1" dirty="0"/>
              <a:t>Virkistyskäyttäjät</a:t>
            </a:r>
            <a:endParaRPr lang="fi-FI" sz="35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B1D2A00-6AC2-9448-AF6C-FE0920286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132" y="4095129"/>
            <a:ext cx="1098952" cy="109895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B90083D-F528-A041-B68A-756CE59C83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020" y="4095129"/>
            <a:ext cx="1098952" cy="109895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8752FBA-5257-7643-AFD7-9C0A259E6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308" y="4095129"/>
            <a:ext cx="1098952" cy="10989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5E42E49-BD74-C542-B8EC-88FA0CB73B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0909" y="4094315"/>
            <a:ext cx="1098000" cy="1098000"/>
          </a:xfrm>
          <a:prstGeom prst="rect">
            <a:avLst/>
          </a:prstGeom>
        </p:spPr>
      </p:pic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BCCD101F-8DE6-4129-B7F1-2A742BBAFFCE}"/>
              </a:ext>
            </a:extLst>
          </p:cNvPr>
          <p:cNvSpPr txBox="1">
            <a:spLocks/>
          </p:cNvSpPr>
          <p:nvPr/>
        </p:nvSpPr>
        <p:spPr>
          <a:xfrm>
            <a:off x="9822681" y="5347518"/>
            <a:ext cx="2074456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TEKI PUUKAUPAN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2016-2018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32 %</a:t>
            </a:r>
          </a:p>
        </p:txBody>
      </p:sp>
    </p:spTree>
    <p:extLst>
      <p:ext uri="{BB962C8B-B14F-4D97-AF65-F5344CB8AC3E}">
        <p14:creationId xmlns:p14="http://schemas.microsoft.com/office/powerpoint/2010/main" val="1130990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0E0ECA-7F1A-0849-B4BE-0F82DAFC9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26" y="5347518"/>
            <a:ext cx="2110915" cy="87259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Clr>
                <a:schemeClr val="accent1"/>
              </a:buClr>
              <a:buNone/>
            </a:pPr>
            <a:r>
              <a:rPr lang="fi-FI" sz="1600" dirty="0"/>
              <a:t>KESKI-IKÄ </a:t>
            </a:r>
            <a:br>
              <a:rPr lang="fi-FI" sz="1600" dirty="0"/>
            </a:br>
            <a:r>
              <a:rPr lang="fi-FI" sz="1600" b="1" dirty="0"/>
              <a:t>60 vuotta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4C4AEE-FFF4-134D-8297-D9E6F83D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135BF-71C1-704D-ADBC-E4CF89E7D7A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6D5DD8-121F-3B43-9806-F8F0A00CA9DA}"/>
              </a:ext>
            </a:extLst>
          </p:cNvPr>
          <p:cNvSpPr txBox="1"/>
          <p:nvPr/>
        </p:nvSpPr>
        <p:spPr>
          <a:xfrm>
            <a:off x="9764304" y="3028876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2B77F8-76A1-5D45-A832-4245F69E6D1E}"/>
              </a:ext>
            </a:extLst>
          </p:cNvPr>
          <p:cNvSpPr txBox="1"/>
          <p:nvPr/>
        </p:nvSpPr>
        <p:spPr>
          <a:xfrm>
            <a:off x="9678502" y="5020119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38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0C758BA-FB31-F64F-AA40-569401BAB2BE}"/>
              </a:ext>
            </a:extLst>
          </p:cNvPr>
          <p:cNvSpPr txBox="1">
            <a:spLocks/>
          </p:cNvSpPr>
          <p:nvPr/>
        </p:nvSpPr>
        <p:spPr>
          <a:xfrm>
            <a:off x="6788022" y="5347518"/>
            <a:ext cx="3366948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METSÄTALOUSMAAN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KESKIKOKO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42 ha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FA2B2A0-5E74-A74B-8520-8578053EBC6F}"/>
              </a:ext>
            </a:extLst>
          </p:cNvPr>
          <p:cNvSpPr txBox="1">
            <a:spLocks/>
          </p:cNvSpPr>
          <p:nvPr/>
        </p:nvSpPr>
        <p:spPr>
          <a:xfrm>
            <a:off x="2403928" y="5347518"/>
            <a:ext cx="2595546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SUKUPUOLIJAKAUMA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85 % miehiä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043C17B0-3972-E149-B983-C3968AEAE0FE}"/>
              </a:ext>
            </a:extLst>
          </p:cNvPr>
          <p:cNvSpPr txBox="1">
            <a:spLocks/>
          </p:cNvSpPr>
          <p:nvPr/>
        </p:nvSpPr>
        <p:spPr>
          <a:xfrm>
            <a:off x="4557841" y="5347518"/>
            <a:ext cx="3049533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SIJAINTI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41 %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asuu tilalla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vakinaisesti ja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62 %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maaseudun haja-asutusalueella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82C7F2-771F-6D47-AB7C-44338D80E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061" y="1139849"/>
            <a:ext cx="1879600" cy="1879600"/>
          </a:xfrm>
          <a:prstGeom prst="rect">
            <a:avLst/>
          </a:prstGeom>
        </p:spPr>
      </p:pic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8C07F2C6-C502-C346-9B9C-39EE97D96ED1}"/>
              </a:ext>
            </a:extLst>
          </p:cNvPr>
          <p:cNvSpPr txBox="1">
            <a:spLocks/>
          </p:cNvSpPr>
          <p:nvPr/>
        </p:nvSpPr>
        <p:spPr>
          <a:xfrm>
            <a:off x="702459" y="3155685"/>
            <a:ext cx="10854804" cy="8725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35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Metsässä tekevät</a:t>
            </a:r>
            <a:endParaRPr kumimoji="0" lang="fi-FI" sz="3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369F87-2B8C-CD4A-B0A1-BF4D82F63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196" y="4094315"/>
            <a:ext cx="1098000" cy="109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617ECB-FEF4-FA47-8663-91E66938D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132" y="4095129"/>
            <a:ext cx="1098952" cy="10989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60E000-C460-6E4C-AD08-C1D6B19C5F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020" y="4095129"/>
            <a:ext cx="1098952" cy="109895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A6F4DD-0DDF-3E4A-841D-5E96E53746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308" y="4095129"/>
            <a:ext cx="1098952" cy="10989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9108F62-9CE7-EF41-8009-4E8297B2A5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0909" y="4094315"/>
            <a:ext cx="1098000" cy="1098000"/>
          </a:xfrm>
          <a:prstGeom prst="rect">
            <a:avLst/>
          </a:prstGeom>
        </p:spPr>
      </p:pic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EF2947FE-2701-4049-8A1B-A61854F6AF9A}"/>
              </a:ext>
            </a:extLst>
          </p:cNvPr>
          <p:cNvSpPr txBox="1">
            <a:spLocks/>
          </p:cNvSpPr>
          <p:nvPr/>
        </p:nvSpPr>
        <p:spPr>
          <a:xfrm>
            <a:off x="9822681" y="5347518"/>
            <a:ext cx="2074456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TEKI PUUKAUPAN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2016-2018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50 %</a:t>
            </a:r>
          </a:p>
        </p:txBody>
      </p:sp>
    </p:spTree>
    <p:extLst>
      <p:ext uri="{BB962C8B-B14F-4D97-AF65-F5344CB8AC3E}">
        <p14:creationId xmlns:p14="http://schemas.microsoft.com/office/powerpoint/2010/main" val="156450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0E0ECA-7F1A-0849-B4BE-0F82DAFC9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96" y="5347518"/>
            <a:ext cx="2100976" cy="87259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Clr>
                <a:schemeClr val="accent1"/>
              </a:buClr>
              <a:buNone/>
            </a:pPr>
            <a:r>
              <a:rPr lang="fi-FI" sz="1600" dirty="0"/>
              <a:t>KESKI-IKÄ </a:t>
            </a:r>
            <a:br>
              <a:rPr lang="fi-FI" sz="1600" dirty="0"/>
            </a:br>
            <a:r>
              <a:rPr lang="fi-FI" sz="1600" b="1" dirty="0"/>
              <a:t>61 vuotta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4C4AEE-FFF4-134D-8297-D9E6F83D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135BF-71C1-704D-ADBC-E4CF89E7D7A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572ED-3C03-0349-902B-A60E249E7B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2459" y="3155685"/>
            <a:ext cx="10854804" cy="872596"/>
          </a:xfrm>
        </p:spPr>
        <p:txBody>
          <a:bodyPr>
            <a:normAutofit/>
          </a:bodyPr>
          <a:lstStyle/>
          <a:p>
            <a:pPr algn="ctr"/>
            <a:r>
              <a:rPr lang="fi-FI" sz="3500" b="1" dirty="0"/>
              <a:t>Tuloja ja turvaa korostavat</a:t>
            </a:r>
            <a:endParaRPr lang="fi-FI" sz="35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6D5DD8-121F-3B43-9806-F8F0A00CA9DA}"/>
              </a:ext>
            </a:extLst>
          </p:cNvPr>
          <p:cNvSpPr txBox="1"/>
          <p:nvPr/>
        </p:nvSpPr>
        <p:spPr>
          <a:xfrm>
            <a:off x="9764304" y="3028876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2B77F8-76A1-5D45-A832-4245F69E6D1E}"/>
              </a:ext>
            </a:extLst>
          </p:cNvPr>
          <p:cNvSpPr txBox="1"/>
          <p:nvPr/>
        </p:nvSpPr>
        <p:spPr>
          <a:xfrm>
            <a:off x="9678502" y="5020119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38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0C758BA-FB31-F64F-AA40-569401BAB2BE}"/>
              </a:ext>
            </a:extLst>
          </p:cNvPr>
          <p:cNvSpPr txBox="1">
            <a:spLocks/>
          </p:cNvSpPr>
          <p:nvPr/>
        </p:nvSpPr>
        <p:spPr>
          <a:xfrm>
            <a:off x="7233872" y="5347518"/>
            <a:ext cx="2475248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METSÄTALOUSMAAN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KESKIKOKO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60 ha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0FC31F7-EF48-6042-8655-E45489EE5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720" y="4112330"/>
            <a:ext cx="1098952" cy="1098952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FA2B2A0-5E74-A74B-8520-8578053EBC6F}"/>
              </a:ext>
            </a:extLst>
          </p:cNvPr>
          <p:cNvSpPr txBox="1">
            <a:spLocks/>
          </p:cNvSpPr>
          <p:nvPr/>
        </p:nvSpPr>
        <p:spPr>
          <a:xfrm>
            <a:off x="2396423" y="5347518"/>
            <a:ext cx="2595546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SUKUPUOLIJAKAUMA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naisia ja miehiä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043C17B0-3972-E149-B983-C3968AEAE0FE}"/>
              </a:ext>
            </a:extLst>
          </p:cNvPr>
          <p:cNvSpPr txBox="1">
            <a:spLocks/>
          </p:cNvSpPr>
          <p:nvPr/>
        </p:nvSpPr>
        <p:spPr>
          <a:xfrm>
            <a:off x="4593173" y="5347518"/>
            <a:ext cx="2978869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SIJAINTI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44 %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asuu tilan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sijaintikunnan ulkopuolella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532B203-227D-9340-A756-76DC1211B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132" y="4095129"/>
            <a:ext cx="1098952" cy="10989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147AE6-5ED9-AE47-BD80-CDB0B256F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2020" y="4095129"/>
            <a:ext cx="1098952" cy="109895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281B1D-DBAB-BF42-9542-D94B4DE3D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08" y="4095129"/>
            <a:ext cx="1098952" cy="109895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6094A9-8952-6246-81F2-C94B3AA7BE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0909" y="4094315"/>
            <a:ext cx="1098000" cy="1098000"/>
          </a:xfrm>
          <a:prstGeom prst="rect">
            <a:avLst/>
          </a:prstGeom>
        </p:spPr>
      </p:pic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4835A7B9-C5DD-43E9-89B7-24172AE07BD2}"/>
              </a:ext>
            </a:extLst>
          </p:cNvPr>
          <p:cNvSpPr txBox="1">
            <a:spLocks/>
          </p:cNvSpPr>
          <p:nvPr/>
        </p:nvSpPr>
        <p:spPr>
          <a:xfrm>
            <a:off x="9822681" y="5347518"/>
            <a:ext cx="2074456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TEKI PUUKAUPAN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2016-2018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59 %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7517A20-65DD-5747-B9A6-159D17D5C6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1969" y="1192036"/>
            <a:ext cx="18796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69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592" y="2431779"/>
            <a:ext cx="3079483" cy="4349281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E1433-CD03-5547-9C19-51D2A80C1B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Tämä diasarja perustuu Suomalainen metsänomistaja 2020 raporttiin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E40F0-6560-C541-980E-F2A5C1E715A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53634" y="3035879"/>
            <a:ext cx="5374540" cy="3141083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fi-FI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fi-FI" sz="2000" dirty="0">
                <a:latin typeface="Calibri" panose="020F0502020204030204" pitchFamily="34" charset="0"/>
                <a:ea typeface="Calibri" panose="020F0502020204030204" pitchFamily="34" charset="0"/>
              </a:rPr>
              <a:t>Karppinen, H, Hänninen, H. &amp; Horne, P. 2020. Suomalainen metsänomistaja 2020. Luonnonvara- ja biotalouden tutkimus 30/2020. Luonnonvarakeskus. Helsinki. 73 s. </a:t>
            </a:r>
            <a:r>
              <a:rPr lang="fi-FI" sz="2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http://urn.fi/URN:ISBN:978-952-326-961-3</a:t>
            </a:r>
            <a:endParaRPr lang="fi-FI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6F3F7-CDB2-F74E-9BDD-660AFED55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89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0E0ECA-7F1A-0849-B4BE-0F82DAFC9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839" y="5347518"/>
            <a:ext cx="1951889" cy="87259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Clr>
                <a:schemeClr val="accent1"/>
              </a:buClr>
              <a:buNone/>
            </a:pPr>
            <a:r>
              <a:rPr lang="fi-FI" sz="1600" dirty="0"/>
              <a:t>KESKI-IKÄ </a:t>
            </a:r>
            <a:br>
              <a:rPr lang="fi-FI" sz="1600" dirty="0"/>
            </a:br>
            <a:r>
              <a:rPr lang="fi-FI" sz="1600" b="1" dirty="0"/>
              <a:t>64 vuotta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4C4AEE-FFF4-134D-8297-D9E6F83D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135BF-71C1-704D-ADBC-E4CF89E7D7A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6D5DD8-121F-3B43-9806-F8F0A00CA9DA}"/>
              </a:ext>
            </a:extLst>
          </p:cNvPr>
          <p:cNvSpPr txBox="1"/>
          <p:nvPr/>
        </p:nvSpPr>
        <p:spPr>
          <a:xfrm>
            <a:off x="9764304" y="3028876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2B77F8-76A1-5D45-A832-4245F69E6D1E}"/>
              </a:ext>
            </a:extLst>
          </p:cNvPr>
          <p:cNvSpPr txBox="1"/>
          <p:nvPr/>
        </p:nvSpPr>
        <p:spPr>
          <a:xfrm>
            <a:off x="9678502" y="5020119"/>
            <a:ext cx="63240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38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0C758BA-FB31-F64F-AA40-569401BAB2BE}"/>
              </a:ext>
            </a:extLst>
          </p:cNvPr>
          <p:cNvSpPr txBox="1">
            <a:spLocks/>
          </p:cNvSpPr>
          <p:nvPr/>
        </p:nvSpPr>
        <p:spPr>
          <a:xfrm>
            <a:off x="7250342" y="5357723"/>
            <a:ext cx="2428160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METSÄTALOUSMAAN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KESKIKOKO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30 ha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0FC31F7-EF48-6042-8655-E45489EE5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768" y="4093363"/>
            <a:ext cx="1098952" cy="1098952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FA2B2A0-5E74-A74B-8520-8578053EBC6F}"/>
              </a:ext>
            </a:extLst>
          </p:cNvPr>
          <p:cNvSpPr txBox="1">
            <a:spLocks/>
          </p:cNvSpPr>
          <p:nvPr/>
        </p:nvSpPr>
        <p:spPr>
          <a:xfrm>
            <a:off x="2396423" y="5347518"/>
            <a:ext cx="2595546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SUKUPUOLIJAKAUMA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naisia ja miehiä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043C17B0-3972-E149-B983-C3968AEAE0FE}"/>
              </a:ext>
            </a:extLst>
          </p:cNvPr>
          <p:cNvSpPr txBox="1">
            <a:spLocks/>
          </p:cNvSpPr>
          <p:nvPr/>
        </p:nvSpPr>
        <p:spPr>
          <a:xfrm>
            <a:off x="4593173" y="5347518"/>
            <a:ext cx="2978869" cy="872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SIJAINTI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41 %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asuu kaupungissa ja 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52 % 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tilan sijaintikunnan ulkopuolella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EB4D540-CC19-9041-9826-2136057A4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865" y="1139849"/>
            <a:ext cx="1879600" cy="1879600"/>
          </a:xfrm>
          <a:prstGeom prst="rect">
            <a:avLst/>
          </a:prstGeom>
        </p:spPr>
      </p:pic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47ED8F82-8534-0345-8DD3-E55D1C141B0F}"/>
              </a:ext>
            </a:extLst>
          </p:cNvPr>
          <p:cNvSpPr txBox="1">
            <a:spLocks/>
          </p:cNvSpPr>
          <p:nvPr/>
        </p:nvSpPr>
        <p:spPr>
          <a:xfrm>
            <a:off x="702459" y="3155685"/>
            <a:ext cx="10854804" cy="8725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3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Epätietoiset</a:t>
            </a:r>
            <a:endParaRPr kumimoji="0" lang="fi-FI" sz="3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85108B2-DC1B-6142-B720-D2C21264F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132" y="4095129"/>
            <a:ext cx="1098952" cy="109895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ADA67C4-40E4-2242-AFE8-1DE2948D41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020" y="4095129"/>
            <a:ext cx="1098952" cy="109895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4AEF351-E1C5-4540-ADB7-3E4282D1E0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308" y="4095129"/>
            <a:ext cx="1098952" cy="10989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05B6174-9F88-DC43-9B83-956178C192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0909" y="4094315"/>
            <a:ext cx="1098000" cy="1098000"/>
          </a:xfrm>
          <a:prstGeom prst="rect">
            <a:avLst/>
          </a:prstGeom>
        </p:spPr>
      </p:pic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F836756D-11EA-48F8-9D8A-1114999F9729}"/>
              </a:ext>
            </a:extLst>
          </p:cNvPr>
          <p:cNvSpPr txBox="1">
            <a:spLocks/>
          </p:cNvSpPr>
          <p:nvPr/>
        </p:nvSpPr>
        <p:spPr>
          <a:xfrm>
            <a:off x="9822681" y="5347518"/>
            <a:ext cx="2074456" cy="1098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8135"/>
              </a:buClr>
              <a:buSzTx/>
              <a:buFont typeface="Arial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TEKI PUUKAUPAN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2016-2018</a:t>
            </a:r>
            <a:b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</a:br>
            <a:r>
              <a:rPr kumimoji="0" lang="fi-FI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</a:rPr>
              <a:t>33 %</a:t>
            </a:r>
          </a:p>
        </p:txBody>
      </p:sp>
    </p:spTree>
    <p:extLst>
      <p:ext uri="{BB962C8B-B14F-4D97-AF65-F5344CB8AC3E}">
        <p14:creationId xmlns:p14="http://schemas.microsoft.com/office/powerpoint/2010/main" val="3349212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91731" y="3216924"/>
            <a:ext cx="2446338" cy="1677988"/>
          </a:xfrm>
        </p:spPr>
        <p:txBody>
          <a:bodyPr/>
          <a:lstStyle/>
          <a:p>
            <a:r>
              <a:rPr lang="fi-FI" sz="1600" dirty="0"/>
              <a:t>Metsälöiden keskikoko laskettuna metsätalouden maasta on 48 hehtaaria.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Metsälöiden koko, metsätalousmaa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90563" y="3035300"/>
          <a:ext cx="8078787" cy="314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9793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51975" y="3465249"/>
            <a:ext cx="2446338" cy="1677988"/>
          </a:xfrm>
        </p:spPr>
        <p:txBody>
          <a:bodyPr/>
          <a:lstStyle/>
          <a:p>
            <a:r>
              <a:rPr lang="fi-FI" sz="1600" dirty="0"/>
              <a:t>Kuolinpesien omistuksessa on enää vain joka kymmenes metsätila</a:t>
            </a:r>
            <a:r>
              <a:rPr lang="fi-FI" dirty="0"/>
              <a:t>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Tilan hallinta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440381"/>
              </p:ext>
            </p:extLst>
          </p:nvPr>
        </p:nvGraphicFramePr>
        <p:xfrm>
          <a:off x="1097279" y="3035879"/>
          <a:ext cx="6814269" cy="3070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8343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44024" y="3377785"/>
            <a:ext cx="2446338" cy="1677988"/>
          </a:xfrm>
        </p:spPr>
        <p:txBody>
          <a:bodyPr/>
          <a:lstStyle/>
          <a:p>
            <a:r>
              <a:rPr lang="fi-FI" sz="1600" dirty="0"/>
              <a:t>Yli puolet tiloista oli peritty tai saatu lahjana. </a:t>
            </a:r>
          </a:p>
          <a:p>
            <a:r>
              <a:rPr lang="fi-FI" sz="1600" dirty="0"/>
              <a:t>Vanhemmilta tai sukulaisilta oli ostettu joka neljäs tila ja markkinoilta vain joka kymmenes.</a:t>
            </a:r>
          </a:p>
          <a:p>
            <a:endParaRPr lang="fi-FI" sz="1600" dirty="0"/>
          </a:p>
          <a:p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Tilan saantotapa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90563" y="3035879"/>
          <a:ext cx="7618551" cy="3252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9353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erson standing on a lush green field&#10;&#10;Description automatically generated">
            <a:extLst>
              <a:ext uri="{FF2B5EF4-FFF2-40B4-BE49-F238E27FC236}">
                <a16:creationId xmlns:a16="http://schemas.microsoft.com/office/drawing/2014/main" id="{C35C9519-D576-4DE6-ABF8-7B9B2745C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18837" y="2948214"/>
            <a:ext cx="4735370" cy="314166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35FFFD-71E3-4216-9E16-67C0D502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135BF-71C1-704D-ADBC-E4CF89E7D7A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16A4B-B398-49B2-9FC5-1653CBC99F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Päätelmiä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1DDE3-6BB2-48B8-9961-4B71C80C41F8}"/>
              </a:ext>
            </a:extLst>
          </p:cNvPr>
          <p:cNvSpPr txBox="1"/>
          <p:nvPr/>
        </p:nvSpPr>
        <p:spPr>
          <a:xfrm>
            <a:off x="544286" y="2830286"/>
            <a:ext cx="54669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i-FI" dirty="0"/>
              <a:t>Metsänomistajien keski-ikä on korkea mutta ikääntymiskehitys on taittumassa tulevaisuudessa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i-FI" dirty="0"/>
              <a:t>Maatalousyrittäjien osuus on pienentynyt selvästi mutta palkansaajien osuus on lähtenyt nousuun kuluneen kymmenen vuoden aikana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i-FI" dirty="0"/>
              <a:t>Tilalla asuminen on selvästi vähentynyt mutta  kaupungistuminen on ollut hidasta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i-FI" dirty="0"/>
              <a:t>Metsänomistajien koulutustaso on noussut selvästi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i-FI" dirty="0"/>
              <a:t>Taloudellisten tavoitteiden merkitys on kasvanut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i-FI" dirty="0"/>
              <a:t>Joka kymmenes metsänomistaja ei tiedä mitä metsällään tekisi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i-FI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i-FI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fi-FI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fi-FI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fi-FI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E630CF-A845-4F7B-9AEA-FEEE3731A703}"/>
              </a:ext>
            </a:extLst>
          </p:cNvPr>
          <p:cNvSpPr txBox="1"/>
          <p:nvPr/>
        </p:nvSpPr>
        <p:spPr>
          <a:xfrm>
            <a:off x="6757852" y="6104265"/>
            <a:ext cx="17330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/>
              <a:t>Kuva: Kuvia Suomesta</a:t>
            </a:r>
          </a:p>
        </p:txBody>
      </p:sp>
    </p:spTree>
    <p:extLst>
      <p:ext uri="{BB962C8B-B14F-4D97-AF65-F5344CB8AC3E}">
        <p14:creationId xmlns:p14="http://schemas.microsoft.com/office/powerpoint/2010/main" val="3686721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768F3-FEEE-9941-85F4-A423A34A59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2740" y="6888191"/>
            <a:ext cx="10515600" cy="1119187"/>
          </a:xfrm>
        </p:spPr>
        <p:txBody>
          <a:bodyPr/>
          <a:lstStyle/>
          <a:p>
            <a:endParaRPr lang="fi-FI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547AB8-49B9-9444-914B-D03F85079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FC768F3-FEEE-9941-85F4-A423A34A59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5717" y="4365431"/>
            <a:ext cx="10515600" cy="1335088"/>
          </a:xfrm>
        </p:spPr>
        <p:txBody>
          <a:bodyPr/>
          <a:lstStyle/>
          <a:p>
            <a:endParaRPr lang="fi-FI" sz="2800" dirty="0"/>
          </a:p>
          <a:p>
            <a:r>
              <a:rPr lang="fi-FI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https://www.helsinki.fi/fi/tutkimusryhmat/metsanomistaja-2020</a:t>
            </a:r>
            <a:endParaRPr lang="fi-FI" sz="2800" dirty="0"/>
          </a:p>
          <a:p>
            <a:r>
              <a:rPr lang="fi-FI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https://www.luke.fi/tietoa-luonnonvaroista/metsa/metsanomistus/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772370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6346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C13D70E-328B-714F-83DB-98ED99E7FA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59" b="44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48F286C-FE8E-F04D-A14B-B7CEC02FCB92}"/>
              </a:ext>
            </a:extLst>
          </p:cNvPr>
          <p:cNvSpPr/>
          <p:nvPr/>
        </p:nvSpPr>
        <p:spPr>
          <a:xfrm>
            <a:off x="15748" y="-1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5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696" y="287616"/>
            <a:ext cx="11168921" cy="1325563"/>
          </a:xfrm>
        </p:spPr>
        <p:txBody>
          <a:bodyPr>
            <a:normAutofit/>
          </a:bodyPr>
          <a:lstStyle/>
          <a:p>
            <a:pPr algn="ctr"/>
            <a:r>
              <a:rPr lang="fi-FI" dirty="0">
                <a:solidFill>
                  <a:schemeClr val="bg1"/>
                </a:solidFill>
              </a:rPr>
              <a:t>Suomalainen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fi-FI" dirty="0">
                <a:solidFill>
                  <a:schemeClr val="bg1"/>
                </a:solidFill>
              </a:rPr>
              <a:t>metsänomistaja</a:t>
            </a:r>
            <a:r>
              <a:rPr lang="en-US" dirty="0">
                <a:solidFill>
                  <a:schemeClr val="bg1"/>
                </a:solidFill>
              </a:rPr>
              <a:t> 2020 -</a:t>
            </a:r>
            <a:r>
              <a:rPr lang="fi-FI" dirty="0">
                <a:solidFill>
                  <a:schemeClr val="bg1"/>
                </a:solidFill>
              </a:rPr>
              <a:t>tutkimus</a:t>
            </a:r>
          </a:p>
        </p:txBody>
      </p:sp>
      <p:sp>
        <p:nvSpPr>
          <p:cNvPr id="6" name="Rectangle 5"/>
          <p:cNvSpPr/>
          <p:nvPr/>
        </p:nvSpPr>
        <p:spPr>
          <a:xfrm>
            <a:off x="504231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54989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79610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130367" y="176455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43335" y="358372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35342" y="358372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01296" y="3583722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36" y="1908075"/>
            <a:ext cx="1976559" cy="1217595"/>
          </a:xfrm>
          <a:prstGeom prst="rect">
            <a:avLst/>
          </a:prstGeom>
        </p:spPr>
      </p:pic>
      <p:pic>
        <p:nvPicPr>
          <p:cNvPr id="17" name="Picture 2" descr="H:\A1\1-LUKE\13-MO2020\LOGOT\Luke_FI_virall_WE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655" y="1880058"/>
            <a:ext cx="1519040" cy="124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804" y="2216942"/>
            <a:ext cx="1320769" cy="6691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9650" y="1940347"/>
            <a:ext cx="1174649" cy="101019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086" y="3816838"/>
            <a:ext cx="2024013" cy="103651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200" y="6246000"/>
            <a:ext cx="900000" cy="450000"/>
          </a:xfrm>
          <a:prstGeom prst="rect">
            <a:avLst/>
          </a:prstGeom>
        </p:spPr>
      </p:pic>
      <p:pic>
        <p:nvPicPr>
          <p:cNvPr id="9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169CBEA8-FBEC-49B1-99E5-E2645D007EC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88" b="9297"/>
          <a:stretch/>
        </p:blipFill>
        <p:spPr>
          <a:xfrm>
            <a:off x="2323335" y="3634323"/>
            <a:ext cx="1890803" cy="13507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FB94FE-C825-A44F-9CD7-509518F08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0D3ADA7-C956-4F91-BE22-6A313595BBDB}"/>
              </a:ext>
            </a:extLst>
          </p:cNvPr>
          <p:cNvSpPr/>
          <p:nvPr/>
        </p:nvSpPr>
        <p:spPr>
          <a:xfrm>
            <a:off x="4843335" y="5326467"/>
            <a:ext cx="2520000" cy="14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Kuva 51">
            <a:extLst>
              <a:ext uri="{FF2B5EF4-FFF2-40B4-BE49-F238E27FC236}">
                <a16:creationId xmlns:a16="http://schemas.microsoft.com/office/drawing/2014/main" id="{AF2E4AFC-2E93-4C96-AC4E-87C1289E7B1B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74" y="5782491"/>
            <a:ext cx="1353449" cy="585429"/>
          </a:xfrm>
          <a:prstGeom prst="rect">
            <a:avLst/>
          </a:prstGeom>
        </p:spPr>
      </p:pic>
      <p:pic>
        <p:nvPicPr>
          <p:cNvPr id="27" name="Kuva 49">
            <a:extLst>
              <a:ext uri="{FF2B5EF4-FFF2-40B4-BE49-F238E27FC236}">
                <a16:creationId xmlns:a16="http://schemas.microsoft.com/office/drawing/2014/main" id="{2B5E391B-2383-4381-9DFC-FE560FB4E256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368" y="3770152"/>
            <a:ext cx="1500523" cy="1122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7491C9-094C-4F97-9905-9625491079D9}"/>
              </a:ext>
            </a:extLst>
          </p:cNvPr>
          <p:cNvSpPr txBox="1"/>
          <p:nvPr/>
        </p:nvSpPr>
        <p:spPr>
          <a:xfrm>
            <a:off x="7821429" y="5484161"/>
            <a:ext cx="420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>
                <a:solidFill>
                  <a:schemeClr val="bg1"/>
                </a:solidFill>
              </a:rPr>
              <a:t>Suomen metsäkeskuksen sekä Digi- ja väestötietoviraston rekisterit  + posti- ja verkkokysely 2019</a:t>
            </a:r>
          </a:p>
        </p:txBody>
      </p:sp>
    </p:spTree>
    <p:extLst>
      <p:ext uri="{BB962C8B-B14F-4D97-AF65-F5344CB8AC3E}">
        <p14:creationId xmlns:p14="http://schemas.microsoft.com/office/powerpoint/2010/main" val="3153685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E9E547-AA67-0243-9AA5-EBF62D3DE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46" y="1150867"/>
            <a:ext cx="4562938" cy="5069840"/>
          </a:xfrm>
        </p:spPr>
        <p:txBody>
          <a:bodyPr/>
          <a:lstStyle/>
          <a:p>
            <a:r>
              <a:rPr lang="fi-FI" sz="1800" dirty="0"/>
              <a:t>Perustiedot kerättiin Suomen metsäkeskuksen sekä Digi- ja väestötietoviraston tietojärjestelmistä</a:t>
            </a:r>
          </a:p>
          <a:p>
            <a:r>
              <a:rPr lang="fi-FI" sz="1800" dirty="0"/>
              <a:t>Perustietoja täydennettiin posti- ja verkkokyselyllä keväällä 2019</a:t>
            </a:r>
          </a:p>
          <a:p>
            <a:pPr lvl="1"/>
            <a:r>
              <a:rPr lang="fi-FI" sz="1800" dirty="0"/>
              <a:t>Otos oli 15 750 metsätilaa</a:t>
            </a:r>
          </a:p>
          <a:p>
            <a:pPr lvl="1"/>
            <a:r>
              <a:rPr lang="fi-FI" sz="1800" dirty="0"/>
              <a:t>Poimittiin puunhinta-alueittain</a:t>
            </a:r>
          </a:p>
          <a:p>
            <a:pPr lvl="1"/>
            <a:r>
              <a:rPr lang="fi-FI" sz="1800" dirty="0"/>
              <a:t>Vastausmäärä oli 6 542, eli 42 % </a:t>
            </a:r>
          </a:p>
          <a:p>
            <a:r>
              <a:rPr lang="fi-FI" sz="1800" dirty="0"/>
              <a:t>Otoksessa oli 3 samankokoista alaotosta, joille lomakkeen loppuosa oli erilainen käsitellen:</a:t>
            </a:r>
          </a:p>
          <a:p>
            <a:pPr lvl="1"/>
            <a:r>
              <a:rPr lang="fi-FI" sz="1800" dirty="0"/>
              <a:t>Metsäpalveluiden käyttöä</a:t>
            </a:r>
          </a:p>
          <a:p>
            <a:pPr lvl="1"/>
            <a:r>
              <a:rPr lang="fi-FI" sz="1800" dirty="0"/>
              <a:t>Metsien käytön hyväksyttävyyttä ja hyötyjä</a:t>
            </a:r>
          </a:p>
          <a:p>
            <a:pPr lvl="1"/>
            <a:r>
              <a:rPr lang="fi-FI" sz="1800" dirty="0"/>
              <a:t>Metsänhoitoa, hankintahakkuita ja työhyvinvointia</a:t>
            </a:r>
          </a:p>
          <a:p>
            <a:pPr lvl="1"/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6351C-E1C0-F04F-A887-7263BFBF41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2480" y="136525"/>
            <a:ext cx="9578760" cy="727998"/>
          </a:xfrm>
        </p:spPr>
        <p:txBody>
          <a:bodyPr>
            <a:normAutofit/>
          </a:bodyPr>
          <a:lstStyle/>
          <a:p>
            <a:r>
              <a:rPr lang="fi-FI" sz="4000" dirty="0">
                <a:solidFill>
                  <a:schemeClr val="bg1"/>
                </a:solidFill>
              </a:rPr>
              <a:t>Tietoja tutkimuksen aineistosta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60649-19B7-8F44-8874-518381D9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81EEE7C-B100-4C77-98D1-9898F28F2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6604" y="1779279"/>
            <a:ext cx="2757911" cy="503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56FFF9-21C8-4A89-96C6-041E793BC6B7}"/>
              </a:ext>
            </a:extLst>
          </p:cNvPr>
          <p:cNvSpPr txBox="1"/>
          <p:nvPr/>
        </p:nvSpPr>
        <p:spPr>
          <a:xfrm>
            <a:off x="9770122" y="1156442"/>
            <a:ext cx="2072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latin typeface="Trebuchet MS" panose="020B0603020202020204" pitchFamily="34" charset="0"/>
              </a:rPr>
              <a:t>Puunhinta-alueet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F21205-71C2-46A1-8B2C-244DC4BCD752}"/>
              </a:ext>
            </a:extLst>
          </p:cNvPr>
          <p:cNvSpPr txBox="1">
            <a:spLocks/>
          </p:cNvSpPr>
          <p:nvPr/>
        </p:nvSpPr>
        <p:spPr>
          <a:xfrm>
            <a:off x="4998449" y="1150867"/>
            <a:ext cx="4562938" cy="5069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800" dirty="0"/>
              <a:t>Katoanalyysien perusteella vastanneissa oli liian vähän:</a:t>
            </a:r>
          </a:p>
          <a:p>
            <a:pPr lvl="1"/>
            <a:r>
              <a:rPr lang="fi-FI" sz="1800" dirty="0"/>
              <a:t>Yhtymien ja kuolinpesien omistajia</a:t>
            </a:r>
          </a:p>
          <a:p>
            <a:pPr lvl="1"/>
            <a:r>
              <a:rPr lang="fi-FI" sz="1800" dirty="0"/>
              <a:t>Alle 55-vuotiaita metsänomistajia</a:t>
            </a:r>
          </a:p>
          <a:p>
            <a:r>
              <a:rPr lang="fi-FI" sz="1800" dirty="0"/>
              <a:t>Muilta osin vastanneiden ja vastaamattomien välillä ei ollut merkittäviä eroja</a:t>
            </a:r>
          </a:p>
          <a:p>
            <a:r>
              <a:rPr lang="fi-FI" sz="1800" dirty="0"/>
              <a:t>Tulosten laskennassa havaintoja painotettiin hallintatavan ja ikäjakauman suhteen</a:t>
            </a:r>
          </a:p>
          <a:p>
            <a:r>
              <a:rPr lang="fi-FI" sz="1800" dirty="0"/>
              <a:t>Tulokset edustavat varsin hyvin manner-Suomen metsänomistajia, joilla on Etelä-Suomessa yli viisi hehtaaria, Kainuu-Pohjanmaalla yli 10 ja Lapissa yli 20 hehtaaria metsätalouden maata</a:t>
            </a:r>
          </a:p>
          <a:p>
            <a:r>
              <a:rPr lang="fi-FI" sz="1800" dirty="0"/>
              <a:t>Prosenttijakaumien virhemarginaali on 2-3 prosentin luokkaa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19921C-349F-4AEA-AA74-E570E6F0FE0F}"/>
              </a:ext>
            </a:extLst>
          </p:cNvPr>
          <p:cNvSpPr txBox="1"/>
          <p:nvPr/>
        </p:nvSpPr>
        <p:spPr>
          <a:xfrm>
            <a:off x="1148080" y="6244446"/>
            <a:ext cx="7849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latin typeface="Trebuchet MS" panose="020B0603020202020204" pitchFamily="34" charset="0"/>
              </a:rPr>
              <a:t>Lisätietoja: Suomalainen metsänomistaja 2020. Luonnonvara- ja biotalouden tutkimus 30/2020. </a:t>
            </a:r>
            <a:r>
              <a:rPr lang="fi-FI" sz="1400" dirty="0">
                <a:latin typeface="Trebuchet MS" panose="020B0603020202020204" pitchFamily="34" charset="0"/>
                <a:hlinkClick r:id="rId3"/>
              </a:rPr>
              <a:t>https://jukuri.luke.fi/handle/10024/545837</a:t>
            </a:r>
            <a:endParaRPr lang="fi-FI" sz="1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16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28369-694A-A645-9F69-8467E347F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20170" y="3166037"/>
            <a:ext cx="2446338" cy="2275866"/>
          </a:xfrm>
        </p:spPr>
        <p:txBody>
          <a:bodyPr/>
          <a:lstStyle/>
          <a:p>
            <a:r>
              <a:rPr lang="fi-FI" sz="1600" dirty="0"/>
              <a:t>Metsänomistajien keski-ikä on 62 vuotta. </a:t>
            </a:r>
          </a:p>
          <a:p>
            <a:r>
              <a:rPr lang="fi-FI" sz="1600" dirty="0"/>
              <a:t>Puolet metsänomistajista on eläkeikäisiä</a:t>
            </a:r>
          </a:p>
          <a:p>
            <a:pPr lvl="0"/>
            <a:r>
              <a:rPr lang="fi-FI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Suuret ikäluokat (</a:t>
            </a:r>
            <a:r>
              <a:rPr lang="fi-FI" sz="1600" dirty="0"/>
              <a:t>1945-50 syntyneet) </a:t>
            </a:r>
            <a:r>
              <a:rPr lang="fi-FI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omistavat  19 % metsätiloista ja 17 % metsäalasta</a:t>
            </a:r>
          </a:p>
          <a:p>
            <a:endParaRPr lang="fi-FI" sz="1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81105-2BE0-3542-BE70-127E716439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Metsänomistajan ikä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A19C4-04FB-C044-A7FA-4A862872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087112"/>
              </p:ext>
            </p:extLst>
          </p:nvPr>
        </p:nvGraphicFramePr>
        <p:xfrm>
          <a:off x="1476532" y="3005593"/>
          <a:ext cx="6805378" cy="2798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675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539438" y="3303321"/>
            <a:ext cx="2446338" cy="1677988"/>
          </a:xfrm>
        </p:spPr>
        <p:txBody>
          <a:bodyPr/>
          <a:lstStyle/>
          <a:p>
            <a:r>
              <a:rPr lang="fi-FI" sz="1600" dirty="0"/>
              <a:t>Metsänomistajakunnan ikääntymiskehitys on taittumassa  tulevaisuudessa.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Metsänomistajakunnan ikäkehitys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41907" y="2814761"/>
          <a:ext cx="8364772" cy="3728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4416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51975" y="3035878"/>
            <a:ext cx="2446338" cy="2306683"/>
          </a:xfrm>
        </p:spPr>
        <p:txBody>
          <a:bodyPr/>
          <a:lstStyle/>
          <a:p>
            <a:r>
              <a:rPr lang="fi-FI" sz="1600" dirty="0"/>
              <a:t>Vain joka kymmenes metsänomistaja on päätoiminen maa- tai metsätalousyrittäjä. </a:t>
            </a:r>
          </a:p>
          <a:p>
            <a:r>
              <a:rPr lang="fi-FI" sz="1600" dirty="0"/>
              <a:t>Lähes puolet on eläkkeellä ja palkansaajia on kaksi viidestä. 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Metsänomistajan ammattiasema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4942913"/>
              </p:ext>
            </p:extLst>
          </p:nvPr>
        </p:nvGraphicFramePr>
        <p:xfrm>
          <a:off x="690563" y="3035300"/>
          <a:ext cx="7451573" cy="3500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510727"/>
              </p:ext>
            </p:extLst>
          </p:nvPr>
        </p:nvGraphicFramePr>
        <p:xfrm>
          <a:off x="1622067" y="2878372"/>
          <a:ext cx="6184002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5691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51975" y="3035878"/>
            <a:ext cx="2626056" cy="2697012"/>
          </a:xfrm>
        </p:spPr>
        <p:txBody>
          <a:bodyPr/>
          <a:lstStyle/>
          <a:p>
            <a:r>
              <a:rPr lang="fi-FI" sz="1600" dirty="0"/>
              <a:t>Päätoimisten maatalous-yrittäjien osuus on pienentynyt selvästi.  </a:t>
            </a:r>
          </a:p>
          <a:p>
            <a:endParaRPr lang="fi-FI" sz="1600" dirty="0"/>
          </a:p>
          <a:p>
            <a:r>
              <a:rPr lang="fi-FI" sz="1600" dirty="0"/>
              <a:t>Palkansaajien osuus on lähtenyt nousuun kuluneen kymmenen vuoden aikana.</a:t>
            </a:r>
          </a:p>
          <a:p>
            <a:r>
              <a:rPr lang="fi-FI" sz="1600" dirty="0"/>
              <a:t> </a:t>
            </a:r>
          </a:p>
          <a:p>
            <a:r>
              <a:rPr lang="fi-FI" sz="1600" dirty="0"/>
              <a:t>Eläköityminen on tasaantumassa.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Metsänomistajien ammattiaseman muutos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515307"/>
              </p:ext>
            </p:extLst>
          </p:nvPr>
        </p:nvGraphicFramePr>
        <p:xfrm>
          <a:off x="397565" y="2782957"/>
          <a:ext cx="8420432" cy="379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693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E1433-CD03-5547-9C19-51D2A80C1B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dirty="0"/>
              <a:t>Yli puolet metsänomistajista asuu haja-asutusalueella, </a:t>
            </a:r>
            <a:r>
              <a:rPr lang="fi-FI" dirty="0" err="1"/>
              <a:t>tillalla</a:t>
            </a:r>
            <a:r>
              <a:rPr lang="fi-FI" dirty="0"/>
              <a:t> vain runsas kolmasosa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6F3F7-CDB2-F74E-9BDD-660AFED55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135BF-71C1-704D-ADBC-E4CF89E7D7A2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5"/>
            <p:extLst>
              <p:ext uri="{D42A27DB-BD31-4B8C-83A1-F6EECF244321}">
                <p14:modId xmlns:p14="http://schemas.microsoft.com/office/powerpoint/2010/main" val="4017033700"/>
              </p:ext>
            </p:extLst>
          </p:nvPr>
        </p:nvGraphicFramePr>
        <p:xfrm>
          <a:off x="6225872" y="2679590"/>
          <a:ext cx="5796500" cy="3497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739410"/>
              </p:ext>
            </p:extLst>
          </p:nvPr>
        </p:nvGraphicFramePr>
        <p:xfrm>
          <a:off x="214685" y="2679590"/>
          <a:ext cx="5636035" cy="3497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2992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38135"/>
      </a:accent1>
      <a:accent2>
        <a:srgbClr val="70AD47"/>
      </a:accent2>
      <a:accent3>
        <a:srgbClr val="375723"/>
      </a:accent3>
      <a:accent4>
        <a:srgbClr val="A4A4A4"/>
      </a:accent4>
      <a:accent5>
        <a:srgbClr val="5B9BD5"/>
      </a:accent5>
      <a:accent6>
        <a:srgbClr val="FFDB3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FC273FBDB1AAC448BDBB3CA1302F22C6" ma:contentTypeVersion="3" ma:contentTypeDescription="Luo uusi asiakirja." ma:contentTypeScope="" ma:versionID="3b25b787659ae01c678066d46fcd949b">
  <xsd:schema xmlns:xsd="http://www.w3.org/2001/XMLSchema" xmlns:xs="http://www.w3.org/2001/XMLSchema" xmlns:p="http://schemas.microsoft.com/office/2006/metadata/properties" xmlns:ns2="ebb82943-49da-4504-a2f3-a33fb2eb95f1" targetNamespace="http://schemas.microsoft.com/office/2006/metadata/properties" ma:root="true" ma:fieldsID="643c11cf4c13186185f95add12dbb6b8" ns2:_="">
    <xsd:import namespace="ebb82943-49da-4504-a2f3-a33fb2eb95f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82943-49da-4504-a2f3-a33fb2eb95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Jaettu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FD0019-5005-4ED8-927C-BF8EE6F15F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b82943-49da-4504-a2f3-a33fb2eb95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B047B4-F3D9-453C-B221-20E27701DC0D}">
  <ds:schemaRefs>
    <ds:schemaRef ds:uri="http://schemas.microsoft.com/office/2006/documentManagement/types"/>
    <ds:schemaRef ds:uri="http://schemas.microsoft.com/office/infopath/2007/PartnerControls"/>
    <ds:schemaRef ds:uri="ebb82943-49da-4504-a2f3-a33fb2eb95f1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D5D587D-37DC-4132-BA23-8B0FDC57B4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862</Words>
  <Application>Microsoft Office PowerPoint</Application>
  <PresentationFormat>Widescreen</PresentationFormat>
  <Paragraphs>158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Trebuchet MS</vt:lpstr>
      <vt:lpstr>Wingdings</vt:lpstr>
      <vt:lpstr>Office Theme</vt:lpstr>
      <vt:lpstr>2_Office Theme</vt:lpstr>
      <vt:lpstr>PowerPoint Presentation</vt:lpstr>
      <vt:lpstr>PowerPoint Presentation</vt:lpstr>
      <vt:lpstr>Suomalainen metsänomistaja 2020 -tutkimus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Karppinen, Heimo M T</dc:creator>
  <cp:lastModifiedBy>Hänninen Harri (LUKE)</cp:lastModifiedBy>
  <cp:revision>76</cp:revision>
  <dcterms:created xsi:type="dcterms:W3CDTF">2020-06-05T07:14:59Z</dcterms:created>
  <dcterms:modified xsi:type="dcterms:W3CDTF">2020-09-11T07:18:43Z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0x010100FC273FBDB1AAC448BDBB3CA1302F22C6</vt:lpwstr>
  </property>
</Properties>
</file>