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340" r:id="rId3"/>
    <p:sldId id="341" r:id="rId4"/>
    <p:sldId id="342" r:id="rId5"/>
    <p:sldId id="343" r:id="rId6"/>
    <p:sldId id="344" r:id="rId7"/>
    <p:sldId id="329" r:id="rId8"/>
    <p:sldId id="330" r:id="rId9"/>
    <p:sldId id="331" r:id="rId10"/>
    <p:sldId id="323" r:id="rId11"/>
    <p:sldId id="346" r:id="rId12"/>
    <p:sldId id="347" r:id="rId13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4B233"/>
    <a:srgbClr val="FFDF2A"/>
    <a:srgbClr val="7EFFD7"/>
    <a:srgbClr val="10FF66"/>
    <a:srgbClr val="00FF1F"/>
    <a:srgbClr val="3AFF5E"/>
    <a:srgbClr val="FFFF00"/>
    <a:srgbClr val="FFDC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eematyyli 1 - Korostu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7998" autoAdjust="0"/>
  </p:normalViewPr>
  <p:slideViewPr>
    <p:cSldViewPr>
      <p:cViewPr varScale="1">
        <p:scale>
          <a:sx n="71" d="100"/>
          <a:sy n="71" d="100"/>
        </p:scale>
        <p:origin x="-1044" y="-102"/>
      </p:cViewPr>
      <p:guideLst>
        <p:guide orient="horz" pos="65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4" d="100"/>
          <a:sy n="104" d="100"/>
        </p:scale>
        <p:origin x="-1800" y="179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ho107\Documents\BIONURMI\tiedotusOSIO\juttu%20K&#228;yt&#228;nn&#246;n%20maamieheen\nurmiala%20kesanto%20ja%20m&#228;rehtij&#228;t%20ja%20hevoset,%20muutoks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ho107\Documents\BIONURMI\tiedotusOSIO\juttu%20K&#228;yt&#228;nn&#246;n%20maamieheen\nurmiala%20kesanto%20ja%20m&#228;rehtij&#228;t%20ja%20hevoset,%20muutoks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Relative change</a:t>
            </a:r>
            <a:r>
              <a:rPr lang="en-US" sz="2000" baseline="0" dirty="0" smtClean="0"/>
              <a:t> 1990 – 2012 in grass area and cattle numbers</a:t>
            </a:r>
            <a:endParaRPr lang="en-US" sz="2000" dirty="0"/>
          </a:p>
        </c:rich>
      </c:tx>
      <c:layout/>
      <c:overlay val="1"/>
      <c:spPr>
        <a:solidFill>
          <a:schemeClr val="bg1"/>
        </a:solidFill>
        <a:ln>
          <a:noFill/>
        </a:ln>
      </c:spPr>
    </c:title>
    <c:plotArea>
      <c:layout>
        <c:manualLayout>
          <c:layoutTarget val="inner"/>
          <c:xMode val="edge"/>
          <c:yMode val="edge"/>
          <c:x val="0.11665495771665821"/>
          <c:y val="0.12677702843644084"/>
          <c:w val="0.88334504228334254"/>
          <c:h val="0.68797091253565745"/>
        </c:manualLayout>
      </c:layout>
      <c:lineChart>
        <c:grouping val="standard"/>
        <c:ser>
          <c:idx val="1"/>
          <c:order val="0"/>
          <c:tx>
            <c:strRef>
              <c:f>data!$O$9</c:f>
              <c:strCache>
                <c:ptCount val="1"/>
                <c:pt idx="0">
                  <c:v>Nurmiala</c:v>
                </c:pt>
              </c:strCache>
            </c:strRef>
          </c:tx>
          <c:spPr>
            <a:ln w="1016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data!$M$10:$M$32</c:f>
              <c:numCache>
                <c:formatCode>@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data!$O$10:$O$32</c:f>
              <c:numCache>
                <c:formatCode>0\ %</c:formatCode>
                <c:ptCount val="23"/>
                <c:pt idx="0">
                  <c:v>1</c:v>
                </c:pt>
                <c:pt idx="1">
                  <c:v>0.91377034755829456</c:v>
                </c:pt>
                <c:pt idx="2">
                  <c:v>0.96964364276286863</c:v>
                </c:pt>
                <c:pt idx="3">
                  <c:v>1.0068925062325855</c:v>
                </c:pt>
                <c:pt idx="4">
                  <c:v>1.0035195776506818</c:v>
                </c:pt>
                <c:pt idx="5">
                  <c:v>1.1066138730019093</c:v>
                </c:pt>
                <c:pt idx="6">
                  <c:v>1.0297697609620178</c:v>
                </c:pt>
                <c:pt idx="7">
                  <c:v>1.006745857163807</c:v>
                </c:pt>
                <c:pt idx="8">
                  <c:v>0.99956005279366456</c:v>
                </c:pt>
                <c:pt idx="9">
                  <c:v>0.98460184777826654</c:v>
                </c:pt>
                <c:pt idx="10">
                  <c:v>1.0073324534389199</c:v>
                </c:pt>
                <c:pt idx="11">
                  <c:v>0.97433641296377793</c:v>
                </c:pt>
                <c:pt idx="12">
                  <c:v>0.9353277606687197</c:v>
                </c:pt>
                <c:pt idx="13">
                  <c:v>0.92300923889133302</c:v>
                </c:pt>
                <c:pt idx="14">
                  <c:v>0.90922422642616263</c:v>
                </c:pt>
                <c:pt idx="15">
                  <c:v>0.90951752456371859</c:v>
                </c:pt>
                <c:pt idx="16">
                  <c:v>0.91611673265874771</c:v>
                </c:pt>
                <c:pt idx="17">
                  <c:v>0.95879161167326843</c:v>
                </c:pt>
                <c:pt idx="18">
                  <c:v>0.96084469863616573</c:v>
                </c:pt>
                <c:pt idx="19">
                  <c:v>0.93914063645695989</c:v>
                </c:pt>
                <c:pt idx="20">
                  <c:v>0.96685731045608025</c:v>
                </c:pt>
                <c:pt idx="21">
                  <c:v>0.97785599061445982</c:v>
                </c:pt>
                <c:pt idx="22">
                  <c:v>0.96773720486874903</c:v>
                </c:pt>
              </c:numCache>
            </c:numRef>
          </c:val>
        </c:ser>
        <c:ser>
          <c:idx val="0"/>
          <c:order val="1"/>
          <c:tx>
            <c:strRef>
              <c:f>data!$N$8</c:f>
              <c:strCache>
                <c:ptCount val="1"/>
                <c:pt idx="0">
                  <c:v>Märehtijät ja hevoset yhteensä</c:v>
                </c:pt>
              </c:strCache>
            </c:strRef>
          </c:tx>
          <c:spPr>
            <a:ln w="101600"/>
          </c:spPr>
          <c:marker>
            <c:symbol val="none"/>
          </c:marker>
          <c:cat>
            <c:numRef>
              <c:f>data!$M$10:$M$32</c:f>
              <c:numCache>
                <c:formatCode>@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data!$N$10:$N$32</c:f>
              <c:numCache>
                <c:formatCode>0\ %</c:formatCode>
                <c:ptCount val="23"/>
                <c:pt idx="0">
                  <c:v>1</c:v>
                </c:pt>
                <c:pt idx="1">
                  <c:v>0.9639529003828653</c:v>
                </c:pt>
                <c:pt idx="2">
                  <c:v>0.93751354475185766</c:v>
                </c:pt>
                <c:pt idx="3">
                  <c:v>0.92241566134508468</c:v>
                </c:pt>
                <c:pt idx="4">
                  <c:v>0.90767897132124553</c:v>
                </c:pt>
                <c:pt idx="5">
                  <c:v>0.84779310843025379</c:v>
                </c:pt>
                <c:pt idx="6">
                  <c:v>0.84497580004334505</c:v>
                </c:pt>
                <c:pt idx="7">
                  <c:v>0.84389221989453311</c:v>
                </c:pt>
                <c:pt idx="8">
                  <c:v>0.82597702810084561</c:v>
                </c:pt>
                <c:pt idx="9">
                  <c:v>0.80408870909484953</c:v>
                </c:pt>
                <c:pt idx="10">
                  <c:v>0.78169471935274171</c:v>
                </c:pt>
                <c:pt idx="11">
                  <c:v>0.76825832550747764</c:v>
                </c:pt>
                <c:pt idx="12">
                  <c:v>0.75893953622769816</c:v>
                </c:pt>
                <c:pt idx="13">
                  <c:v>0.74109658311059912</c:v>
                </c:pt>
                <c:pt idx="14">
                  <c:v>0.71776349057285282</c:v>
                </c:pt>
                <c:pt idx="15">
                  <c:v>0.71198439644585765</c:v>
                </c:pt>
                <c:pt idx="16">
                  <c:v>0.70642201834862395</c:v>
                </c:pt>
                <c:pt idx="17">
                  <c:v>0.69089792674998396</c:v>
                </c:pt>
                <c:pt idx="18">
                  <c:v>0.68396518095788472</c:v>
                </c:pt>
                <c:pt idx="19">
                  <c:v>0.68594885501697889</c:v>
                </c:pt>
                <c:pt idx="20">
                  <c:v>0.69161020010113594</c:v>
                </c:pt>
                <c:pt idx="21">
                  <c:v>0.68313877049772465</c:v>
                </c:pt>
                <c:pt idx="22">
                  <c:v>0.68153434949071723</c:v>
                </c:pt>
              </c:numCache>
            </c:numRef>
          </c:val>
        </c:ser>
        <c:marker val="1"/>
        <c:axId val="70670592"/>
        <c:axId val="71999872"/>
      </c:lineChart>
      <c:catAx>
        <c:axId val="70670592"/>
        <c:scaling>
          <c:orientation val="minMax"/>
        </c:scaling>
        <c:axPos val="b"/>
        <c:numFmt formatCode="@" sourceLinked="1"/>
        <c:tickLblPos val="nextTo"/>
        <c:txPr>
          <a:bodyPr/>
          <a:lstStyle/>
          <a:p>
            <a:pPr>
              <a:defRPr sz="1400"/>
            </a:pPr>
            <a:endParaRPr lang="fi-FI"/>
          </a:p>
        </c:txPr>
        <c:crossAx val="71999872"/>
        <c:crosses val="autoZero"/>
        <c:auto val="1"/>
        <c:lblAlgn val="ctr"/>
        <c:lblOffset val="100"/>
      </c:catAx>
      <c:valAx>
        <c:axId val="71999872"/>
        <c:scaling>
          <c:orientation val="minMax"/>
          <c:max val="1.2"/>
          <c:min val="1.0000000000000038E-15"/>
        </c:scaling>
        <c:axPos val="l"/>
        <c:majorGridlines/>
        <c:numFmt formatCode="0\ %" sourceLinked="1"/>
        <c:tickLblPos val="nextTo"/>
        <c:txPr>
          <a:bodyPr/>
          <a:lstStyle/>
          <a:p>
            <a:pPr>
              <a:defRPr sz="1400" b="1"/>
            </a:pPr>
            <a:endParaRPr lang="fi-FI"/>
          </a:p>
        </c:txPr>
        <c:crossAx val="70670592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</c:spPr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/>
              <a:t>Relative change</a:t>
            </a:r>
            <a:r>
              <a:rPr lang="en-US" sz="2000" baseline="0" dirty="0" smtClean="0"/>
              <a:t> 1990 – 2012 in grass area and cattle numbers</a:t>
            </a:r>
            <a:endParaRPr lang="en-US" sz="2000" dirty="0"/>
          </a:p>
        </c:rich>
      </c:tx>
      <c:layout/>
      <c:overlay val="1"/>
      <c:spPr>
        <a:solidFill>
          <a:schemeClr val="bg1"/>
        </a:solidFill>
        <a:ln>
          <a:noFill/>
        </a:ln>
      </c:spPr>
    </c:title>
    <c:plotArea>
      <c:layout>
        <c:manualLayout>
          <c:layoutTarget val="inner"/>
          <c:xMode val="edge"/>
          <c:yMode val="edge"/>
          <c:x val="0.11665495771665819"/>
          <c:y val="0.12677702843644084"/>
          <c:w val="0.88334504228334243"/>
          <c:h val="0.68797091253565734"/>
        </c:manualLayout>
      </c:layout>
      <c:lineChart>
        <c:grouping val="standard"/>
        <c:ser>
          <c:idx val="1"/>
          <c:order val="0"/>
          <c:tx>
            <c:strRef>
              <c:f>data!$O$9</c:f>
              <c:strCache>
                <c:ptCount val="1"/>
                <c:pt idx="0">
                  <c:v>Nurmiala</c:v>
                </c:pt>
              </c:strCache>
            </c:strRef>
          </c:tx>
          <c:spPr>
            <a:ln w="1016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data!$M$10:$M$32</c:f>
              <c:numCache>
                <c:formatCode>@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data!$O$10:$O$32</c:f>
              <c:numCache>
                <c:formatCode>0\ %</c:formatCode>
                <c:ptCount val="23"/>
                <c:pt idx="0">
                  <c:v>1</c:v>
                </c:pt>
                <c:pt idx="1">
                  <c:v>0.91377034755829489</c:v>
                </c:pt>
                <c:pt idx="2">
                  <c:v>0.96964364276286863</c:v>
                </c:pt>
                <c:pt idx="3">
                  <c:v>1.0068925062325855</c:v>
                </c:pt>
                <c:pt idx="4">
                  <c:v>1.0035195776506818</c:v>
                </c:pt>
                <c:pt idx="5">
                  <c:v>1.1066138730019097</c:v>
                </c:pt>
                <c:pt idx="6">
                  <c:v>1.0297697609620178</c:v>
                </c:pt>
                <c:pt idx="7">
                  <c:v>1.006745857163807</c:v>
                </c:pt>
                <c:pt idx="8">
                  <c:v>0.99956005279366456</c:v>
                </c:pt>
                <c:pt idx="9">
                  <c:v>0.98460184777826654</c:v>
                </c:pt>
                <c:pt idx="10">
                  <c:v>1.0073324534389199</c:v>
                </c:pt>
                <c:pt idx="11">
                  <c:v>0.97433641296377871</c:v>
                </c:pt>
                <c:pt idx="12">
                  <c:v>0.9353277606687197</c:v>
                </c:pt>
                <c:pt idx="13">
                  <c:v>0.92300923889133302</c:v>
                </c:pt>
                <c:pt idx="14">
                  <c:v>0.90922422642616263</c:v>
                </c:pt>
                <c:pt idx="15">
                  <c:v>0.90951752456371859</c:v>
                </c:pt>
                <c:pt idx="16">
                  <c:v>0.91611673265874771</c:v>
                </c:pt>
                <c:pt idx="17">
                  <c:v>0.95879161167326876</c:v>
                </c:pt>
                <c:pt idx="18">
                  <c:v>0.96084469863616595</c:v>
                </c:pt>
                <c:pt idx="19">
                  <c:v>0.93914063645696011</c:v>
                </c:pt>
                <c:pt idx="20">
                  <c:v>0.96685731045608059</c:v>
                </c:pt>
                <c:pt idx="21">
                  <c:v>0.9778559906144606</c:v>
                </c:pt>
                <c:pt idx="22">
                  <c:v>0.96773720486874903</c:v>
                </c:pt>
              </c:numCache>
            </c:numRef>
          </c:val>
        </c:ser>
        <c:ser>
          <c:idx val="0"/>
          <c:order val="1"/>
          <c:tx>
            <c:strRef>
              <c:f>data!$N$8</c:f>
              <c:strCache>
                <c:ptCount val="1"/>
                <c:pt idx="0">
                  <c:v>Märehtijät ja hevoset yhteensä</c:v>
                </c:pt>
              </c:strCache>
            </c:strRef>
          </c:tx>
          <c:spPr>
            <a:ln w="101600"/>
          </c:spPr>
          <c:marker>
            <c:symbol val="none"/>
          </c:marker>
          <c:cat>
            <c:numRef>
              <c:f>data!$M$10:$M$32</c:f>
              <c:numCache>
                <c:formatCode>@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data!$N$10:$N$32</c:f>
              <c:numCache>
                <c:formatCode>0\ %</c:formatCode>
                <c:ptCount val="23"/>
                <c:pt idx="0">
                  <c:v>1</c:v>
                </c:pt>
                <c:pt idx="1">
                  <c:v>0.9639529003828653</c:v>
                </c:pt>
                <c:pt idx="2">
                  <c:v>0.93751354475185722</c:v>
                </c:pt>
                <c:pt idx="3">
                  <c:v>0.92241566134508468</c:v>
                </c:pt>
                <c:pt idx="4">
                  <c:v>0.90767897132124553</c:v>
                </c:pt>
                <c:pt idx="5">
                  <c:v>0.84779310843025379</c:v>
                </c:pt>
                <c:pt idx="6">
                  <c:v>0.84497580004334538</c:v>
                </c:pt>
                <c:pt idx="7">
                  <c:v>0.84389221989453334</c:v>
                </c:pt>
                <c:pt idx="8">
                  <c:v>0.82597702810084561</c:v>
                </c:pt>
                <c:pt idx="9">
                  <c:v>0.80408870909484953</c:v>
                </c:pt>
                <c:pt idx="10">
                  <c:v>0.78169471935274171</c:v>
                </c:pt>
                <c:pt idx="11">
                  <c:v>0.76825832550747764</c:v>
                </c:pt>
                <c:pt idx="12">
                  <c:v>0.75893953622769861</c:v>
                </c:pt>
                <c:pt idx="13">
                  <c:v>0.74109658311059934</c:v>
                </c:pt>
                <c:pt idx="14">
                  <c:v>0.71776349057285282</c:v>
                </c:pt>
                <c:pt idx="15">
                  <c:v>0.71198439644585765</c:v>
                </c:pt>
                <c:pt idx="16">
                  <c:v>0.70642201834862395</c:v>
                </c:pt>
                <c:pt idx="17">
                  <c:v>0.69089792674998363</c:v>
                </c:pt>
                <c:pt idx="18">
                  <c:v>0.6839651809578845</c:v>
                </c:pt>
                <c:pt idx="19">
                  <c:v>0.68594885501697878</c:v>
                </c:pt>
                <c:pt idx="20">
                  <c:v>0.69161020010113561</c:v>
                </c:pt>
                <c:pt idx="21">
                  <c:v>0.68313877049772453</c:v>
                </c:pt>
                <c:pt idx="22">
                  <c:v>0.68153434949071667</c:v>
                </c:pt>
              </c:numCache>
            </c:numRef>
          </c:val>
        </c:ser>
        <c:marker val="1"/>
        <c:axId val="72102656"/>
        <c:axId val="72104192"/>
      </c:lineChart>
      <c:catAx>
        <c:axId val="72102656"/>
        <c:scaling>
          <c:orientation val="minMax"/>
        </c:scaling>
        <c:axPos val="b"/>
        <c:numFmt formatCode="@" sourceLinked="1"/>
        <c:tickLblPos val="nextTo"/>
        <c:txPr>
          <a:bodyPr/>
          <a:lstStyle/>
          <a:p>
            <a:pPr>
              <a:defRPr sz="1400"/>
            </a:pPr>
            <a:endParaRPr lang="fi-FI"/>
          </a:p>
        </c:txPr>
        <c:crossAx val="72104192"/>
        <c:crosses val="autoZero"/>
        <c:auto val="1"/>
        <c:lblAlgn val="ctr"/>
        <c:lblOffset val="100"/>
      </c:catAx>
      <c:valAx>
        <c:axId val="72104192"/>
        <c:scaling>
          <c:orientation val="minMax"/>
          <c:max val="1.2"/>
          <c:min val="1.0000000000000052E-15"/>
        </c:scaling>
        <c:axPos val="l"/>
        <c:majorGridlines/>
        <c:numFmt formatCode="0\ %" sourceLinked="1"/>
        <c:tickLblPos val="nextTo"/>
        <c:txPr>
          <a:bodyPr/>
          <a:lstStyle/>
          <a:p>
            <a:pPr>
              <a:defRPr sz="1400" b="1"/>
            </a:pPr>
            <a:endParaRPr lang="fi-FI"/>
          </a:p>
        </c:txPr>
        <c:crossAx val="72102656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</c:spPr>
    </c:plotArea>
    <c:plotVisOnly val="1"/>
  </c:chart>
  <c:spPr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1A3C6A6B-D4D2-48E0-BB9C-17589AB296F6}" type="datetimeFigureOut">
              <a:rPr lang="fi-FI"/>
              <a:pPr>
                <a:defRPr/>
              </a:pPr>
              <a:t>10.7.2014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102B6392-4403-4F62-A8EC-BB60A39A805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5FE1F846-7192-4B9C-8604-8615E6C13057}" type="datetimeFigureOut">
              <a:rPr lang="fi-FI"/>
              <a:pPr>
                <a:defRPr/>
              </a:pPr>
              <a:t>10.7.2014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68DA81B-7642-44E2-83FA-9B1D4D2E04F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6B9693-209F-489F-B522-ABDF64ECD842}" type="datetime1">
              <a:rPr lang="fi-FI" smtClean="0">
                <a:latin typeface="Arial" pitchFamily="34" charset="0"/>
                <a:cs typeface="Arial" pitchFamily="34" charset="0"/>
              </a:rPr>
              <a:pPr/>
              <a:t>10.7.2014</a:t>
            </a:fld>
            <a:endParaRPr lang="fi-FI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Dian numeron paikkamerkki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964F1E-8941-4DE7-BB83-2ADD28BBDC5B}" type="slidenum">
              <a:rPr lang="fi-FI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fi-FI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Huomautusten paikkamerkki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MTT_horizontal_RGB_offi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823140" y="692696"/>
            <a:ext cx="2851894" cy="144016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cs typeface="+mn-cs"/>
            </a:endParaRPr>
          </a:p>
        </p:txBody>
      </p:sp>
      <p:pic>
        <p:nvPicPr>
          <p:cNvPr id="6" name="Picture 9" descr="MTT_KANSI_kuva_.jpg"/>
          <p:cNvPicPr>
            <a:picLocks noChangeAspect="1"/>
          </p:cNvPicPr>
          <p:nvPr userDrawn="1"/>
        </p:nvPicPr>
        <p:blipFill>
          <a:blip r:embed="rId3" cstate="print"/>
          <a:srcRect l="6532"/>
          <a:stretch>
            <a:fillRect/>
          </a:stretch>
        </p:blipFill>
        <p:spPr bwMode="auto">
          <a:xfrm>
            <a:off x="0" y="304800"/>
            <a:ext cx="585946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4340225"/>
            <a:ext cx="5108575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i-FI" dirty="0"/>
              <a:t>Muokkaa alaotsikon perustyyliä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20" name="Otsikko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val-slide with picture-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7860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6329" y="1590675"/>
            <a:ext cx="7306071" cy="1910333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4400"/>
              </a:lnSpc>
              <a:defRPr sz="4000" b="1" cap="none" baseline="0"/>
            </a:lvl1pPr>
          </a:lstStyle>
          <a:p>
            <a:r>
              <a:rPr lang="fi-FI" dirty="0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308304" y="6492875"/>
            <a:ext cx="768896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499992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15340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7C613939-D123-495F-8E62-F1AB9690D9EC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8A89C34-174B-4DF6-B49F-EB910F0BCF0D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9" name="Alatunnisteen paikkamerkki 8"/>
          <p:cNvSpPr>
            <a:spLocks noGrp="1"/>
          </p:cNvSpPr>
          <p:nvPr>
            <p:ph type="ftr" sz="quarter" idx="12"/>
          </p:nvPr>
        </p:nvSpPr>
        <p:spPr>
          <a:xfrm>
            <a:off x="4211960" y="6492875"/>
            <a:ext cx="2722240" cy="3651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F8BB4D34-5712-4CE6-A591-503E4C1D89D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211960" y="6492875"/>
            <a:ext cx="2722240" cy="3651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97FBBBD-BEAB-478B-885C-543802491FB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7164288" y="6492875"/>
            <a:ext cx="912912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F585777D-83CF-463B-99ED-B307855277CD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4211960" y="6492875"/>
            <a:ext cx="272224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153400" y="6492875"/>
            <a:ext cx="609600" cy="248493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B81B008-834A-4E92-A469-A1A8B9393964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B3E09-A77F-4718-8F4D-82AFB856DCC7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C35CF-32B9-469C-85CA-F55B5500886B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4A1B2-10EC-4AEA-879B-C851CA587B4B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6C08-E64F-4557-AB9D-05F5A7E8B724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37AEE-2B5F-4135-8D13-EA714F9B8AF2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61A4A-4586-4DF5-9E7E-B4E07386BD65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67AA4-95BC-4439-8767-FF8126608776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D5A84-8FB8-4D9B-ADF6-78D0F1FA756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MTT_horizontal_RGB_office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321382" y="6048672"/>
            <a:ext cx="1514314" cy="764704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86563"/>
            <a:ext cx="9144000" cy="71437"/>
          </a:xfrm>
          <a:prstGeom prst="rect">
            <a:avLst/>
          </a:prstGeom>
          <a:solidFill>
            <a:srgbClr val="34B233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7236296" y="6492875"/>
            <a:ext cx="840904" cy="24849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7F45B85C-8C27-4753-AB66-8EE0A476D6D5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211960" y="6492875"/>
            <a:ext cx="2722240" cy="248493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dirty="0" smtClean="0"/>
              <a:t>© Maa- ja elintarviketalouden tutkimuskeskus</a:t>
            </a:r>
            <a:endParaRPr lang="fi-FI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153400" y="6492875"/>
            <a:ext cx="609600" cy="24849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38A89C34-174B-4DF6-B49F-EB910F0BCF0D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9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baseline="0">
          <a:solidFill>
            <a:srgbClr val="34B2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6A93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1000" y="2565400"/>
            <a:ext cx="8583488" cy="1728788"/>
          </a:xfrm>
        </p:spPr>
        <p:txBody>
          <a:bodyPr/>
          <a:lstStyle/>
          <a:p>
            <a:pPr eaLnBrk="1" hangingPunct="1"/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Grass </a:t>
            </a:r>
            <a:r>
              <a:rPr lang="fi-FI" dirty="0" err="1" smtClean="0"/>
              <a:t>silage</a:t>
            </a:r>
            <a:r>
              <a:rPr lang="fi-FI" dirty="0" smtClean="0"/>
              <a:t> – </a:t>
            </a:r>
            <a:r>
              <a:rPr lang="fi-FI" dirty="0" err="1" smtClean="0"/>
              <a:t>source</a:t>
            </a:r>
            <a:r>
              <a:rPr lang="fi-FI" dirty="0" smtClean="0"/>
              <a:t> of </a:t>
            </a:r>
            <a:r>
              <a:rPr lang="fi-FI" dirty="0" err="1" smtClean="0"/>
              <a:t>valuable</a:t>
            </a:r>
            <a:r>
              <a:rPr lang="fi-FI" dirty="0" smtClean="0"/>
              <a:t> </a:t>
            </a:r>
            <a:r>
              <a:rPr lang="fi-FI" dirty="0" err="1" smtClean="0"/>
              <a:t>nutrients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endParaRPr lang="fi-FI" dirty="0" smtClean="0"/>
          </a:p>
        </p:txBody>
      </p:sp>
      <p:sp>
        <p:nvSpPr>
          <p:cNvPr id="3076" name="Päivämäärän paikkamerkki 3"/>
          <p:cNvSpPr>
            <a:spLocks noGrp="1"/>
          </p:cNvSpPr>
          <p:nvPr>
            <p:ph type="dt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0CE6E0-819A-4EF1-9D63-1A9B107FFCEC}" type="datetime1">
              <a:rPr lang="fi-FI" smtClean="0">
                <a:latin typeface="Arial" pitchFamily="34" charset="0"/>
                <a:cs typeface="Arial" pitchFamily="34" charset="0"/>
              </a:rPr>
              <a:pPr/>
              <a:t>10.7.2014</a:t>
            </a:fld>
            <a:endParaRPr lang="fi-FI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Dian numeron paikkamerkki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0809FA-8885-4D35-BB60-0D628B1230C0}" type="slidenum">
              <a:rPr lang="fi-FI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fi-FI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61048"/>
            <a:ext cx="6264275" cy="2736304"/>
          </a:xfrm>
        </p:spPr>
        <p:txBody>
          <a:bodyPr/>
          <a:lstStyle/>
          <a:p>
            <a:pPr algn="l" eaLnBrk="1" hangingPunct="1"/>
            <a:r>
              <a:rPr lang="fi-FI" dirty="0" err="1" smtClean="0"/>
              <a:t>MTT’s</a:t>
            </a:r>
            <a:r>
              <a:rPr lang="fi-FI" dirty="0" smtClean="0"/>
              <a:t> </a:t>
            </a:r>
            <a:r>
              <a:rPr lang="fi-FI" dirty="0" err="1" smtClean="0"/>
              <a:t>task</a:t>
            </a:r>
            <a:r>
              <a:rPr lang="fi-FI" dirty="0" smtClean="0"/>
              <a:t> in the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b="1" dirty="0" err="1" smtClean="0"/>
              <a:t>Protein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Grass</a:t>
            </a:r>
          </a:p>
          <a:p>
            <a:pPr algn="l" eaLnBrk="1" hangingPunct="1"/>
            <a:endParaRPr lang="fi-FI" dirty="0" smtClean="0"/>
          </a:p>
          <a:p>
            <a:pPr algn="l" eaLnBrk="1" hangingPunct="1"/>
            <a:r>
              <a:rPr lang="fi-FI" dirty="0" err="1" smtClean="0"/>
              <a:t>Research</a:t>
            </a:r>
            <a:r>
              <a:rPr lang="fi-FI" dirty="0" smtClean="0"/>
              <a:t> </a:t>
            </a:r>
            <a:r>
              <a:rPr lang="fi-FI" dirty="0" err="1" smtClean="0"/>
              <a:t>scientist</a:t>
            </a:r>
            <a:r>
              <a:rPr lang="fi-FI" dirty="0" smtClean="0"/>
              <a:t> </a:t>
            </a:r>
            <a:r>
              <a:rPr lang="fi-FI" i="1" dirty="0" smtClean="0"/>
              <a:t>Arja Seppälä, </a:t>
            </a:r>
            <a:endParaRPr lang="fi-FI" dirty="0" smtClean="0"/>
          </a:p>
          <a:p>
            <a:pPr algn="l" eaLnBrk="1" hangingPunct="1"/>
            <a:r>
              <a:rPr lang="fi-FI" sz="1600" dirty="0" err="1" smtClean="0"/>
              <a:t>Work</a:t>
            </a:r>
            <a:r>
              <a:rPr lang="fi-FI" sz="1600" dirty="0" smtClean="0"/>
              <a:t> </a:t>
            </a:r>
            <a:r>
              <a:rPr lang="fi-FI" sz="1600" dirty="0" err="1" smtClean="0"/>
              <a:t>group</a:t>
            </a:r>
            <a:r>
              <a:rPr lang="fi-FI" sz="1600" dirty="0" smtClean="0"/>
              <a:t>: 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fi-FI" sz="1600" dirty="0" smtClean="0"/>
              <a:t> </a:t>
            </a:r>
            <a:r>
              <a:rPr lang="fi-FI" sz="1600" dirty="0" err="1" smtClean="0"/>
              <a:t>Research</a:t>
            </a:r>
            <a:r>
              <a:rPr lang="fi-FI" sz="1600" dirty="0" smtClean="0"/>
              <a:t> </a:t>
            </a:r>
            <a:r>
              <a:rPr lang="fi-FI" sz="1600" dirty="0" err="1" smtClean="0"/>
              <a:t>scientist</a:t>
            </a:r>
            <a:r>
              <a:rPr lang="fi-FI" sz="1600" dirty="0" smtClean="0"/>
              <a:t> </a:t>
            </a:r>
            <a:r>
              <a:rPr lang="fi-FI" sz="1600" i="1" dirty="0" smtClean="0"/>
              <a:t>Pellervo Kässi</a:t>
            </a:r>
            <a:r>
              <a:rPr lang="fi-FI" sz="1600" dirty="0" smtClean="0"/>
              <a:t>,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fi-FI" sz="1600" dirty="0" smtClean="0"/>
              <a:t> Senior </a:t>
            </a:r>
            <a:r>
              <a:rPr lang="fi-FI" sz="1600" dirty="0" err="1" smtClean="0"/>
              <a:t>research</a:t>
            </a:r>
            <a:r>
              <a:rPr lang="fi-FI" sz="1600" dirty="0" smtClean="0"/>
              <a:t> </a:t>
            </a:r>
            <a:r>
              <a:rPr lang="fi-FI" sz="1600" dirty="0" err="1" smtClean="0"/>
              <a:t>scientist</a:t>
            </a:r>
            <a:r>
              <a:rPr lang="fi-FI" sz="1600" dirty="0" smtClean="0"/>
              <a:t> </a:t>
            </a:r>
            <a:r>
              <a:rPr lang="fi-FI" sz="1600" i="1" dirty="0" smtClean="0"/>
              <a:t>Soile Kyntäjä</a:t>
            </a:r>
            <a:r>
              <a:rPr lang="fi-FI" sz="1600" dirty="0" smtClean="0"/>
              <a:t>,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fi-FI" sz="1600" dirty="0" smtClean="0"/>
              <a:t> </a:t>
            </a:r>
            <a:r>
              <a:rPr lang="fi-FI" sz="1600" dirty="0" err="1" smtClean="0"/>
              <a:t>Professor</a:t>
            </a:r>
            <a:r>
              <a:rPr lang="fi-FI" sz="1600" dirty="0" smtClean="0"/>
              <a:t> </a:t>
            </a:r>
            <a:r>
              <a:rPr lang="fi-FI" sz="1600" i="1" dirty="0" smtClean="0"/>
              <a:t>Marketta Rinne</a:t>
            </a:r>
          </a:p>
          <a:p>
            <a:pPr algn="l" eaLnBrk="1" hangingPunct="1"/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107505" y="260648"/>
          <a:ext cx="8712967" cy="53098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736303"/>
                <a:gridCol w="1872208"/>
                <a:gridCol w="2088232"/>
                <a:gridCol w="2016224"/>
              </a:tblGrid>
              <a:tr h="708502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 smtClean="0"/>
                        <a:t>Juice pressing, fractionin</a:t>
                      </a:r>
                      <a:r>
                        <a:rPr lang="en-US" sz="1600" u="none" strike="noStrike" baseline="0" noProof="0" dirty="0" smtClean="0"/>
                        <a:t>g the silage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fi-FI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7366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/>
                        <a:t>In 1 kg silage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/>
                        <a:t>To the juice %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/>
                        <a:t>To the cake %</a:t>
                      </a:r>
                      <a:endParaRPr lang="en-US" sz="16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02341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Mass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1000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/>
                        <a:t>30 %</a:t>
                      </a:r>
                      <a:endParaRPr lang="en-US" sz="16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70 %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5921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Dry mass</a:t>
                      </a:r>
                      <a:r>
                        <a:rPr lang="en-US" sz="1600" u="none" strike="noStrike" baseline="0" noProof="0" dirty="0" smtClean="0"/>
                        <a:t> (oven method)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221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10 %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 smtClean="0"/>
                        <a:t>100 %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02341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ash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25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23 %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77 %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5921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protein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30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18 %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91 %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5921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Acetic acid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5.1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smtClean="0">
                          <a:solidFill>
                            <a:srgbClr val="FF0000"/>
                          </a:solidFill>
                        </a:rPr>
                        <a:t>34 %</a:t>
                      </a:r>
                      <a:endParaRPr lang="en-US" sz="1600" b="1" i="0" u="none" strike="noStrike" noProof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66 %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59213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Lactic acid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16.6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>
                          <a:solidFill>
                            <a:srgbClr val="FF0000"/>
                          </a:solidFill>
                        </a:rPr>
                        <a:t>30 %</a:t>
                      </a:r>
                      <a:endParaRPr lang="en-US" sz="16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70 %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533858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Water soluble carbohydrates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3.5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16 %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84 %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02341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P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0.7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smtClean="0">
                          <a:solidFill>
                            <a:srgbClr val="FF0000"/>
                          </a:solidFill>
                        </a:rPr>
                        <a:t>38 %</a:t>
                      </a:r>
                      <a:endParaRPr lang="en-US" sz="1600" b="1" i="0" u="none" strike="noStrike" noProof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62 %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302341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smtClean="0"/>
                        <a:t>K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6.6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noProof="0" dirty="0" smtClean="0">
                          <a:solidFill>
                            <a:srgbClr val="FF0000"/>
                          </a:solidFill>
                        </a:rPr>
                        <a:t>34 %</a:t>
                      </a:r>
                      <a:endParaRPr lang="en-US" sz="16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66 %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/>
                </a:tc>
              </a:tr>
              <a:tr h="533858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 err="1" smtClean="0"/>
                        <a:t>Fibre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 smtClean="0"/>
                        <a:t>116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smtClean="0"/>
                        <a:t>-15 %</a:t>
                      </a:r>
                      <a:endParaRPr lang="en-US" sz="16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 smtClean="0"/>
                        <a:t>115 %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93" marR="8193" marT="8193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price of grass silage? 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minimum the price should cover fertilization, harvesting, ensiling and transportation</a:t>
            </a:r>
          </a:p>
          <a:p>
            <a:r>
              <a:rPr lang="en-US" dirty="0" smtClean="0"/>
              <a:t>Contractors for silage harvesting would take the biggest “slice of the cake” of silage price</a:t>
            </a:r>
          </a:p>
          <a:p>
            <a:r>
              <a:rPr lang="en-US" dirty="0" smtClean="0"/>
              <a:t>The slice for the farmer would be quite marginal – just the more easy way to fulfill the terms of agricultural subsidies. According to the economical calculations done in </a:t>
            </a:r>
            <a:r>
              <a:rPr lang="en-US" dirty="0" err="1" smtClean="0"/>
              <a:t>Bionurmi</a:t>
            </a:r>
            <a:r>
              <a:rPr lang="en-US" dirty="0" smtClean="0"/>
              <a:t>-project that would be still interesting option for fallow area or for cereals if the price for cereals is not  satisfactory.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11</a:t>
            </a:fld>
            <a:endParaRPr lang="fi-FI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/>
          <a:lstStyle/>
          <a:p>
            <a:r>
              <a:rPr lang="fi-FI" sz="2800" dirty="0" err="1" smtClean="0"/>
              <a:t>Value</a:t>
            </a:r>
            <a:r>
              <a:rPr lang="fi-FI" sz="2800" dirty="0" smtClean="0"/>
              <a:t> of </a:t>
            </a:r>
            <a:r>
              <a:rPr lang="fi-FI" sz="2800" dirty="0" err="1" smtClean="0"/>
              <a:t>concentrated</a:t>
            </a:r>
            <a:r>
              <a:rPr lang="fi-FI" sz="2800" dirty="0" smtClean="0"/>
              <a:t> </a:t>
            </a:r>
            <a:r>
              <a:rPr lang="fi-FI" sz="2800" dirty="0" err="1" smtClean="0"/>
              <a:t>silage</a:t>
            </a:r>
            <a:r>
              <a:rPr lang="fi-FI" sz="2800" dirty="0" smtClean="0"/>
              <a:t> </a:t>
            </a:r>
            <a:r>
              <a:rPr lang="fi-FI" sz="2800" dirty="0" err="1" smtClean="0"/>
              <a:t>extract</a:t>
            </a:r>
            <a:r>
              <a:rPr lang="fi-FI" sz="2800" dirty="0" smtClean="0"/>
              <a:t> in </a:t>
            </a:r>
            <a:r>
              <a:rPr lang="fi-FI" sz="2800" dirty="0" err="1" smtClean="0"/>
              <a:t>pig</a:t>
            </a:r>
            <a:r>
              <a:rPr lang="fi-FI" sz="2800" dirty="0" smtClean="0"/>
              <a:t> </a:t>
            </a:r>
            <a:r>
              <a:rPr lang="fi-FI" sz="2800" dirty="0" err="1" smtClean="0"/>
              <a:t>feeding</a:t>
            </a:r>
            <a:endParaRPr lang="fi-FI" sz="2800" dirty="0"/>
          </a:p>
        </p:txBody>
      </p:sp>
      <p:graphicFrame>
        <p:nvGraphicFramePr>
          <p:cNvPr id="7" name="Sisällön paikkamerkki 6"/>
          <p:cNvGraphicFramePr>
            <a:graphicFrameLocks noGrp="1"/>
          </p:cNvGraphicFramePr>
          <p:nvPr>
            <p:ph idx="1"/>
          </p:nvPr>
        </p:nvGraphicFramePr>
        <p:xfrm>
          <a:off x="251520" y="620688"/>
          <a:ext cx="8568953" cy="5021253"/>
        </p:xfrm>
        <a:graphic>
          <a:graphicData uri="http://schemas.openxmlformats.org/drawingml/2006/table">
            <a:tbl>
              <a:tblPr/>
              <a:tblGrid>
                <a:gridCol w="2216787"/>
                <a:gridCol w="1383613"/>
                <a:gridCol w="2883985"/>
                <a:gridCol w="2084568"/>
              </a:tblGrid>
              <a:tr h="318893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Two</a:t>
                      </a:r>
                      <a:r>
                        <a:rPr lang="en-US" sz="1800" b="0" i="0" u="none" strike="noStrike" baseline="0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recipes for liquid pig feeding (% of feed DM)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Feed</a:t>
                      </a:r>
                      <a:r>
                        <a:rPr lang="en-US" sz="1800" b="1" i="0" u="none" strike="noStrike" baseline="0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components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Price, €/t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Without</a:t>
                      </a:r>
                      <a:r>
                        <a:rPr lang="en-US" sz="1800" b="0" i="0" u="none" strike="noStrike" baseline="0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silage extract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Silage</a:t>
                      </a:r>
                      <a:r>
                        <a:rPr lang="en-US" sz="1800" b="0" i="0" u="none" strike="noStrike" baseline="0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extract included ( 10 % DM)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chemeClr val="accent2"/>
                          </a:solidFill>
                          <a:latin typeface="Calibri"/>
                        </a:rPr>
                        <a:t>Barley</a:t>
                      </a:r>
                      <a:endParaRPr lang="en-US" sz="1800" b="1" i="0" u="none" strike="noStrike" noProof="0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Wheat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err="1" smtClean="0">
                          <a:solidFill>
                            <a:schemeClr val="accent2"/>
                          </a:solidFill>
                          <a:latin typeface="Calibri"/>
                        </a:rPr>
                        <a:t>Soyameal</a:t>
                      </a:r>
                      <a:endParaRPr lang="en-US" sz="1800" b="1" i="0" u="none" strike="noStrike" noProof="0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13.3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Silage extract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204</a:t>
                      </a:r>
                      <a:endParaRPr lang="en-US" sz="2000" b="1" i="0" u="none" strike="noStrike" noProof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10</a:t>
                      </a:r>
                      <a:endParaRPr lang="en-US" sz="1800" b="1" i="0" u="none" strike="noStrike" noProof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Rape seed oil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1250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0.57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L-</a:t>
                      </a:r>
                      <a:r>
                        <a:rPr lang="en-US" sz="1800" b="1" i="0" u="none" strike="noStrike" noProof="0" dirty="0" err="1" smtClean="0">
                          <a:solidFill>
                            <a:srgbClr val="FF0000"/>
                          </a:solidFill>
                          <a:latin typeface="Calibri"/>
                        </a:rPr>
                        <a:t>Lysin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1400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L-</a:t>
                      </a:r>
                      <a:r>
                        <a:rPr lang="en-US" sz="1800" b="1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Threonin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DL-</a:t>
                      </a:r>
                      <a:r>
                        <a:rPr lang="en-US" sz="1800" b="1" i="0" u="none" strike="noStrike" noProof="0" dirty="0" err="1" smtClean="0">
                          <a:solidFill>
                            <a:srgbClr val="FF0000"/>
                          </a:solidFill>
                          <a:latin typeface="Calibri"/>
                        </a:rPr>
                        <a:t>Methionine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2750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0.07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err="1" smtClean="0">
                          <a:solidFill>
                            <a:schemeClr val="accent2"/>
                          </a:solidFill>
                          <a:latin typeface="Calibri"/>
                        </a:rPr>
                        <a:t>Monocalsiumfosfate</a:t>
                      </a:r>
                      <a:endParaRPr lang="en-US" sz="1800" b="1" i="0" u="none" strike="noStrike" noProof="0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0.78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err="1" smtClean="0">
                          <a:solidFill>
                            <a:schemeClr val="accent2"/>
                          </a:solidFill>
                          <a:latin typeface="Calibri"/>
                        </a:rPr>
                        <a:t>Calciumcarbonate</a:t>
                      </a:r>
                      <a:endParaRPr lang="en-US" sz="1800" b="1" i="0" u="none" strike="noStrike" noProof="0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  <a:endParaRPr lang="en-US" sz="18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1.47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chemeClr val="accent2"/>
                          </a:solidFill>
                          <a:latin typeface="Calibri"/>
                        </a:rPr>
                        <a:t>Added </a:t>
                      </a:r>
                      <a:r>
                        <a:rPr lang="en-US" sz="1800" b="1" i="0" u="none" strike="noStrike" noProof="0" dirty="0" err="1" smtClean="0">
                          <a:solidFill>
                            <a:schemeClr val="accent2"/>
                          </a:solidFill>
                          <a:latin typeface="Calibri"/>
                        </a:rPr>
                        <a:t>adid</a:t>
                      </a:r>
                      <a:endParaRPr lang="en-US" sz="1800" b="1" i="0" u="none" strike="noStrike" noProof="0" dirty="0">
                        <a:solidFill>
                          <a:schemeClr val="accent2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Dosage 2 l/</a:t>
                      </a:r>
                      <a:r>
                        <a:rPr lang="en-US" sz="1800" b="0" i="0" u="none" strike="noStrike" noProof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liguid</a:t>
                      </a:r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feed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Price</a:t>
                      </a:r>
                      <a:r>
                        <a:rPr lang="en-US" sz="1800" b="1" i="0" u="none" strike="noStrike" baseline="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 of the mixture</a:t>
                      </a:r>
                      <a:endParaRPr lang="en-US" sz="1800" b="1" i="0" u="none" strike="noStrike" noProof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211</a:t>
                      </a:r>
                      <a:endParaRPr lang="en-US" sz="1800" b="1" i="0" u="none" strike="noStrike" noProof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libri"/>
                        </a:rPr>
                        <a:t>211</a:t>
                      </a:r>
                      <a:endParaRPr lang="en-US" sz="1800" b="1" i="0" u="none" strike="noStrike" noProof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12</a:t>
            </a:fld>
            <a:endParaRPr lang="fi-FI" dirty="0"/>
          </a:p>
        </p:txBody>
      </p:sp>
      <p:sp>
        <p:nvSpPr>
          <p:cNvPr id="8" name="Nuoli oikealle 7"/>
          <p:cNvSpPr/>
          <p:nvPr/>
        </p:nvSpPr>
        <p:spPr>
          <a:xfrm>
            <a:off x="5940152" y="1628800"/>
            <a:ext cx="1296144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Nuoli oikealle 8"/>
          <p:cNvSpPr/>
          <p:nvPr/>
        </p:nvSpPr>
        <p:spPr>
          <a:xfrm>
            <a:off x="5940152" y="2276872"/>
            <a:ext cx="1296144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Nuoli oikealle 9"/>
          <p:cNvSpPr/>
          <p:nvPr/>
        </p:nvSpPr>
        <p:spPr>
          <a:xfrm>
            <a:off x="5940152" y="4149080"/>
            <a:ext cx="1296144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Nuoli oikealle 10"/>
          <p:cNvSpPr/>
          <p:nvPr/>
        </p:nvSpPr>
        <p:spPr>
          <a:xfrm>
            <a:off x="5940152" y="4437112"/>
            <a:ext cx="1296144" cy="14401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Nuoli oikealle 11"/>
          <p:cNvSpPr/>
          <p:nvPr/>
        </p:nvSpPr>
        <p:spPr>
          <a:xfrm>
            <a:off x="5940152" y="2852936"/>
            <a:ext cx="1296144" cy="1440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Nuoli oikealle 12"/>
          <p:cNvSpPr/>
          <p:nvPr/>
        </p:nvSpPr>
        <p:spPr>
          <a:xfrm>
            <a:off x="5940152" y="3212976"/>
            <a:ext cx="1296144" cy="1440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Nuoli oikealle 13"/>
          <p:cNvSpPr/>
          <p:nvPr/>
        </p:nvSpPr>
        <p:spPr>
          <a:xfrm>
            <a:off x="5940152" y="3789040"/>
            <a:ext cx="1296144" cy="1440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Kaavio 3"/>
          <p:cNvGraphicFramePr>
            <a:graphicFrameLocks noGrp="1"/>
          </p:cNvGraphicFramePr>
          <p:nvPr/>
        </p:nvGraphicFramePr>
        <p:xfrm>
          <a:off x="0" y="0"/>
          <a:ext cx="8820472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ikehys 6"/>
          <p:cNvSpPr txBox="1"/>
          <p:nvPr/>
        </p:nvSpPr>
        <p:spPr>
          <a:xfrm>
            <a:off x="5436096" y="103505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Grass </a:t>
            </a:r>
            <a:r>
              <a:rPr lang="fi-FI" b="1" dirty="0" err="1" smtClean="0"/>
              <a:t>area</a:t>
            </a:r>
            <a:r>
              <a:rPr lang="fi-FI" b="1" dirty="0" smtClean="0"/>
              <a:t>, </a:t>
            </a:r>
            <a:r>
              <a:rPr lang="fi-FI" b="1" dirty="0" err="1" smtClean="0"/>
              <a:t>minor</a:t>
            </a:r>
            <a:r>
              <a:rPr lang="fi-FI" b="1" dirty="0" smtClean="0"/>
              <a:t> </a:t>
            </a:r>
            <a:r>
              <a:rPr lang="fi-FI" b="1" dirty="0" err="1" smtClean="0"/>
              <a:t>changes</a:t>
            </a:r>
            <a:endParaRPr lang="fi-FI" b="1" dirty="0"/>
          </a:p>
        </p:txBody>
      </p:sp>
      <p:sp>
        <p:nvSpPr>
          <p:cNvPr id="8" name="Tekstikehys 7"/>
          <p:cNvSpPr txBox="1"/>
          <p:nvPr/>
        </p:nvSpPr>
        <p:spPr>
          <a:xfrm>
            <a:off x="4427984" y="2555612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Number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ruminants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reduced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 30 %</a:t>
            </a: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Kaavio 3"/>
          <p:cNvGraphicFramePr>
            <a:graphicFrameLocks noGrp="1"/>
          </p:cNvGraphicFramePr>
          <p:nvPr/>
        </p:nvGraphicFramePr>
        <p:xfrm>
          <a:off x="0" y="0"/>
          <a:ext cx="8820472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Kuvan paikkamerkki 9" descr="IMG_53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2348880"/>
            <a:ext cx="3845877" cy="3549967"/>
          </a:xfrm>
          <a:prstGeom prst="rect">
            <a:avLst/>
          </a:prstGeom>
        </p:spPr>
      </p:pic>
      <p:sp>
        <p:nvSpPr>
          <p:cNvPr id="9" name="Pyöristetty suorakulmio 8"/>
          <p:cNvSpPr/>
          <p:nvPr/>
        </p:nvSpPr>
        <p:spPr>
          <a:xfrm>
            <a:off x="2123728" y="3717032"/>
            <a:ext cx="6696744" cy="21602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aphicFrame>
        <p:nvGraphicFramePr>
          <p:cNvPr id="6" name="Taulukko 5"/>
          <p:cNvGraphicFramePr>
            <a:graphicFrameLocks noGrp="1"/>
          </p:cNvGraphicFramePr>
          <p:nvPr/>
        </p:nvGraphicFramePr>
        <p:xfrm>
          <a:off x="2267744" y="3861048"/>
          <a:ext cx="6408711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237"/>
                <a:gridCol w="2136237"/>
                <a:gridCol w="2136237"/>
              </a:tblGrid>
              <a:tr h="370840">
                <a:tc>
                  <a:txBody>
                    <a:bodyPr/>
                    <a:lstStyle/>
                    <a:p>
                      <a:r>
                        <a:rPr lang="fi-FI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Grass</a:t>
                      </a:r>
                      <a:r>
                        <a:rPr lang="fi-FI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area</a:t>
                      </a:r>
                      <a:r>
                        <a:rPr lang="fi-FI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available</a:t>
                      </a:r>
                      <a:r>
                        <a:rPr lang="fi-FI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due</a:t>
                      </a:r>
                      <a:r>
                        <a:rPr lang="fi-FI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to </a:t>
                      </a:r>
                      <a:r>
                        <a:rPr lang="fi-FI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reduced</a:t>
                      </a:r>
                      <a:r>
                        <a:rPr lang="fi-FI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intensity</a:t>
                      </a:r>
                      <a:endParaRPr lang="fi-FI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205 000 </a:t>
                      </a:r>
                      <a:r>
                        <a:rPr lang="fi-FI" b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hectars</a:t>
                      </a:r>
                      <a:endParaRPr lang="fi-FI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Fallow</a:t>
                      </a:r>
                      <a:r>
                        <a:rPr lang="fi-FI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area</a:t>
                      </a:r>
                      <a:endParaRPr lang="fi-FI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267 000 </a:t>
                      </a:r>
                      <a:r>
                        <a:rPr lang="fi-FI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hectars</a:t>
                      </a:r>
                      <a:endParaRPr lang="fi-FI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Alltogether</a:t>
                      </a:r>
                      <a:endParaRPr lang="fi-FI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472 000 </a:t>
                      </a:r>
                      <a:r>
                        <a:rPr lang="fi-FI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hectars</a:t>
                      </a:r>
                      <a:endParaRPr lang="fi-FI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Available</a:t>
                      </a:r>
                      <a:r>
                        <a:rPr lang="fi-FI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for new</a:t>
                      </a:r>
                      <a:r>
                        <a:rPr lang="fi-FI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i-FI" b="1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applications</a:t>
                      </a:r>
                      <a:endParaRPr lang="fi-FI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kstikehys 6"/>
          <p:cNvSpPr txBox="1"/>
          <p:nvPr/>
        </p:nvSpPr>
        <p:spPr>
          <a:xfrm>
            <a:off x="5436096" y="103505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Grass </a:t>
            </a:r>
            <a:r>
              <a:rPr lang="fi-FI" b="1" dirty="0" err="1" smtClean="0"/>
              <a:t>area</a:t>
            </a:r>
            <a:r>
              <a:rPr lang="fi-FI" b="1" dirty="0" smtClean="0"/>
              <a:t>, </a:t>
            </a:r>
            <a:r>
              <a:rPr lang="fi-FI" b="1" dirty="0" err="1" smtClean="0"/>
              <a:t>minor</a:t>
            </a:r>
            <a:r>
              <a:rPr lang="fi-FI" b="1" dirty="0" smtClean="0"/>
              <a:t> </a:t>
            </a:r>
            <a:r>
              <a:rPr lang="fi-FI" b="1" dirty="0" err="1" smtClean="0"/>
              <a:t>changes</a:t>
            </a:r>
            <a:endParaRPr lang="fi-FI" b="1" dirty="0"/>
          </a:p>
        </p:txBody>
      </p:sp>
      <p:sp>
        <p:nvSpPr>
          <p:cNvPr id="8" name="Tekstikehys 7"/>
          <p:cNvSpPr txBox="1"/>
          <p:nvPr/>
        </p:nvSpPr>
        <p:spPr>
          <a:xfrm>
            <a:off x="4427984" y="2555612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Number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ruminants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fi-FI" b="1" dirty="0" err="1" smtClean="0">
                <a:solidFill>
                  <a:schemeClr val="accent1">
                    <a:lumMod val="75000"/>
                  </a:schemeClr>
                </a:solidFill>
              </a:rPr>
              <a:t>reduced</a:t>
            </a:r>
            <a:r>
              <a:rPr lang="fi-FI" b="1" dirty="0" smtClean="0">
                <a:solidFill>
                  <a:schemeClr val="accent1">
                    <a:lumMod val="75000"/>
                  </a:schemeClr>
                </a:solidFill>
              </a:rPr>
              <a:t> 30 %</a:t>
            </a:r>
            <a:endParaRPr lang="fi-FI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Kuvatekstiellipsi 10"/>
          <p:cNvSpPr/>
          <p:nvPr/>
        </p:nvSpPr>
        <p:spPr>
          <a:xfrm>
            <a:off x="5220072" y="5733256"/>
            <a:ext cx="3240360" cy="1008112"/>
          </a:xfrm>
          <a:prstGeom prst="wedgeEllipseCallout">
            <a:avLst>
              <a:gd name="adj1" fmla="val -50813"/>
              <a:gd name="adj2" fmla="val -784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20 % of the </a:t>
            </a:r>
            <a:r>
              <a:rPr lang="fi-FI" dirty="0" err="1" smtClean="0"/>
              <a:t>agricultural</a:t>
            </a:r>
            <a:r>
              <a:rPr lang="fi-FI" dirty="0" smtClean="0"/>
              <a:t> </a:t>
            </a:r>
            <a:r>
              <a:rPr lang="fi-FI" dirty="0" err="1" smtClean="0"/>
              <a:t>area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463550"/>
            <a:ext cx="8229600" cy="1143000"/>
          </a:xfrm>
        </p:spPr>
        <p:txBody>
          <a:bodyPr/>
          <a:lstStyle/>
          <a:p>
            <a:r>
              <a:rPr lang="fi-FI" dirty="0" err="1" smtClean="0"/>
              <a:t>Leafy</a:t>
            </a:r>
            <a:r>
              <a:rPr lang="fi-FI" dirty="0" smtClean="0"/>
              <a:t> </a:t>
            </a:r>
            <a:r>
              <a:rPr lang="fi-FI" dirty="0" err="1" smtClean="0"/>
              <a:t>grass</a:t>
            </a:r>
            <a:r>
              <a:rPr lang="fi-FI" dirty="0" smtClean="0"/>
              <a:t> is </a:t>
            </a:r>
            <a:r>
              <a:rPr lang="fi-FI" dirty="0" err="1" smtClean="0"/>
              <a:t>really</a:t>
            </a:r>
            <a:r>
              <a:rPr lang="fi-FI" dirty="0" smtClean="0"/>
              <a:t> </a:t>
            </a:r>
            <a:r>
              <a:rPr lang="fi-FI" dirty="0" err="1" smtClean="0"/>
              <a:t>full</a:t>
            </a:r>
            <a:r>
              <a:rPr lang="fi-FI" dirty="0" smtClean="0"/>
              <a:t> of </a:t>
            </a:r>
            <a:r>
              <a:rPr lang="fi-FI" u="sng" dirty="0" err="1" smtClean="0"/>
              <a:t>nutrients</a:t>
            </a:r>
            <a:r>
              <a:rPr lang="fi-FI" dirty="0" smtClean="0"/>
              <a:t> – </a:t>
            </a:r>
            <a:r>
              <a:rPr lang="fi-FI" dirty="0" err="1" smtClean="0"/>
              <a:t>but</a:t>
            </a:r>
            <a:r>
              <a:rPr lang="fi-FI" dirty="0" smtClean="0"/>
              <a:t> the </a:t>
            </a:r>
            <a:r>
              <a:rPr lang="fi-FI" u="sng" dirty="0" err="1" smtClean="0"/>
              <a:t>fibre</a:t>
            </a:r>
            <a:r>
              <a:rPr lang="fi-FI" dirty="0" smtClean="0"/>
              <a:t> </a:t>
            </a:r>
            <a:r>
              <a:rPr lang="fi-FI" dirty="0" err="1" smtClean="0"/>
              <a:t>restricts</a:t>
            </a:r>
            <a:r>
              <a:rPr lang="fi-FI" dirty="0" smtClean="0"/>
              <a:t> </a:t>
            </a:r>
            <a:r>
              <a:rPr lang="fi-FI" dirty="0" err="1" smtClean="0"/>
              <a:t>its</a:t>
            </a:r>
            <a:r>
              <a:rPr lang="fi-FI" dirty="0" smtClean="0"/>
              <a:t> </a:t>
            </a:r>
            <a:r>
              <a:rPr lang="fi-FI" dirty="0" err="1" smtClean="0"/>
              <a:t>utilization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monogastricts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pic>
        <p:nvPicPr>
          <p:cNvPr id="7" name="Picture 2" descr="C:\Users\kho107\Documents\VALUEGRASS\pleksit 1125_12\kuvia nuoren apilan säilönnästä\IMG_51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2197" y="3429000"/>
            <a:ext cx="9196197" cy="4824536"/>
          </a:xfrm>
          <a:prstGeom prst="rect">
            <a:avLst/>
          </a:prstGeom>
          <a:noFill/>
        </p:spPr>
      </p:pic>
      <p:sp>
        <p:nvSpPr>
          <p:cNvPr id="8" name="Otsikko 1"/>
          <p:cNvSpPr txBox="1">
            <a:spLocks/>
          </p:cNvSpPr>
          <p:nvPr/>
        </p:nvSpPr>
        <p:spPr bwMode="auto">
          <a:xfrm>
            <a:off x="251520" y="20608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Leafy</a:t>
            </a:r>
            <a:r>
              <a:rPr kumimoji="0" lang="fi-FI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grass</a:t>
            </a:r>
            <a:r>
              <a:rPr kumimoji="0" lang="fi-FI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</a:t>
            </a:r>
            <a:r>
              <a:rPr kumimoji="0" lang="fi-FI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susceptiple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 </a:t>
            </a:r>
            <a:r>
              <a:rPr kumimoji="0" lang="fi-FI" sz="3200" b="1" i="0" u="none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rapid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3200" b="1" i="0" u="none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spoiling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fi-FI" sz="3200" b="1" i="0" u="sng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nutrient</a:t>
            </a:r>
            <a:r>
              <a:rPr kumimoji="0" lang="fi-FI" sz="3200" b="1" i="0" u="sng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3200" b="1" i="0" u="sng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losses</a:t>
            </a:r>
            <a:r>
              <a:rPr kumimoji="0" lang="fi-FI" sz="3200" b="1" i="0" u="sng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 </a:t>
            </a:r>
            <a:r>
              <a:rPr kumimoji="0" lang="fi-FI" sz="3200" b="1" i="0" u="none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soon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as </a:t>
            </a:r>
            <a:r>
              <a:rPr kumimoji="0" lang="fi-FI" sz="3200" b="1" i="0" u="none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</a:t>
            </a:r>
            <a:r>
              <a:rPr kumimoji="0" lang="fi-FI" sz="3200" b="1" i="0" u="none" strike="noStrike" kern="0" cap="none" spc="0" normalizeH="0" noProof="0" dirty="0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</a:t>
            </a:r>
            <a:r>
              <a:rPr kumimoji="0" lang="fi-FI" sz="3200" b="1" i="0" u="none" strike="noStrike" kern="0" cap="none" spc="0" normalizeH="0" noProof="0" dirty="0" err="1" smtClean="0">
                <a:ln>
                  <a:noFill/>
                </a:ln>
                <a:solidFill>
                  <a:srgbClr val="34B2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</a:t>
            </a:r>
            <a:endParaRPr kumimoji="0" lang="fi-FI" sz="3200" b="1" i="0" u="none" strike="noStrike" kern="0" cap="none" spc="0" normalizeH="0" baseline="0" noProof="0" dirty="0">
              <a:ln>
                <a:noFill/>
              </a:ln>
              <a:solidFill>
                <a:srgbClr val="34B23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fi-FI" dirty="0" err="1" smtClean="0"/>
              <a:t>Nutrient</a:t>
            </a:r>
            <a:r>
              <a:rPr lang="fi-FI" dirty="0" smtClean="0"/>
              <a:t> </a:t>
            </a:r>
            <a:r>
              <a:rPr lang="fi-FI" dirty="0" err="1" smtClean="0"/>
              <a:t>rich</a:t>
            </a:r>
            <a:r>
              <a:rPr lang="fi-FI" dirty="0" smtClean="0"/>
              <a:t> </a:t>
            </a:r>
            <a:r>
              <a:rPr lang="fi-FI" dirty="0" err="1" smtClean="0"/>
              <a:t>leafy</a:t>
            </a:r>
            <a:r>
              <a:rPr lang="fi-FI" dirty="0" smtClean="0"/>
              <a:t> </a:t>
            </a:r>
            <a:r>
              <a:rPr lang="fi-FI" dirty="0" err="1" smtClean="0"/>
              <a:t>grass</a:t>
            </a:r>
            <a:r>
              <a:rPr lang="fi-FI" dirty="0" smtClean="0"/>
              <a:t> is </a:t>
            </a:r>
            <a:r>
              <a:rPr lang="fi-FI" u="sng" dirty="0" err="1" smtClean="0"/>
              <a:t>ensiled</a:t>
            </a:r>
            <a:r>
              <a:rPr lang="fi-FI" dirty="0" smtClean="0"/>
              <a:t> to </a:t>
            </a:r>
            <a:r>
              <a:rPr lang="fi-FI" dirty="0" err="1" smtClean="0"/>
              <a:t>maintain</a:t>
            </a:r>
            <a:r>
              <a:rPr lang="fi-FI" dirty="0" smtClean="0"/>
              <a:t> the </a:t>
            </a:r>
            <a:r>
              <a:rPr lang="fi-FI" dirty="0" err="1" smtClean="0"/>
              <a:t>nutrients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5</a:t>
            </a:fld>
            <a:endParaRPr lang="fi-FI" dirty="0"/>
          </a:p>
        </p:txBody>
      </p:sp>
      <p:pic>
        <p:nvPicPr>
          <p:cNvPr id="1026" name="Picture 2" descr="C:\Users\kho107\AppData\Local\Microsoft\Windows\Temporary Internet Files\Content.IE5\6HCXTYDA\299H6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340768"/>
            <a:ext cx="5076565" cy="338437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8" name="Tekstikehys 7"/>
          <p:cNvSpPr txBox="1"/>
          <p:nvPr/>
        </p:nvSpPr>
        <p:spPr>
          <a:xfrm>
            <a:off x="4211960" y="1340768"/>
            <a:ext cx="307777" cy="23036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i-FI" sz="800" dirty="0" smtClean="0"/>
              <a:t>Copyright: Janne Lehtinen/MTT</a:t>
            </a:r>
            <a:endParaRPr lang="fi-FI" sz="800" dirty="0"/>
          </a:p>
        </p:txBody>
      </p:sp>
      <p:pic>
        <p:nvPicPr>
          <p:cNvPr id="9" name="Sisällön paikkamerkki 7" descr="P1010039.JPG"/>
          <p:cNvPicPr>
            <a:picLocks noChangeAspect="1"/>
          </p:cNvPicPr>
          <p:nvPr/>
        </p:nvPicPr>
        <p:blipFill>
          <a:blip r:embed="rId3" cstate="screen"/>
          <a:srcRect b="25223"/>
          <a:stretch>
            <a:fillRect/>
          </a:stretch>
        </p:blipFill>
        <p:spPr bwMode="auto">
          <a:xfrm>
            <a:off x="5406612" y="1340768"/>
            <a:ext cx="3737388" cy="3384376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Otsikko 1"/>
          <p:cNvSpPr txBox="1">
            <a:spLocks/>
          </p:cNvSpPr>
          <p:nvPr/>
        </p:nvSpPr>
        <p:spPr bwMode="auto">
          <a:xfrm>
            <a:off x="1115616" y="5085184"/>
            <a:ext cx="67790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Grass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silage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would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provide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u="sng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constant</a:t>
            </a:r>
            <a:r>
              <a:rPr lang="fi-FI" sz="3200" b="1" u="sng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 </a:t>
            </a:r>
            <a:r>
              <a:rPr lang="fi-FI" sz="3200" b="1" u="sng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supply</a:t>
            </a:r>
            <a:r>
              <a:rPr lang="fi-FI" sz="3200" b="1" u="sng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of 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high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quality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raw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material</a:t>
            </a:r>
            <a:r>
              <a:rPr lang="fi-FI" sz="3200" b="1" kern="0" noProof="0" dirty="0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fi-FI" sz="3200" b="1" kern="0" noProof="0" dirty="0" err="1" smtClean="0">
                <a:solidFill>
                  <a:srgbClr val="34B233"/>
                </a:solidFill>
                <a:latin typeface="+mj-lt"/>
                <a:ea typeface="+mj-ea"/>
                <a:cs typeface="+mj-cs"/>
              </a:rPr>
              <a:t>processing</a:t>
            </a:r>
            <a:endParaRPr lang="fi-FI" sz="3200" b="1" kern="0" noProof="0" dirty="0" smtClean="0">
              <a:solidFill>
                <a:srgbClr val="34B233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i-FI" sz="3200" b="1" i="0" u="none" strike="noStrike" kern="0" cap="none" spc="0" normalizeH="0" baseline="0" noProof="0" dirty="0">
              <a:ln>
                <a:noFill/>
              </a:ln>
              <a:solidFill>
                <a:srgbClr val="34B23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Sisällön paikkamerkki 10" descr="IMG_521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38184" b="25223"/>
          <a:stretch>
            <a:fillRect/>
          </a:stretch>
        </p:blipFill>
        <p:spPr>
          <a:xfrm>
            <a:off x="2627784" y="1340768"/>
            <a:ext cx="3730361" cy="3384376"/>
          </a:xfrm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1F91A-BDCE-477E-8099-281A69D4BC50}" type="datetime1">
              <a:rPr lang="fi-FI" smtClean="0"/>
              <a:pPr>
                <a:defRPr/>
              </a:pPr>
              <a:t>10.7.2014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© Maa- ja elintarviketalouden tutkimuskeskus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A2853-1384-4F7E-95C5-91A95522FAA7}" type="slidenum">
              <a:rPr lang="fi-FI" smtClean="0"/>
              <a:pPr>
                <a:defRPr/>
              </a:pPr>
              <a:t>6</a:t>
            </a:fld>
            <a:endParaRPr lang="fi-FI" dirty="0"/>
          </a:p>
        </p:txBody>
      </p:sp>
      <p:pic>
        <p:nvPicPr>
          <p:cNvPr id="9" name="Sisällön paikkamerkki 7" descr="P1010039.JPG"/>
          <p:cNvPicPr>
            <a:picLocks noChangeAspect="1"/>
          </p:cNvPicPr>
          <p:nvPr/>
        </p:nvPicPr>
        <p:blipFill>
          <a:blip r:embed="rId2" cstate="screen"/>
          <a:srcRect r="41410"/>
          <a:stretch>
            <a:fillRect/>
          </a:stretch>
        </p:blipFill>
        <p:spPr bwMode="auto">
          <a:xfrm>
            <a:off x="6954276" y="2132856"/>
            <a:ext cx="21897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ulukko 7"/>
          <p:cNvGraphicFramePr>
            <a:graphicFrameLocks noGrp="1"/>
          </p:cNvGraphicFramePr>
          <p:nvPr/>
        </p:nvGraphicFramePr>
        <p:xfrm>
          <a:off x="971600" y="1035048"/>
          <a:ext cx="4968552" cy="527427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92288"/>
                <a:gridCol w="1008112"/>
                <a:gridCol w="504056"/>
                <a:gridCol w="864096"/>
              </a:tblGrid>
              <a:tr h="621284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>
                          <a:latin typeface="+mn-lt"/>
                        </a:rPr>
                        <a:t> 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 smtClean="0">
                          <a:latin typeface="+mn-lt"/>
                        </a:rPr>
                        <a:t>Mean</a:t>
                      </a:r>
                      <a:r>
                        <a:rPr lang="fi-FI" sz="1800" u="none" strike="noStrike" dirty="0" smtClean="0">
                          <a:latin typeface="+mn-lt"/>
                        </a:rPr>
                        <a:t> - </a:t>
                      </a:r>
                      <a:r>
                        <a:rPr lang="fi-FI" sz="1800" u="none" strike="noStrike" dirty="0" err="1" smtClean="0">
                          <a:latin typeface="+mn-lt"/>
                        </a:rPr>
                        <a:t>stdev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>
                          <a:latin typeface="+mn-lt"/>
                        </a:rPr>
                        <a:t>mean</a:t>
                      </a:r>
                      <a:r>
                        <a:rPr lang="fi-FI" sz="1800" u="none" strike="noStrike" dirty="0">
                          <a:latin typeface="+mn-lt"/>
                        </a:rPr>
                        <a:t> + </a:t>
                      </a:r>
                      <a:r>
                        <a:rPr lang="fi-FI" sz="1800" u="none" strike="noStrike" dirty="0" err="1" smtClean="0">
                          <a:latin typeface="+mn-lt"/>
                        </a:rPr>
                        <a:t>stdev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de-DE" sz="1800" u="none" strike="noStrike">
                          <a:latin typeface="+mn-lt"/>
                        </a:rPr>
                        <a:t>Dry matter (DM; g/kg)</a:t>
                      </a:r>
                      <a:endParaRPr lang="de-DE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212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baseline="0" dirty="0" smtClean="0">
                          <a:latin typeface="+mn-lt"/>
                        </a:rPr>
                        <a:t> 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430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>
                          <a:latin typeface="+mn-lt"/>
                        </a:rPr>
                        <a:t>In DM (g/kg)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Digestible</a:t>
                      </a:r>
                      <a:r>
                        <a:rPr lang="en-GB" sz="1800" u="none" strike="noStrike" baseline="0" dirty="0" smtClean="0">
                          <a:latin typeface="+mn-lt"/>
                        </a:rPr>
                        <a:t> organic matter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639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709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Cell wall</a:t>
                      </a:r>
                      <a:r>
                        <a:rPr lang="en-GB" sz="1800" u="none" strike="noStrike" baseline="0" dirty="0" smtClean="0">
                          <a:latin typeface="+mn-lt"/>
                        </a:rPr>
                        <a:t> fibre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495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587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>
                          <a:latin typeface="+mn-lt"/>
                        </a:rPr>
                        <a:t>Crude protein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120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173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Water </a:t>
                      </a:r>
                      <a:r>
                        <a:rPr lang="en-GB" sz="1800" u="none" strike="noStrike" dirty="0">
                          <a:latin typeface="+mn-lt"/>
                        </a:rPr>
                        <a:t>sol. </a:t>
                      </a:r>
                      <a:r>
                        <a:rPr lang="en-GB" sz="1800" u="none" strike="noStrike" dirty="0" smtClean="0">
                          <a:latin typeface="+mn-lt"/>
                        </a:rPr>
                        <a:t>carbohydrates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15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107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Lactic </a:t>
                      </a:r>
                      <a:r>
                        <a:rPr lang="en-GB" sz="1800" u="none" strike="noStrike" dirty="0">
                          <a:latin typeface="+mn-lt"/>
                        </a:rPr>
                        <a:t>acid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23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66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C66"/>
                    </a:solidFill>
                  </a:tcPr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Volatile </a:t>
                      </a:r>
                      <a:r>
                        <a:rPr lang="en-GB" sz="1800" u="none" strike="noStrike" dirty="0">
                          <a:latin typeface="+mn-lt"/>
                        </a:rPr>
                        <a:t>fatty acids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2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23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Potassium </a:t>
                      </a:r>
                      <a:r>
                        <a:rPr lang="en-GB" sz="1800" u="none" strike="noStrike" dirty="0">
                          <a:latin typeface="+mn-lt"/>
                        </a:rPr>
                        <a:t>(K)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17.5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29.5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Calcium </a:t>
                      </a:r>
                      <a:r>
                        <a:rPr lang="en-GB" sz="1800" u="none" strike="noStrike" dirty="0">
                          <a:latin typeface="+mn-lt"/>
                        </a:rPr>
                        <a:t>(Ca)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3.0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6.6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2999">
                <a:tc>
                  <a:txBody>
                    <a:bodyPr/>
                    <a:lstStyle/>
                    <a:p>
                      <a:pPr algn="just" fontAlgn="t"/>
                      <a:r>
                        <a:rPr lang="en-GB" sz="1800" u="none" strike="noStrike" dirty="0" smtClean="0">
                          <a:latin typeface="+mn-lt"/>
                        </a:rPr>
                        <a:t>Phosphorus </a:t>
                      </a:r>
                      <a:r>
                        <a:rPr lang="en-GB" sz="1800" u="none" strike="noStrike" dirty="0">
                          <a:latin typeface="+mn-lt"/>
                        </a:rPr>
                        <a:t>(P)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>
                          <a:latin typeface="+mn-lt"/>
                        </a:rPr>
                        <a:t>2.3</a:t>
                      </a:r>
                      <a:endParaRPr lang="fi-FI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>
                          <a:latin typeface="+mn-lt"/>
                        </a:rPr>
                        <a:t>-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>
                          <a:latin typeface="+mn-lt"/>
                        </a:rPr>
                        <a:t>3.3</a:t>
                      </a:r>
                      <a:endParaRPr lang="fi-FI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" name="Tekstikehys 10"/>
          <p:cNvSpPr txBox="1"/>
          <p:nvPr/>
        </p:nvSpPr>
        <p:spPr>
          <a:xfrm>
            <a:off x="7020272" y="1916832"/>
            <a:ext cx="187220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200" dirty="0" smtClean="0"/>
              <a:t>Data: Grass and </a:t>
            </a:r>
            <a:r>
              <a:rPr lang="fi-FI" sz="1200" dirty="0" err="1" smtClean="0"/>
              <a:t>clover</a:t>
            </a:r>
            <a:r>
              <a:rPr lang="fi-FI" sz="1200" dirty="0" smtClean="0"/>
              <a:t> </a:t>
            </a:r>
            <a:r>
              <a:rPr lang="fi-FI" sz="1200" dirty="0" err="1" smtClean="0"/>
              <a:t>silages</a:t>
            </a:r>
            <a:r>
              <a:rPr lang="fi-FI" sz="1200" dirty="0" smtClean="0"/>
              <a:t> </a:t>
            </a:r>
            <a:r>
              <a:rPr lang="fi-FI" sz="1200" dirty="0" err="1" smtClean="0"/>
              <a:t>from</a:t>
            </a:r>
            <a:r>
              <a:rPr lang="fi-FI" sz="1200" dirty="0" smtClean="0"/>
              <a:t> Artturi (1998-2012, n = 110192)</a:t>
            </a:r>
            <a:endParaRPr lang="fi-FI" sz="1200" dirty="0"/>
          </a:p>
        </p:txBody>
      </p:sp>
      <p:sp>
        <p:nvSpPr>
          <p:cNvPr id="12" name="Otsikko 11"/>
          <p:cNvSpPr>
            <a:spLocks noGrp="1"/>
          </p:cNvSpPr>
          <p:nvPr>
            <p:ph type="title"/>
          </p:nvPr>
        </p:nvSpPr>
        <p:spPr>
          <a:xfrm>
            <a:off x="0" y="125760"/>
            <a:ext cx="8229600" cy="1143000"/>
          </a:xfrm>
        </p:spPr>
        <p:txBody>
          <a:bodyPr/>
          <a:lstStyle/>
          <a:p>
            <a:r>
              <a:rPr lang="fi-FI" dirty="0" smtClean="0"/>
              <a:t>Grass </a:t>
            </a:r>
            <a:r>
              <a:rPr lang="fi-FI" dirty="0" err="1" smtClean="0"/>
              <a:t>silage</a:t>
            </a:r>
            <a:r>
              <a:rPr lang="fi-FI" dirty="0" smtClean="0"/>
              <a:t> in Finland, </a:t>
            </a:r>
            <a:r>
              <a:rPr lang="fi-FI" dirty="0" err="1" smtClean="0"/>
              <a:t>typical</a:t>
            </a:r>
            <a:r>
              <a:rPr lang="fi-FI" dirty="0" smtClean="0"/>
              <a:t> </a:t>
            </a:r>
            <a:r>
              <a:rPr lang="fi-FI" dirty="0" err="1" smtClean="0"/>
              <a:t>composition</a:t>
            </a:r>
            <a:r>
              <a:rPr lang="fi-FI" dirty="0" smtClean="0"/>
              <a:t> </a:t>
            </a:r>
            <a:r>
              <a:rPr lang="fi-FI" sz="1600" dirty="0" smtClean="0"/>
              <a:t>(</a:t>
            </a:r>
            <a:r>
              <a:rPr lang="fi-FI" sz="1600" dirty="0" err="1" smtClean="0"/>
              <a:t>mean</a:t>
            </a:r>
            <a:r>
              <a:rPr lang="fi-FI" sz="1600" dirty="0" smtClean="0"/>
              <a:t> +- </a:t>
            </a:r>
            <a:r>
              <a:rPr lang="fi-FI" sz="1600" dirty="0" err="1" smtClean="0"/>
              <a:t>standard</a:t>
            </a:r>
            <a:r>
              <a:rPr lang="fi-FI" sz="1600" dirty="0" smtClean="0"/>
              <a:t> </a:t>
            </a:r>
            <a:r>
              <a:rPr lang="fi-FI" sz="1600" dirty="0" err="1" smtClean="0"/>
              <a:t>deviation</a:t>
            </a:r>
            <a:r>
              <a:rPr lang="fi-FI" dirty="0" smtClean="0"/>
              <a:t>)  </a:t>
            </a:r>
            <a:br>
              <a:rPr lang="fi-FI" dirty="0" smtClean="0"/>
            </a:br>
            <a:endParaRPr lang="fi-FI" dirty="0"/>
          </a:p>
        </p:txBody>
      </p:sp>
      <p:pic>
        <p:nvPicPr>
          <p:cNvPr id="14" name="Kuva 13" descr="VALIO_logo_RGB_53m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4169" y="0"/>
            <a:ext cx="1115616" cy="781181"/>
          </a:xfrm>
          <a:prstGeom prst="rect">
            <a:avLst/>
          </a:prstGeom>
        </p:spPr>
      </p:pic>
      <p:pic>
        <p:nvPicPr>
          <p:cNvPr id="15" name="Kuva 14" descr="artturi_logo pien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4" y="764704"/>
            <a:ext cx="1231441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24320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i-FI" sz="2000" dirty="0" smtClean="0"/>
              <a:t>Grass </a:t>
            </a:r>
            <a:r>
              <a:rPr lang="fi-FI" sz="2000" dirty="0" err="1" smtClean="0"/>
              <a:t>silage</a:t>
            </a:r>
            <a:r>
              <a:rPr lang="fi-FI" sz="2000" dirty="0" smtClean="0"/>
              <a:t> </a:t>
            </a:r>
            <a:r>
              <a:rPr lang="fi-FI" sz="2000" dirty="0" err="1" smtClean="0"/>
              <a:t>used</a:t>
            </a:r>
            <a:r>
              <a:rPr lang="fi-FI" sz="2000" dirty="0" smtClean="0"/>
              <a:t> in the </a:t>
            </a:r>
            <a:r>
              <a:rPr lang="fi-FI" sz="2000" dirty="0" err="1" smtClean="0"/>
              <a:t>fractioning</a:t>
            </a:r>
            <a:r>
              <a:rPr lang="fi-FI" sz="2000" dirty="0" smtClean="0"/>
              <a:t>: </a:t>
            </a:r>
            <a:r>
              <a:rPr lang="fi-FI" sz="2000" dirty="0" err="1" smtClean="0"/>
              <a:t>second</a:t>
            </a:r>
            <a:r>
              <a:rPr lang="fi-FI" sz="2000" dirty="0" smtClean="0"/>
              <a:t> </a:t>
            </a:r>
            <a:r>
              <a:rPr lang="fi-FI" sz="2000" dirty="0" err="1" smtClean="0"/>
              <a:t>cut</a:t>
            </a:r>
            <a:r>
              <a:rPr lang="fi-FI" sz="2000" dirty="0" smtClean="0"/>
              <a:t> </a:t>
            </a:r>
            <a:r>
              <a:rPr lang="fi-FI" sz="2000" dirty="0" err="1" smtClean="0"/>
              <a:t>timothy-meadow</a:t>
            </a:r>
            <a:r>
              <a:rPr lang="fi-FI" sz="2000" dirty="0" smtClean="0"/>
              <a:t> </a:t>
            </a:r>
            <a:r>
              <a:rPr lang="fi-FI" sz="2000" dirty="0" err="1" smtClean="0"/>
              <a:t>fescue</a:t>
            </a:r>
            <a:r>
              <a:rPr lang="fi-FI" sz="2000" dirty="0" smtClean="0"/>
              <a:t> </a:t>
            </a:r>
            <a:r>
              <a:rPr lang="fi-FI" sz="2000" dirty="0" err="1" smtClean="0"/>
              <a:t>sward</a:t>
            </a:r>
            <a:r>
              <a:rPr lang="fi-FI" sz="2000" dirty="0" smtClean="0"/>
              <a:t>, summer 2012,</a:t>
            </a:r>
            <a:br>
              <a:rPr lang="fi-FI" sz="2000" dirty="0" smtClean="0"/>
            </a:br>
            <a:r>
              <a:rPr lang="fi-FI" sz="2000" dirty="0" smtClean="0"/>
              <a:t> </a:t>
            </a:r>
            <a:r>
              <a:rPr lang="fi-FI" sz="2000" dirty="0" err="1" smtClean="0"/>
              <a:t>harwested</a:t>
            </a:r>
            <a:r>
              <a:rPr lang="fi-FI" sz="2000" dirty="0" smtClean="0"/>
              <a:t> </a:t>
            </a:r>
            <a:r>
              <a:rPr lang="fi-FI" sz="2000" dirty="0" err="1" smtClean="0"/>
              <a:t>using</a:t>
            </a:r>
            <a:r>
              <a:rPr lang="fi-FI" sz="2000" dirty="0" smtClean="0"/>
              <a:t> </a:t>
            </a:r>
            <a:r>
              <a:rPr lang="fi-FI" sz="2000" dirty="0" err="1" smtClean="0"/>
              <a:t>farm</a:t>
            </a:r>
            <a:r>
              <a:rPr lang="fi-FI" sz="2000" dirty="0" smtClean="0"/>
              <a:t> </a:t>
            </a:r>
            <a:r>
              <a:rPr lang="fi-FI" sz="2000" dirty="0" err="1" smtClean="0"/>
              <a:t>scale</a:t>
            </a:r>
            <a:r>
              <a:rPr lang="fi-FI" sz="2000" dirty="0" smtClean="0"/>
              <a:t> </a:t>
            </a:r>
            <a:r>
              <a:rPr lang="fi-FI" sz="2000" dirty="0" err="1" smtClean="0"/>
              <a:t>machinery</a:t>
            </a:r>
            <a:r>
              <a:rPr lang="fi-FI" sz="2000" dirty="0" smtClean="0"/>
              <a:t>,</a:t>
            </a:r>
            <a:br>
              <a:rPr lang="fi-FI" sz="2000" dirty="0" smtClean="0"/>
            </a:br>
            <a:r>
              <a:rPr lang="fi-FI" sz="2000" dirty="0" err="1" smtClean="0"/>
              <a:t>cut</a:t>
            </a:r>
            <a:r>
              <a:rPr lang="fi-FI" sz="2000" dirty="0" smtClean="0"/>
              <a:t>, </a:t>
            </a:r>
            <a:r>
              <a:rPr lang="fi-FI" sz="2000" dirty="0" err="1" smtClean="0"/>
              <a:t>short</a:t>
            </a:r>
            <a:r>
              <a:rPr lang="fi-FI" sz="2000" dirty="0" smtClean="0"/>
              <a:t> </a:t>
            </a:r>
            <a:r>
              <a:rPr lang="fi-FI" sz="2000" dirty="0" err="1" smtClean="0"/>
              <a:t>prewilting</a:t>
            </a:r>
            <a:r>
              <a:rPr lang="fi-FI" sz="2000" dirty="0" smtClean="0"/>
              <a:t> and </a:t>
            </a:r>
            <a:r>
              <a:rPr lang="fi-FI" sz="2000" dirty="0" err="1" smtClean="0"/>
              <a:t>precision</a:t>
            </a:r>
            <a:r>
              <a:rPr lang="fi-FI" sz="2000" dirty="0" smtClean="0"/>
              <a:t> </a:t>
            </a:r>
            <a:r>
              <a:rPr lang="fi-FI" sz="2000" dirty="0" err="1" smtClean="0"/>
              <a:t>chopping</a:t>
            </a:r>
            <a:r>
              <a:rPr lang="fi-FI" sz="2000" dirty="0" smtClean="0"/>
              <a:t>, </a:t>
            </a:r>
            <a:r>
              <a:rPr lang="fi-FI" sz="2000" dirty="0" err="1" smtClean="0"/>
              <a:t>additive</a:t>
            </a:r>
            <a:r>
              <a:rPr lang="fi-FI" sz="2000" dirty="0" smtClean="0"/>
              <a:t> </a:t>
            </a:r>
            <a:r>
              <a:rPr lang="fi-FI" sz="2000" dirty="0" err="1" smtClean="0"/>
              <a:t>formic</a:t>
            </a:r>
            <a:r>
              <a:rPr lang="fi-FI" sz="2000" dirty="0" smtClean="0"/>
              <a:t> </a:t>
            </a:r>
            <a:r>
              <a:rPr lang="fi-FI" sz="2000" dirty="0" err="1" smtClean="0"/>
              <a:t>acid-based</a:t>
            </a:r>
            <a:r>
              <a:rPr lang="fi-FI" sz="2000" dirty="0" smtClean="0"/>
              <a:t> </a:t>
            </a:r>
            <a:r>
              <a:rPr lang="fi-FI" sz="2000" dirty="0" err="1" smtClean="0"/>
              <a:t>additibe</a:t>
            </a:r>
            <a:r>
              <a:rPr lang="fi-FI" sz="2000" dirty="0" smtClean="0"/>
              <a:t> AIV2Plus 5 l/t (</a:t>
            </a:r>
            <a:r>
              <a:rPr lang="en-US" sz="2000" dirty="0" smtClean="0"/>
              <a:t>formic acid 760, </a:t>
            </a:r>
            <a:r>
              <a:rPr lang="en-US" sz="2000" dirty="0" err="1" smtClean="0"/>
              <a:t>ammoniumformate</a:t>
            </a:r>
            <a:r>
              <a:rPr lang="en-US" sz="2000" dirty="0" smtClean="0"/>
              <a:t> 55, water 185 g/kg).</a:t>
            </a:r>
            <a:br>
              <a:rPr lang="en-US" sz="2000" dirty="0" smtClean="0"/>
            </a:br>
            <a:r>
              <a:rPr lang="en-US" sz="2000" dirty="0" smtClean="0"/>
              <a:t>Silage silo opened in April 2013 and silage frozen for this project</a:t>
            </a:r>
            <a:br>
              <a:rPr lang="en-US" sz="2000" dirty="0" smtClean="0"/>
            </a:br>
            <a:endParaRPr lang="fi-FI" sz="2000" dirty="0"/>
          </a:p>
        </p:txBody>
      </p:sp>
      <p:pic>
        <p:nvPicPr>
          <p:cNvPr id="4" name="Kuva 3" descr="IMG_5804.JPG"/>
          <p:cNvPicPr>
            <a:picLocks noChangeAspect="1"/>
          </p:cNvPicPr>
          <p:nvPr/>
        </p:nvPicPr>
        <p:blipFill>
          <a:blip r:embed="rId2" cstate="print"/>
          <a:srcRect t="5780"/>
          <a:stretch>
            <a:fillRect/>
          </a:stretch>
        </p:blipFill>
        <p:spPr>
          <a:xfrm>
            <a:off x="1800200" y="3429000"/>
            <a:ext cx="6012160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Kuvan paikkamerkki 3"/>
          <p:cNvGraphicFramePr>
            <a:graphicFrameLocks noGrp="1"/>
          </p:cNvGraphicFramePr>
          <p:nvPr>
            <p:ph type="pic" sz="quarter" idx="13"/>
          </p:nvPr>
        </p:nvGraphicFramePr>
        <p:xfrm>
          <a:off x="179510" y="1035050"/>
          <a:ext cx="8712970" cy="150908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48416"/>
                <a:gridCol w="1448416"/>
                <a:gridCol w="1448416"/>
                <a:gridCol w="1470890"/>
                <a:gridCol w="1448416"/>
                <a:gridCol w="1448416"/>
              </a:tblGrid>
              <a:tr h="910912"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 smtClean="0"/>
                        <a:t>Dry</a:t>
                      </a:r>
                      <a:r>
                        <a:rPr lang="fi-FI" sz="1800" u="none" strike="noStrike" dirty="0" smtClean="0"/>
                        <a:t> </a:t>
                      </a:r>
                      <a:r>
                        <a:rPr lang="fi-FI" sz="1800" u="none" strike="noStrike" dirty="0" err="1" smtClean="0"/>
                        <a:t>matter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 smtClean="0"/>
                        <a:t>ash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baseline="0" dirty="0" err="1" smtClean="0"/>
                        <a:t>protein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/>
                        <a:t>NDF </a:t>
                      </a:r>
                      <a:r>
                        <a:rPr lang="fi-FI" sz="1800" u="none" strike="noStrike" dirty="0" smtClean="0"/>
                        <a:t>–</a:t>
                      </a:r>
                      <a:r>
                        <a:rPr lang="fi-FI" sz="1800" u="none" strike="noStrike" dirty="0" err="1" smtClean="0"/>
                        <a:t>fibre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 smtClean="0"/>
                        <a:t>Digestibility</a:t>
                      </a:r>
                      <a:r>
                        <a:rPr lang="fi-FI" sz="1800" u="none" strike="noStrike" baseline="0" dirty="0" smtClean="0"/>
                        <a:t> of the </a:t>
                      </a:r>
                      <a:r>
                        <a:rPr lang="fi-FI" sz="1800" u="none" strike="noStrike" baseline="0" dirty="0" err="1" smtClean="0"/>
                        <a:t>organic</a:t>
                      </a:r>
                      <a:r>
                        <a:rPr lang="fi-FI" sz="1800" u="none" strike="noStrike" baseline="0" dirty="0" smtClean="0"/>
                        <a:t> </a:t>
                      </a:r>
                      <a:r>
                        <a:rPr lang="fi-FI" sz="1800" u="none" strike="noStrike" baseline="0" dirty="0" err="1" smtClean="0"/>
                        <a:t>matter</a:t>
                      </a:r>
                      <a:r>
                        <a:rPr lang="fi-FI" sz="1800" u="none" strike="noStrike" baseline="0" dirty="0" smtClean="0"/>
                        <a:t> 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err="1" smtClean="0"/>
                        <a:t>Digestible</a:t>
                      </a:r>
                      <a:r>
                        <a:rPr lang="fi-FI" sz="1800" u="none" strike="noStrike" baseline="0" dirty="0" smtClean="0"/>
                        <a:t> </a:t>
                      </a:r>
                      <a:r>
                        <a:rPr lang="fi-FI" sz="1800" u="none" strike="noStrike" baseline="0" dirty="0" err="1" smtClean="0"/>
                        <a:t>organic</a:t>
                      </a:r>
                      <a:r>
                        <a:rPr lang="fi-FI" sz="1800" u="none" strike="noStrike" baseline="0" dirty="0" smtClean="0"/>
                        <a:t> </a:t>
                      </a:r>
                      <a:r>
                        <a:rPr lang="fi-FI" sz="1800" u="none" strike="noStrike" baseline="0" dirty="0" err="1" smtClean="0"/>
                        <a:t>matter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144"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/>
                        <a:t>g/kg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/>
                        <a:t>g/kg </a:t>
                      </a:r>
                      <a:r>
                        <a:rPr lang="fi-FI" sz="1800" u="none" strike="noStrike" dirty="0" smtClean="0"/>
                        <a:t>DM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/>
                        <a:t>g/kg </a:t>
                      </a:r>
                      <a:r>
                        <a:rPr lang="fi-FI" sz="1800" u="none" strike="noStrike" dirty="0" smtClean="0"/>
                        <a:t>DM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/>
                        <a:t>g/kg </a:t>
                      </a:r>
                      <a:r>
                        <a:rPr lang="fi-FI" sz="1800" u="none" strike="noStrike" dirty="0" smtClean="0"/>
                        <a:t>DM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 smtClean="0"/>
                        <a:t>%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u="none" strike="noStrike" dirty="0"/>
                        <a:t>g/kg </a:t>
                      </a:r>
                      <a:r>
                        <a:rPr lang="fi-FI" sz="1800" u="none" strike="noStrike" dirty="0" smtClean="0"/>
                        <a:t>DM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144"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 dirty="0" smtClean="0"/>
                        <a:t>241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 dirty="0" smtClean="0"/>
                        <a:t>115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/>
                        <a:t>138</a:t>
                      </a:r>
                      <a:endParaRPr lang="fi-FI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 dirty="0" smtClean="0"/>
                        <a:t>524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 dirty="0" smtClean="0"/>
                        <a:t>79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000" u="none" strike="noStrike" dirty="0"/>
                        <a:t>646</a:t>
                      </a:r>
                      <a:endParaRPr lang="fi-FI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251520" y="0"/>
            <a:ext cx="7306071" cy="1910333"/>
          </a:xfrm>
        </p:spPr>
        <p:txBody>
          <a:bodyPr/>
          <a:lstStyle/>
          <a:p>
            <a:r>
              <a:rPr lang="fi-FI" dirty="0" err="1" smtClean="0"/>
              <a:t>Silage</a:t>
            </a:r>
            <a:r>
              <a:rPr lang="fi-FI" dirty="0" smtClean="0"/>
              <a:t> </a:t>
            </a:r>
            <a:r>
              <a:rPr lang="fi-FI" dirty="0" err="1" smtClean="0"/>
              <a:t>quality</a:t>
            </a:r>
            <a:endParaRPr lang="fi-FI" dirty="0"/>
          </a:p>
        </p:txBody>
      </p:sp>
      <p:sp>
        <p:nvSpPr>
          <p:cNvPr id="6" name="Otsikko 2"/>
          <p:cNvSpPr txBox="1">
            <a:spLocks/>
          </p:cNvSpPr>
          <p:nvPr/>
        </p:nvSpPr>
        <p:spPr>
          <a:xfrm>
            <a:off x="179512" y="2708920"/>
            <a:ext cx="8964488" cy="1910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Fermentation</a:t>
            </a:r>
            <a:r>
              <a:rPr kumimoji="0" lang="fi-FI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quality</a:t>
            </a:r>
            <a:r>
              <a:rPr kumimoji="0" lang="fi-FI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fi-FI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</a:t>
            </a: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superior</a:t>
            </a:r>
            <a:r>
              <a:rPr lang="fi-FI" sz="2000" b="1" kern="0" noProof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, </a:t>
            </a:r>
            <a:r>
              <a:rPr lang="fi-FI" sz="2000" b="1" kern="0" noProof="0" dirty="0" err="1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but</a:t>
            </a: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</a:t>
            </a:r>
            <a:r>
              <a:rPr kumimoji="0" lang="fi-FI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i-FI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bad</a:t>
            </a:r>
            <a:endParaRPr kumimoji="0" lang="fi-FI" sz="2000" b="1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Taulukko 8"/>
          <p:cNvGraphicFramePr>
            <a:graphicFrameLocks noGrp="1"/>
          </p:cNvGraphicFramePr>
          <p:nvPr/>
        </p:nvGraphicFramePr>
        <p:xfrm>
          <a:off x="251521" y="3717032"/>
          <a:ext cx="8496942" cy="175754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92553"/>
                <a:gridCol w="1341624"/>
                <a:gridCol w="1192553"/>
                <a:gridCol w="1192553"/>
                <a:gridCol w="1192553"/>
                <a:gridCol w="1192553"/>
                <a:gridCol w="1192553"/>
              </a:tblGrid>
              <a:tr h="1008057"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/>
                        <a:t>pH</a:t>
                      </a:r>
                      <a:endParaRPr lang="fi-FI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/>
                        <a:t>ammonium </a:t>
                      </a:r>
                      <a:r>
                        <a:rPr lang="fi-FI" sz="1600" u="none" strike="noStrike" dirty="0" smtClean="0"/>
                        <a:t>N</a:t>
                      </a:r>
                      <a:endParaRPr lang="fi-FI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Ethanol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Lactic acid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sugar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Acetic acid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 err="1"/>
                        <a:t>Butyric</a:t>
                      </a:r>
                      <a:r>
                        <a:rPr lang="fi-FI" sz="1600" u="none" strike="noStrike" dirty="0"/>
                        <a:t> </a:t>
                      </a:r>
                      <a:r>
                        <a:rPr lang="fi-FI" sz="1600" u="none" strike="noStrike" dirty="0" err="1"/>
                        <a:t>acid</a:t>
                      </a:r>
                      <a:endParaRPr lang="fi-FI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742">
                <a:tc>
                  <a:txBody>
                    <a:bodyPr/>
                    <a:lstStyle/>
                    <a:p>
                      <a:pPr algn="ctr" fontAlgn="b"/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g/ total N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g/kg DM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g/kg DM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g/kg DM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g/kg DM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/>
                        <a:t>g/kg DM</a:t>
                      </a:r>
                      <a:endParaRPr lang="fi-FI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742"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4.19</a:t>
                      </a:r>
                      <a:endParaRPr lang="fi-FI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/>
                        <a:t>69</a:t>
                      </a:r>
                      <a:endParaRPr lang="fi-FI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29</a:t>
                      </a:r>
                      <a:endParaRPr lang="fi-FI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69</a:t>
                      </a:r>
                      <a:endParaRPr lang="fi-FI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14</a:t>
                      </a:r>
                      <a:endParaRPr lang="fi-FI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/>
                        <a:t>21.0</a:t>
                      </a:r>
                      <a:endParaRPr lang="fi-FI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u="none" strike="noStrike" dirty="0"/>
                        <a:t>0.66</a:t>
                      </a:r>
                      <a:endParaRPr lang="fi-FI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van paikkamerkki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8674" name="Picture 2" descr="C:\Users\kho107\Documents\VALUEGRASS\pleksit 1125_12\valokuvia esikokeesta säilörehun puristaminen\P1010010.JPG"/>
          <p:cNvPicPr>
            <a:picLocks noChangeAspect="1" noChangeArrowheads="1"/>
          </p:cNvPicPr>
          <p:nvPr/>
        </p:nvPicPr>
        <p:blipFill>
          <a:blip r:embed="rId2" cstate="print">
            <a:lum bright="17000"/>
          </a:blip>
          <a:srcRect t="7685" r="13776"/>
          <a:stretch>
            <a:fillRect/>
          </a:stretch>
        </p:blipFill>
        <p:spPr bwMode="auto">
          <a:xfrm rot="3707231">
            <a:off x="-939734" y="276422"/>
            <a:ext cx="6376926" cy="5120512"/>
          </a:xfrm>
          <a:prstGeom prst="rect">
            <a:avLst/>
          </a:prstGeom>
          <a:noFill/>
        </p:spPr>
      </p:pic>
      <p:pic>
        <p:nvPicPr>
          <p:cNvPr id="28675" name="Picture 3" descr="C:\Users\kho107\Documents\VALUEGRASS\pleksit 1125_12\valokuvia esikokeesta säilörehun puristaminen\P1010011.JPG"/>
          <p:cNvPicPr>
            <a:picLocks noChangeAspect="1" noChangeArrowheads="1"/>
          </p:cNvPicPr>
          <p:nvPr/>
        </p:nvPicPr>
        <p:blipFill>
          <a:blip r:embed="rId3" cstate="print"/>
          <a:srcRect b="16496"/>
          <a:stretch>
            <a:fillRect/>
          </a:stretch>
        </p:blipFill>
        <p:spPr bwMode="auto">
          <a:xfrm>
            <a:off x="5298672" y="-193737"/>
            <a:ext cx="3273828" cy="364502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28676" name="Picture 4" descr="C:\Users\kho107\Documents\VALUEGRASS\pleksit 1125_12\valokuvia esikokeesta säilörehun puristaminen\P1010013.JPG"/>
          <p:cNvPicPr>
            <a:picLocks noChangeAspect="1" noChangeArrowheads="1"/>
          </p:cNvPicPr>
          <p:nvPr/>
        </p:nvPicPr>
        <p:blipFill>
          <a:blip r:embed="rId4" cstate="print"/>
          <a:srcRect l="15471"/>
          <a:stretch>
            <a:fillRect/>
          </a:stretch>
        </p:blipFill>
        <p:spPr bwMode="auto">
          <a:xfrm rot="5400000">
            <a:off x="5942048" y="3692262"/>
            <a:ext cx="3393206" cy="301069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7" name="Otsikko 2"/>
          <p:cNvSpPr>
            <a:spLocks noGrp="1"/>
          </p:cNvSpPr>
          <p:nvPr>
            <p:ph type="title"/>
          </p:nvPr>
        </p:nvSpPr>
        <p:spPr>
          <a:xfrm>
            <a:off x="251520" y="0"/>
            <a:ext cx="7306071" cy="1910333"/>
          </a:xfrm>
        </p:spPr>
        <p:txBody>
          <a:bodyPr/>
          <a:lstStyle/>
          <a:p>
            <a:r>
              <a:rPr lang="fi-FI" dirty="0" smtClean="0"/>
              <a:t>Press </a:t>
            </a:r>
            <a:r>
              <a:rPr lang="fi-FI" dirty="0" err="1" smtClean="0"/>
              <a:t>juice</a:t>
            </a:r>
            <a:endParaRPr lang="fi-FI" dirty="0"/>
          </a:p>
        </p:txBody>
      </p:sp>
      <p:pic>
        <p:nvPicPr>
          <p:cNvPr id="28677" name="Picture 5" descr="C:\Users\kho107\Documents\VALUEGRASS\pleksit 1125_12\valokuvia esikokeesta säilörehun puristaminen\P1010020.JPG"/>
          <p:cNvPicPr>
            <a:picLocks noChangeAspect="1" noChangeArrowheads="1"/>
          </p:cNvPicPr>
          <p:nvPr/>
        </p:nvPicPr>
        <p:blipFill>
          <a:blip r:embed="rId5" cstate="print"/>
          <a:srcRect l="41338" t="27950" r="26375" b="6951"/>
          <a:stretch>
            <a:fillRect/>
          </a:stretch>
        </p:blipFill>
        <p:spPr bwMode="auto">
          <a:xfrm>
            <a:off x="4572000" y="4646570"/>
            <a:ext cx="1462397" cy="221143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1">
      <a:dk1>
        <a:srgbClr val="000000"/>
      </a:dk1>
      <a:lt1>
        <a:srgbClr val="FFFFFF"/>
      </a:lt1>
      <a:dk2>
        <a:srgbClr val="000000"/>
      </a:dk2>
      <a:lt2>
        <a:srgbClr val="B1B1B1"/>
      </a:lt2>
      <a:accent1>
        <a:srgbClr val="0097D2"/>
      </a:accent1>
      <a:accent2>
        <a:srgbClr val="76A938"/>
      </a:accent2>
      <a:accent3>
        <a:srgbClr val="FFFFFF"/>
      </a:accent3>
      <a:accent4>
        <a:srgbClr val="000000"/>
      </a:accent4>
      <a:accent5>
        <a:srgbClr val="AAC9E5"/>
      </a:accent5>
      <a:accent6>
        <a:srgbClr val="6A9932"/>
      </a:accent6>
      <a:hlink>
        <a:srgbClr val="EAB90C"/>
      </a:hlink>
      <a:folHlink>
        <a:srgbClr val="CAD122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etusrakenne 1">
        <a:dk1>
          <a:srgbClr val="000000"/>
        </a:dk1>
        <a:lt1>
          <a:srgbClr val="FFFFFF"/>
        </a:lt1>
        <a:dk2>
          <a:srgbClr val="000000"/>
        </a:dk2>
        <a:lt2>
          <a:srgbClr val="B1B1B1"/>
        </a:lt2>
        <a:accent1>
          <a:srgbClr val="0097D2"/>
        </a:accent1>
        <a:accent2>
          <a:srgbClr val="76A938"/>
        </a:accent2>
        <a:accent3>
          <a:srgbClr val="FFFFFF"/>
        </a:accent3>
        <a:accent4>
          <a:srgbClr val="000000"/>
        </a:accent4>
        <a:accent5>
          <a:srgbClr val="AAC9E5"/>
        </a:accent5>
        <a:accent6>
          <a:srgbClr val="6A9932"/>
        </a:accent6>
        <a:hlink>
          <a:srgbClr val="EAB90C"/>
        </a:hlink>
        <a:folHlink>
          <a:srgbClr val="CAD1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3755</TotalTime>
  <Words>674</Words>
  <Application>Microsoft Office PowerPoint</Application>
  <PresentationFormat>Näytössä katseltava diaesitys (4:3)</PresentationFormat>
  <Paragraphs>240</Paragraphs>
  <Slides>12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3" baseType="lpstr">
      <vt:lpstr>Oletusrakenne</vt:lpstr>
      <vt:lpstr> Grass silage – source of valuable nutrients  </vt:lpstr>
      <vt:lpstr>Dia 2</vt:lpstr>
      <vt:lpstr>Dia 3</vt:lpstr>
      <vt:lpstr>Leafy grass is really full of nutrients – but the fibre restricts its utilization by monogastricts</vt:lpstr>
      <vt:lpstr>Nutrient rich leafy grass is ensiled to maintain the nutrients</vt:lpstr>
      <vt:lpstr>Grass silage in Finland, typical composition (mean +- standard deviation)   </vt:lpstr>
      <vt:lpstr>Grass silage used in the fractioning: second cut timothy-meadow fescue sward, summer 2012,  harwested using farm scale machinery, cut, short prewilting and precision chopping, additive formic acid-based additibe AIV2Plus 5 l/t (formic acid 760, ammoniumformate 55, water 185 g/kg). Silage silo opened in April 2013 and silage frozen for this project </vt:lpstr>
      <vt:lpstr>Silage quality</vt:lpstr>
      <vt:lpstr>Press juice</vt:lpstr>
      <vt:lpstr>Dia 10</vt:lpstr>
      <vt:lpstr>What is the price of grass silage? </vt:lpstr>
      <vt:lpstr>Value of concentrated silage extract in pig feeding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-</dc:creator>
  <cp:lastModifiedBy>Riitta Koistinen</cp:lastModifiedBy>
  <cp:revision>218</cp:revision>
  <dcterms:created xsi:type="dcterms:W3CDTF">2011-04-12T12:27:18Z</dcterms:created>
  <dcterms:modified xsi:type="dcterms:W3CDTF">2014-07-10T10:41:12Z</dcterms:modified>
</cp:coreProperties>
</file>