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9" r:id="rId1"/>
  </p:sldMasterIdLst>
  <p:notesMasterIdLst>
    <p:notesMasterId r:id="rId69"/>
  </p:notesMasterIdLst>
  <p:handoutMasterIdLst>
    <p:handoutMasterId r:id="rId70"/>
  </p:handoutMasterIdLst>
  <p:sldIdLst>
    <p:sldId id="256" r:id="rId2"/>
    <p:sldId id="257" r:id="rId3"/>
    <p:sldId id="258" r:id="rId4"/>
    <p:sldId id="260" r:id="rId5"/>
    <p:sldId id="321" r:id="rId6"/>
    <p:sldId id="330" r:id="rId7"/>
    <p:sldId id="329" r:id="rId8"/>
    <p:sldId id="327" r:id="rId9"/>
    <p:sldId id="310" r:id="rId10"/>
    <p:sldId id="261" r:id="rId11"/>
    <p:sldId id="309" r:id="rId12"/>
    <p:sldId id="316" r:id="rId13"/>
    <p:sldId id="314" r:id="rId14"/>
    <p:sldId id="263" r:id="rId15"/>
    <p:sldId id="312" r:id="rId16"/>
    <p:sldId id="313" r:id="rId17"/>
    <p:sldId id="264" r:id="rId18"/>
    <p:sldId id="325" r:id="rId19"/>
    <p:sldId id="326" r:id="rId20"/>
    <p:sldId id="265" r:id="rId21"/>
    <p:sldId id="323" r:id="rId22"/>
    <p:sldId id="290" r:id="rId23"/>
    <p:sldId id="266" r:id="rId24"/>
    <p:sldId id="267" r:id="rId25"/>
    <p:sldId id="288" r:id="rId26"/>
    <p:sldId id="271" r:id="rId27"/>
    <p:sldId id="270" r:id="rId28"/>
    <p:sldId id="272" r:id="rId29"/>
    <p:sldId id="274" r:id="rId30"/>
    <p:sldId id="289" r:id="rId31"/>
    <p:sldId id="273" r:id="rId32"/>
    <p:sldId id="280" r:id="rId33"/>
    <p:sldId id="311" r:id="rId34"/>
    <p:sldId id="275" r:id="rId35"/>
    <p:sldId id="276" r:id="rId36"/>
    <p:sldId id="277" r:id="rId37"/>
    <p:sldId id="278" r:id="rId38"/>
    <p:sldId id="279" r:id="rId39"/>
    <p:sldId id="328" r:id="rId40"/>
    <p:sldId id="284" r:id="rId41"/>
    <p:sldId id="282" r:id="rId42"/>
    <p:sldId id="283" r:id="rId43"/>
    <p:sldId id="286" r:id="rId44"/>
    <p:sldId id="287" r:id="rId45"/>
    <p:sldId id="317" r:id="rId46"/>
    <p:sldId id="281" r:id="rId47"/>
    <p:sldId id="319" r:id="rId48"/>
    <p:sldId id="318" r:id="rId49"/>
    <p:sldId id="320" r:id="rId50"/>
    <p:sldId id="285" r:id="rId51"/>
    <p:sldId id="308" r:id="rId52"/>
    <p:sldId id="292" r:id="rId53"/>
    <p:sldId id="294" r:id="rId54"/>
    <p:sldId id="295" r:id="rId55"/>
    <p:sldId id="297" r:id="rId56"/>
    <p:sldId id="298" r:id="rId57"/>
    <p:sldId id="324" r:id="rId58"/>
    <p:sldId id="301" r:id="rId59"/>
    <p:sldId id="299" r:id="rId60"/>
    <p:sldId id="300" r:id="rId61"/>
    <p:sldId id="302" r:id="rId62"/>
    <p:sldId id="303" r:id="rId63"/>
    <p:sldId id="304" r:id="rId64"/>
    <p:sldId id="307" r:id="rId65"/>
    <p:sldId id="305" r:id="rId66"/>
    <p:sldId id="322" r:id="rId67"/>
    <p:sldId id="306" r:id="rId68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EBE8"/>
    <a:srgbClr val="FFD3D9"/>
    <a:srgbClr val="FFFFFF"/>
    <a:srgbClr val="FFC8C4"/>
    <a:srgbClr val="FFCC99"/>
    <a:srgbClr val="FFB1BC"/>
    <a:srgbClr val="FF9D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16" autoAdjust="0"/>
  </p:normalViewPr>
  <p:slideViewPr>
    <p:cSldViewPr snapToGrid="0">
      <p:cViewPr>
        <p:scale>
          <a:sx n="70" d="100"/>
          <a:sy n="70" d="100"/>
        </p:scale>
        <p:origin x="-1386" y="-108"/>
      </p:cViewPr>
      <p:guideLst>
        <p:guide orient="horz" pos="2228"/>
        <p:guide pos="41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-2856" y="-102"/>
      </p:cViewPr>
      <p:guideLst>
        <p:guide orient="horz" pos="3127"/>
        <p:guide pos="2141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202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202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67BD797-C193-421C-9067-DAA0DAA5F13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7D78D55-7579-4AB4-B18D-5AB53F909CB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D0F5FE-B1BC-4742-BE4D-06AEFF20848F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C562FB-F4F7-4132-A445-FB9EDE691774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D36CDC-F823-4E7A-B6BA-26FFCBC1CE5B}" type="slidenum">
              <a:rPr lang="fr-FR" smtClean="0"/>
              <a:pPr/>
              <a:t>3</a:t>
            </a:fld>
            <a:endParaRPr lang="fr-FR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083C2F-2E15-41C1-A251-0CDE128BC520}" type="slidenum">
              <a:rPr lang="fr-FR" smtClean="0"/>
              <a:pPr/>
              <a:t>4</a:t>
            </a:fld>
            <a:endParaRPr lang="fr-FR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7F3340-A2A2-45F5-8AFD-F1F8564A077E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D26236-B02B-4FAC-B643-D67C8C27FEE6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4ADBAE-34CF-4DA4-9772-35E4801C82D5}" type="slidenum">
              <a:rPr lang="fr-FR" smtClean="0"/>
              <a:pPr/>
              <a:t>7</a:t>
            </a:fld>
            <a:endParaRPr lang="fr-FR" smtClean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91E1DE-72FA-4C93-ADA5-A61C598672F0}" type="slidenum">
              <a:rPr lang="fr-FR" smtClean="0"/>
              <a:pPr/>
              <a:t>8</a:t>
            </a:fld>
            <a:endParaRPr lang="fr-FR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9788D3-0B94-4097-BA25-5B506D20E895}" type="slidenum">
              <a:rPr lang="fr-FR" smtClean="0"/>
              <a:pPr/>
              <a:t>9</a:t>
            </a:fld>
            <a:endParaRPr lang="fr-FR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9EDBDB-B4AD-4219-80F4-C1FF875B537A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8E493A-49CE-494E-A689-AC487E1C8E39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5700" cy="3724275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4875" y="4714875"/>
            <a:ext cx="4987925" cy="4467225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43A80-000C-4EEC-B68D-B28F5BBD3F02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B23DEB-364C-4A04-A757-61DED3800343}" type="slidenum">
              <a:rPr lang="fr-FR" smtClean="0"/>
              <a:pPr/>
              <a:t>13</a:t>
            </a:fld>
            <a:endParaRPr lang="fr-FR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5F5D0B-BCE1-4209-9187-9CE58354078F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2AD05E-DFFB-4383-9DB5-30867414000C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0913" y="777875"/>
            <a:ext cx="4960937" cy="3721100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730750"/>
            <a:ext cx="4991100" cy="44196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F88C6C-1036-4933-BBB1-6FE876055AD5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0913" y="777875"/>
            <a:ext cx="4960937" cy="3721100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730750"/>
            <a:ext cx="4991100" cy="44196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5EB66-660B-4824-93F1-11019AA4B6E0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EA8B61-DCB6-4B9B-8443-A6858D490013}" type="slidenum">
              <a:rPr lang="fr-FR" smtClean="0"/>
              <a:pPr/>
              <a:t>18</a:t>
            </a:fld>
            <a:endParaRPr lang="fr-FR" smtClean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0062FE-28E3-4D41-8FB5-D4A13A9530C1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4735D9-75AF-4A0F-916E-089FF9E0E4BB}" type="slidenum">
              <a:rPr lang="fr-FR" smtClean="0"/>
              <a:pPr/>
              <a:t>20</a:t>
            </a:fld>
            <a:endParaRPr lang="fr-FR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08A92E-771A-4A0C-A00A-05B291F54DFB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39204C-B226-4319-86B2-AD2367072811}" type="slidenum">
              <a:rPr lang="fr-FR" smtClean="0"/>
              <a:pPr/>
              <a:t>22</a:t>
            </a:fld>
            <a:endParaRPr lang="fr-FR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2C56F5-B461-4BF6-B849-BEB002487C36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95EA51-A6D7-4D54-A823-7A989B26B1BE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5858A6-2628-47FE-8ECF-0AD77E76061D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36F885-D66F-4F6B-B1B1-965FC122404A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FF144A-C2AE-4972-8CDB-74936A706B06}" type="slidenum">
              <a:rPr lang="fr-FR" smtClean="0"/>
              <a:pPr/>
              <a:t>27</a:t>
            </a:fld>
            <a:endParaRPr lang="fr-FR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C1F8DB-0907-46BE-9108-9AFE0C1EB7E5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6DEC84-EBFD-4115-BE8C-C145D330EC15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67EA54-8E01-4786-9F99-2F73A00F7308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35D8A9-A2AA-46BD-85C3-A4B595D3F835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0317A5-7A0F-4E0D-9171-4D1E0AD55993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4167C3-AADB-4680-A091-F8A7916202A9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FED1C0-477D-4756-8465-C8D761B26623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DC67F1-5F1D-4582-BF76-3D6F48A88033}" type="slidenum">
              <a:rPr lang="fr-FR" smtClean="0"/>
              <a:pPr/>
              <a:t>35</a:t>
            </a:fld>
            <a:endParaRPr lang="fr-FR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3AF782-EF6E-4A68-BED5-FDFBF1B26AF1}" type="slidenum">
              <a:rPr lang="fr-FR" smtClean="0"/>
              <a:pPr/>
              <a:t>36</a:t>
            </a:fld>
            <a:endParaRPr lang="fr-FR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9E38D9-95DD-4661-9D73-7C2F66318CE2}" type="slidenum">
              <a:rPr lang="fr-FR" smtClean="0"/>
              <a:pPr/>
              <a:t>37</a:t>
            </a:fld>
            <a:endParaRPr lang="fr-FR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0E2931-AE69-4774-B2F5-23D539DA6D0C}" type="slidenum">
              <a:rPr lang="fr-FR" smtClean="0"/>
              <a:pPr/>
              <a:t>38</a:t>
            </a:fld>
            <a:endParaRPr lang="fr-FR" smtClean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483768-91DA-4898-89FE-35459063DA28}" type="slidenum">
              <a:rPr lang="fr-FR" smtClean="0"/>
              <a:pPr/>
              <a:t>39</a:t>
            </a:fld>
            <a:endParaRPr lang="fr-FR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CDE348-E19A-4F61-BCBF-0E3759C4C732}" type="slidenum">
              <a:rPr lang="fr-FR" smtClean="0"/>
              <a:pPr/>
              <a:t>40</a:t>
            </a:fld>
            <a:endParaRPr lang="fr-FR" smtClean="0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8BA096-DB14-4AD4-9ED9-146FEC10B53C}" type="slidenum">
              <a:rPr lang="fr-FR" smtClean="0"/>
              <a:pPr/>
              <a:t>41</a:t>
            </a:fld>
            <a:endParaRPr lang="fr-FR" smtClean="0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3F9008-65C7-4897-932B-CBB10EEA3393}" type="slidenum">
              <a:rPr lang="fr-FR" smtClean="0"/>
              <a:pPr/>
              <a:t>42</a:t>
            </a:fld>
            <a:endParaRPr lang="fr-FR" smtClean="0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4D105A-42C7-4EC0-95A4-915FD00A7CAF}" type="slidenum">
              <a:rPr lang="fr-FR" smtClean="0"/>
              <a:pPr/>
              <a:t>43</a:t>
            </a:fld>
            <a:endParaRPr lang="fr-FR" smtClean="0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823C59-D185-4FD0-877D-6A15E1B4B10A}" type="slidenum">
              <a:rPr lang="fr-FR" smtClean="0"/>
              <a:pPr/>
              <a:t>44</a:t>
            </a:fld>
            <a:endParaRPr lang="fr-FR" smtClean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7B7847-82C8-46C6-928F-D3F65C7580D7}" type="slidenum">
              <a:rPr lang="fr-FR" smtClean="0"/>
              <a:pPr/>
              <a:t>45</a:t>
            </a:fld>
            <a:endParaRPr lang="fr-FR" smtClean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247F96-1A6C-463E-861D-0775815908B3}" type="slidenum">
              <a:rPr lang="fr-FR" smtClean="0"/>
              <a:pPr/>
              <a:t>46</a:t>
            </a:fld>
            <a:endParaRPr lang="fr-FR" smtClean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18815C-C465-4F49-8587-9E3A873A6F90}" type="slidenum">
              <a:rPr lang="fr-FR" smtClean="0"/>
              <a:pPr/>
              <a:t>47</a:t>
            </a:fld>
            <a:endParaRPr lang="fr-FR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13BF4E-F80C-4C2A-948D-FCCCD158CDB4}" type="slidenum">
              <a:rPr lang="fr-FR" smtClean="0"/>
              <a:pPr/>
              <a:t>48</a:t>
            </a:fld>
            <a:endParaRPr lang="fr-FR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1808EB-7B36-45CC-A2BD-CBEEFCBD3D57}" type="slidenum">
              <a:rPr lang="fr-FR" smtClean="0"/>
              <a:pPr/>
              <a:t>49</a:t>
            </a:fld>
            <a:endParaRPr lang="fr-FR" smtClean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CA144D-8DE2-409F-9C86-117D6334391E}" type="slidenum">
              <a:rPr lang="fr-FR" smtClean="0"/>
              <a:pPr/>
              <a:t>50</a:t>
            </a:fld>
            <a:endParaRPr lang="fr-FR" smtClean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D9F4D1-1546-4DB3-A650-3A1D14D22B55}" type="slidenum">
              <a:rPr lang="fr-FR" smtClean="0"/>
              <a:pPr/>
              <a:t>51</a:t>
            </a:fld>
            <a:endParaRPr lang="fr-FR" smtClean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CE0B86-6984-43C9-B583-D44876A35467}" type="slidenum">
              <a:rPr lang="fr-FR" smtClean="0"/>
              <a:pPr/>
              <a:t>52</a:t>
            </a:fld>
            <a:endParaRPr lang="fr-FR" smtClean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C7A1E9-D918-4371-8136-5BCC8844A80C}" type="slidenum">
              <a:rPr lang="fr-FR" smtClean="0"/>
              <a:pPr/>
              <a:t>53</a:t>
            </a:fld>
            <a:endParaRPr lang="fr-FR" smtClean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D42EBD-EA5B-47E9-A639-3344E0F8759B}" type="slidenum">
              <a:rPr lang="fr-FR" smtClean="0"/>
              <a:pPr/>
              <a:t>54</a:t>
            </a:fld>
            <a:endParaRPr lang="fr-FR" smtClean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6EF321-0887-4836-B10D-15DBE05E75AE}" type="slidenum">
              <a:rPr lang="fr-FR" smtClean="0"/>
              <a:pPr/>
              <a:t>55</a:t>
            </a:fld>
            <a:endParaRPr lang="fr-FR" smtClean="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754E4F-86E8-4159-9F56-ABA4523F64F6}" type="slidenum">
              <a:rPr lang="fr-FR" smtClean="0"/>
              <a:pPr/>
              <a:t>56</a:t>
            </a:fld>
            <a:endParaRPr lang="fr-FR" smtClean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B101C5-CB1D-4FAD-83AF-537AFE7A3FC0}" type="slidenum">
              <a:rPr lang="fr-FR" smtClean="0"/>
              <a:pPr/>
              <a:t>57</a:t>
            </a:fld>
            <a:endParaRPr lang="fr-FR" smtClean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4B03A4-7405-483F-B173-4FFB85C8637F}" type="slidenum">
              <a:rPr lang="fr-FR" smtClean="0"/>
              <a:pPr/>
              <a:t>58</a:t>
            </a:fld>
            <a:endParaRPr lang="fr-FR" smtClean="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A4D4FA-3A51-418C-9F45-9436FD0CCF76}" type="slidenum">
              <a:rPr lang="fr-FR" smtClean="0"/>
              <a:pPr/>
              <a:t>59</a:t>
            </a:fld>
            <a:endParaRPr lang="fr-FR" smtClean="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8C4A3D-6484-4249-9FA0-2E5B2D399B04}" type="slidenum">
              <a:rPr lang="fr-FR" smtClean="0"/>
              <a:pPr/>
              <a:t>60</a:t>
            </a:fld>
            <a:endParaRPr lang="fr-FR" smtClean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EDA8E7-7C4B-496A-95E2-B4C278C20886}" type="slidenum">
              <a:rPr lang="fr-FR" smtClean="0"/>
              <a:pPr/>
              <a:t>61</a:t>
            </a:fld>
            <a:endParaRPr lang="fr-FR" smtClean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BB2233-CBD5-481D-AC05-E033243FB4EE}" type="slidenum">
              <a:rPr lang="fr-FR" smtClean="0"/>
              <a:pPr/>
              <a:t>62</a:t>
            </a:fld>
            <a:endParaRPr lang="fr-FR" smtClean="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6B4814-7583-4AB2-9E13-95767D2011E9}" type="slidenum">
              <a:rPr lang="fr-FR" smtClean="0"/>
              <a:pPr/>
              <a:t>63</a:t>
            </a:fld>
            <a:endParaRPr lang="fr-FR" smtClean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654A8F-5D46-46EA-BE35-D40256D11AD9}" type="slidenum">
              <a:rPr lang="fr-FR" smtClean="0"/>
              <a:pPr/>
              <a:t>64</a:t>
            </a:fld>
            <a:endParaRPr lang="fr-FR" smtClean="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073DB9-386B-44DD-B114-0485132A140B}" type="slidenum">
              <a:rPr lang="fr-FR" smtClean="0"/>
              <a:pPr/>
              <a:t>65</a:t>
            </a:fld>
            <a:endParaRPr lang="fr-FR" smtClean="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C93D69-60D4-4CE7-A6EB-9EEFBD4F23A6}" type="slidenum">
              <a:rPr lang="fr-FR" smtClean="0"/>
              <a:pPr/>
              <a:t>66</a:t>
            </a:fld>
            <a:endParaRPr lang="fr-FR" smtClean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3AA05-9C5E-4013-91E0-13A33326457F}" type="slidenum">
              <a:rPr lang="fr-FR" smtClean="0"/>
              <a:pPr/>
              <a:t>67</a:t>
            </a:fld>
            <a:endParaRPr lang="fr-FR" smtClean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Click to edit Master subtitle style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94E03-0A6B-4B2B-80A0-008C61F0F6D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DAD18-5B6B-4908-8B1B-10F4E73AC8B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A8FE6-B6EE-4FF2-A399-0AF4892C0C1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76488" y="1736725"/>
            <a:ext cx="31623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91188" y="1736725"/>
            <a:ext cx="31623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9F788-171F-4A19-A72E-D7197A21C8E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6E056-3FEF-4855-A625-90EE2BD55B6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D6B2F-B63C-405D-86F4-5967649C1C3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A703B-68C5-4C0C-9C64-8C1C7F997C4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9C095-EB5B-4A71-9876-F54E644827C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17806-390E-4CD7-BCCB-13D58A094F0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909AB-1786-4299-9DA7-11D60D6C2B8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6150" y="381000"/>
            <a:ext cx="1695450" cy="5699125"/>
          </a:xfrm>
        </p:spPr>
        <p:txBody>
          <a:bodyPr vert="eaVert"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81000"/>
            <a:ext cx="4933950" cy="5699125"/>
          </a:xfrm>
        </p:spPr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F9AE7-3ECD-4778-A254-29182406FD0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381000"/>
            <a:ext cx="6781800" cy="6096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376488" y="1736725"/>
            <a:ext cx="3162300" cy="43434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691188" y="17367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691188" y="39846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7838A-63DA-4C4F-9FBF-6517A9792FD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381000"/>
            <a:ext cx="6781800" cy="6096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376488" y="1736725"/>
            <a:ext cx="6477000" cy="4343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10689-E854-436E-AC3E-11B17DE861A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381000"/>
            <a:ext cx="6781800" cy="6096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76488" y="1736725"/>
            <a:ext cx="3162300" cy="43434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691188" y="17367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691188" y="39846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48C1E-0846-42A6-9C48-9C0312C775B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209800" y="381000"/>
            <a:ext cx="6781800" cy="609600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376488" y="17367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691188" y="17367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376488" y="39846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91188" y="3984625"/>
            <a:ext cx="3162300" cy="2095500"/>
          </a:xfrm>
        </p:spPr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81233-1B66-4D63-8803-0E0BD3B4C9D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slow" advTm="3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" Target="../slides/slide2.xml"/><Relationship Id="rId26" Type="http://schemas.openxmlformats.org/officeDocument/2006/relationships/slide" Target="../slides/slide59.xml"/><Relationship Id="rId3" Type="http://schemas.openxmlformats.org/officeDocument/2006/relationships/slideLayout" Target="../slideLayouts/slideLayout3.xml"/><Relationship Id="rId21" Type="http://schemas.openxmlformats.org/officeDocument/2006/relationships/slide" Target="../slides/slide17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5" Type="http://schemas.openxmlformats.org/officeDocument/2006/relationships/slide" Target="../slides/slide5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slide" Target="../slides/slide14.xml"/><Relationship Id="rId29" Type="http://schemas.openxmlformats.org/officeDocument/2006/relationships/slide" Target="../slides/slide6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" Target="../slides/slide3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" Target="../slides/slide24.xml"/><Relationship Id="rId28" Type="http://schemas.openxmlformats.org/officeDocument/2006/relationships/slide" Target="../slides/slide67.xml"/><Relationship Id="rId10" Type="http://schemas.openxmlformats.org/officeDocument/2006/relationships/slideLayout" Target="../slideLayouts/slideLayout10.xml"/><Relationship Id="rId19" Type="http://schemas.openxmlformats.org/officeDocument/2006/relationships/slide" Target="../slides/slide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" Target="../slides/slide20.xml"/><Relationship Id="rId27" Type="http://schemas.openxmlformats.org/officeDocument/2006/relationships/slide" Target="../slides/slide63.xml"/><Relationship Id="rId30" Type="http://schemas.openxmlformats.org/officeDocument/2006/relationships/slide" Target="../slides/slide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0"/>
          <p:cNvGrpSpPr>
            <a:grpSpLocks/>
          </p:cNvGrpSpPr>
          <p:nvPr userDrawn="1"/>
        </p:nvGrpSpPr>
        <p:grpSpPr bwMode="auto">
          <a:xfrm>
            <a:off x="-1152525" y="225425"/>
            <a:ext cx="9982200" cy="5791200"/>
            <a:chOff x="-720" y="144"/>
            <a:chExt cx="6288" cy="3648"/>
          </a:xfrm>
        </p:grpSpPr>
        <p:sp>
          <p:nvSpPr>
            <p:cNvPr id="38935" name="Oval 23"/>
            <p:cNvSpPr>
              <a:spLocks noChangeArrowheads="1"/>
            </p:cNvSpPr>
            <p:nvPr userDrawn="1"/>
          </p:nvSpPr>
          <p:spPr bwMode="auto">
            <a:xfrm>
              <a:off x="-720" y="528"/>
              <a:ext cx="3264" cy="3264"/>
            </a:xfrm>
            <a:prstGeom prst="ellipse">
              <a:avLst/>
            </a:prstGeom>
            <a:solidFill>
              <a:srgbClr val="FFF8F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936" name="Oval 24"/>
            <p:cNvSpPr>
              <a:spLocks noChangeArrowheads="1"/>
            </p:cNvSpPr>
            <p:nvPr userDrawn="1"/>
          </p:nvSpPr>
          <p:spPr bwMode="auto">
            <a:xfrm>
              <a:off x="-522" y="822"/>
              <a:ext cx="2208" cy="2174"/>
            </a:xfrm>
            <a:prstGeom prst="ellipse">
              <a:avLst/>
            </a:prstGeom>
            <a:solidFill>
              <a:srgbClr val="FFEBE8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931" name="AutoShape 19"/>
            <p:cNvSpPr>
              <a:spLocks noChangeArrowheads="1"/>
            </p:cNvSpPr>
            <p:nvPr userDrawn="1"/>
          </p:nvSpPr>
          <p:spPr bwMode="auto">
            <a:xfrm>
              <a:off x="96" y="720"/>
              <a:ext cx="5472" cy="240"/>
            </a:xfrm>
            <a:prstGeom prst="roundRect">
              <a:avLst>
                <a:gd name="adj" fmla="val 16667"/>
              </a:avLst>
            </a:prstGeom>
            <a:solidFill>
              <a:srgbClr val="FFD3D9">
                <a:alpha val="5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1048" name="Picture 25" descr="evapig_mascotte_6a_small"/>
            <p:cNvPicPr>
              <a:picLocks noChangeAspect="1" noChangeArrowheads="1"/>
            </p:cNvPicPr>
            <p:nvPr userDrawn="1"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384" y="144"/>
              <a:ext cx="96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2209800" y="381000"/>
            <a:ext cx="6781800" cy="6096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Cliquer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76488" y="1736725"/>
            <a:ext cx="6477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89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89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DD48C7D-22ED-4A74-A20F-5CF43B4C2BB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sp>
        <p:nvSpPr>
          <p:cNvPr id="38927" name="AutoShape 15">
            <a:hlinkClick r:id="rId18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  <p:sp>
        <p:nvSpPr>
          <p:cNvPr id="38943" name="AutoShape 31">
            <a:hlinkClick r:id="rId19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  <p:sp>
        <p:nvSpPr>
          <p:cNvPr id="38944" name="AutoShape 32">
            <a:hlinkClick r:id="rId20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238442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Aminohapot</a:t>
            </a:r>
          </a:p>
        </p:txBody>
      </p:sp>
      <p:sp>
        <p:nvSpPr>
          <p:cNvPr id="38945" name="AutoShape 33">
            <a:hlinkClick r:id="rId21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278130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Fosfori</a:t>
            </a:r>
          </a:p>
        </p:txBody>
      </p:sp>
      <p:sp>
        <p:nvSpPr>
          <p:cNvPr id="38946" name="AutoShape 34">
            <a:hlinkClick r:id="rId22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31765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Päävalikko</a:t>
            </a:r>
          </a:p>
        </p:txBody>
      </p:sp>
      <p:sp>
        <p:nvSpPr>
          <p:cNvPr id="38947" name="AutoShape 35">
            <a:hlinkClick r:id="rId23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Rehutaulukko</a:t>
            </a:r>
          </a:p>
        </p:txBody>
      </p:sp>
      <p:sp>
        <p:nvSpPr>
          <p:cNvPr id="38948" name="AutoShape 36">
            <a:hlinkClick r:id="rId24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38949" name="AutoShape 37">
            <a:hlinkClick r:id="rId25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43291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  <p:sp>
        <p:nvSpPr>
          <p:cNvPr id="38950" name="AutoShape 38">
            <a:hlinkClick r:id="rId26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50498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Rehuseosten kuviot</a:t>
            </a:r>
          </a:p>
        </p:txBody>
      </p:sp>
      <p:sp>
        <p:nvSpPr>
          <p:cNvPr id="38953" name="AutoShape 41">
            <a:hlinkClick r:id="rId27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541020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Energialaskin</a:t>
            </a:r>
          </a:p>
        </p:txBody>
      </p:sp>
      <p:sp>
        <p:nvSpPr>
          <p:cNvPr id="38954" name="AutoShape 42">
            <a:hlinkClick r:id="rId28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61293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Tekijät</a:t>
            </a:r>
          </a:p>
        </p:txBody>
      </p:sp>
      <p:sp>
        <p:nvSpPr>
          <p:cNvPr id="38955" name="AutoShape 43">
            <a:hlinkClick r:id="rId29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57689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>
                <a:solidFill>
                  <a:srgbClr val="000000"/>
                </a:solidFill>
                <a:latin typeface="Verdana" charset="0"/>
              </a:rPr>
              <a:t>www.evapig.com</a:t>
            </a:r>
          </a:p>
        </p:txBody>
      </p:sp>
      <p:sp>
        <p:nvSpPr>
          <p:cNvPr id="38956" name="AutoShape 44">
            <a:hlinkClick r:id="rId30" action="ppaction://hlinksldjump"/>
          </p:cNvPr>
          <p:cNvSpPr>
            <a:spLocks noChangeArrowheads="1"/>
          </p:cNvSpPr>
          <p:nvPr userDrawn="1"/>
        </p:nvSpPr>
        <p:spPr bwMode="auto">
          <a:xfrm>
            <a:off x="250825" y="46894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FFD3D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fr-FR" sz="1400" dirty="0">
                <a:solidFill>
                  <a:srgbClr val="000000"/>
                </a:solidFill>
                <a:latin typeface="Verdana" charset="0"/>
              </a:rPr>
              <a:t>Luo rehuseos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</p:sldLayoutIdLst>
  <p:transition spd="slow" advTm="30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1B846F"/>
          </a:solidFill>
          <a:latin typeface="Verdana" charset="0"/>
          <a:ea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1B846F"/>
        </a:buClr>
        <a:buSzPct val="75000"/>
        <a:buFont typeface="Wingdings" charset="2"/>
        <a:buChar char="l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D3D9"/>
        </a:buClr>
        <a:buSzPct val="75000"/>
        <a:buFont typeface="Wingdings" charset="2"/>
        <a:buChar char="n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FC8C4"/>
        </a:buClr>
        <a:buSzPct val="75000"/>
        <a:buFont typeface="Wingdings" charset="2"/>
        <a:buChar char="§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l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l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l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l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charset="2"/>
        <a:buChar char="l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slide" Target="slide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slide" Target="slide10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5" Type="http://schemas.openxmlformats.org/officeDocument/2006/relationships/slide" Target="slide24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5" Type="http://schemas.openxmlformats.org/officeDocument/2006/relationships/slide" Target="slide24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1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55.xml"/><Relationship Id="rId4" Type="http://schemas.openxmlformats.org/officeDocument/2006/relationships/image" Target="../media/image3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55.xml"/><Relationship Id="rId4" Type="http://schemas.openxmlformats.org/officeDocument/2006/relationships/image" Target="../media/image3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Relationship Id="rId5" Type="http://schemas.openxmlformats.org/officeDocument/2006/relationships/slide" Target="slide59.xml"/><Relationship Id="rId4" Type="http://schemas.openxmlformats.org/officeDocument/2006/relationships/image" Target="../media/image3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Relationship Id="rId6" Type="http://schemas.openxmlformats.org/officeDocument/2006/relationships/slide" Target="slide59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Relationship Id="rId4" Type="http://schemas.openxmlformats.org/officeDocument/2006/relationships/slide" Target="slide5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5.xml"/><Relationship Id="rId4" Type="http://schemas.openxmlformats.org/officeDocument/2006/relationships/slide" Target="slide6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5.xml"/><Relationship Id="rId5" Type="http://schemas.openxmlformats.org/officeDocument/2006/relationships/slide" Target="slide63.xml"/><Relationship Id="rId4" Type="http://schemas.openxmlformats.org/officeDocument/2006/relationships/image" Target="../media/image4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5.xml"/><Relationship Id="rId4" Type="http://schemas.openxmlformats.org/officeDocument/2006/relationships/slide" Target="slide6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vapig.com/" TargetMode="External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6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hyperlink" Target="http://www.inra.fr/" TargetMode="External"/><Relationship Id="rId7" Type="http://schemas.openxmlformats.org/officeDocument/2006/relationships/hyperlink" Target="http://www.zootechnie.fr/" TargetMode="External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hyperlink" Target="http://www.ajinomoto-eurolysine.com/" TargetMode="External"/><Relationship Id="rId4" Type="http://schemas.openxmlformats.org/officeDocument/2006/relationships/image" Target="../media/image49.png"/><Relationship Id="rId9" Type="http://schemas.openxmlformats.org/officeDocument/2006/relationships/slide" Target="slide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2674938" y="1855788"/>
            <a:ext cx="50498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>
                <a:solidFill>
                  <a:srgbClr val="000000"/>
                </a:solidFill>
                <a:latin typeface="Verdana" charset="0"/>
              </a:rPr>
              <a:t>Rehuarvot sioille: energia, aminohapot ja fosfori</a:t>
            </a:r>
          </a:p>
        </p:txBody>
      </p:sp>
      <p:pic>
        <p:nvPicPr>
          <p:cNvPr id="2051" name="Picture 6" descr="logos"/>
          <p:cNvPicPr>
            <a:picLocks noChangeAspect="1" noChangeArrowheads="1"/>
          </p:cNvPicPr>
          <p:nvPr/>
        </p:nvPicPr>
        <p:blipFill>
          <a:blip r:embed="rId3"/>
          <a:srcRect l="2509"/>
          <a:stretch>
            <a:fillRect/>
          </a:stretch>
        </p:blipFill>
        <p:spPr bwMode="auto">
          <a:xfrm>
            <a:off x="2362200" y="5822950"/>
            <a:ext cx="5924550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8" name="Picture 14" descr="evapig_mascotte_6a copi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13050" y="2549525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15"/>
          <p:cNvSpPr txBox="1">
            <a:spLocks noChangeArrowheads="1"/>
          </p:cNvSpPr>
          <p:nvPr/>
        </p:nvSpPr>
        <p:spPr bwMode="auto">
          <a:xfrm>
            <a:off x="2484438" y="0"/>
            <a:ext cx="48768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fr-FR" sz="9600">
                <a:solidFill>
                  <a:srgbClr val="FFB1BC"/>
                </a:solidFill>
                <a:latin typeface="Arial Rounded MT Bold" charset="0"/>
              </a:rPr>
              <a:t>EvaPig</a:t>
            </a:r>
            <a:r>
              <a:rPr lang="fr-FR" sz="4800" baseline="30000">
                <a:solidFill>
                  <a:srgbClr val="FFB1BC"/>
                </a:solidFill>
              </a:rPr>
              <a:t>®</a:t>
            </a:r>
          </a:p>
        </p:txBody>
      </p:sp>
      <p:sp>
        <p:nvSpPr>
          <p:cNvPr id="2054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055" name="Text Box 21"/>
          <p:cNvSpPr txBox="1">
            <a:spLocks noChangeArrowheads="1"/>
          </p:cNvSpPr>
          <p:nvPr/>
        </p:nvSpPr>
        <p:spPr bwMode="auto">
          <a:xfrm>
            <a:off x="212725" y="6613525"/>
            <a:ext cx="32432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000">
                <a:solidFill>
                  <a:srgbClr val="FF9DAB"/>
                </a:solidFill>
                <a:latin typeface="Verdana" charset="0"/>
              </a:rPr>
              <a:t>EvaPig Tutorial 1.0.0</a:t>
            </a:r>
          </a:p>
        </p:txBody>
      </p:sp>
      <p:sp>
        <p:nvSpPr>
          <p:cNvPr id="2056" name="Text Box 22"/>
          <p:cNvSpPr txBox="1">
            <a:spLocks noChangeArrowheads="1"/>
          </p:cNvSpPr>
          <p:nvPr/>
        </p:nvSpPr>
        <p:spPr bwMode="auto">
          <a:xfrm>
            <a:off x="2601913" y="1235075"/>
            <a:ext cx="21494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fr-FR" sz="1400">
                <a:solidFill>
                  <a:srgbClr val="FFB1BC"/>
                </a:solidFill>
                <a:latin typeface="Arial Rounded MT Bold" charset="0"/>
              </a:rPr>
              <a:t>Evaluation of Pig feeds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6781800" cy="1104900"/>
          </a:xfrm>
        </p:spPr>
        <p:txBody>
          <a:bodyPr/>
          <a:lstStyle/>
          <a:p>
            <a:pPr eaLnBrk="1" hangingPunct="1"/>
            <a:r>
              <a:rPr lang="en-GB" sz="3200" smtClean="0"/>
              <a:t>Tervetuloa </a:t>
            </a:r>
            <a:br>
              <a:rPr lang="en-GB" sz="3200" smtClean="0"/>
            </a:br>
            <a:r>
              <a:rPr lang="en-GB" sz="3200" smtClean="0"/>
              <a:t>EvaPig</a:t>
            </a:r>
            <a:r>
              <a:rPr lang="en-GB" sz="3200" baseline="30000" smtClean="0"/>
              <a:t>®</a:t>
            </a:r>
            <a:r>
              <a:rPr lang="en-GB" sz="3200" smtClean="0"/>
              <a:t>-ohjelmaan! </a:t>
            </a:r>
            <a:endParaRPr lang="fr-FR" sz="3200" smtClean="0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324600" cy="495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dirty="0" err="1" smtClean="0">
                <a:solidFill>
                  <a:srgbClr val="1B846F"/>
                </a:solidFill>
              </a:rPr>
              <a:t>EvaPig</a:t>
            </a:r>
            <a:r>
              <a:rPr lang="en-GB" sz="2000" baseline="30000" dirty="0" smtClean="0">
                <a:solidFill>
                  <a:srgbClr val="1B846F"/>
                </a:solidFill>
              </a:rPr>
              <a:t>®</a:t>
            </a:r>
            <a:r>
              <a:rPr lang="en-GB" sz="2000" dirty="0" smtClean="0"/>
              <a:t> on </a:t>
            </a:r>
            <a:r>
              <a:rPr lang="en-GB" sz="2000" dirty="0" err="1" smtClean="0">
                <a:solidFill>
                  <a:srgbClr val="1B846F"/>
                </a:solidFill>
              </a:rPr>
              <a:t>ohjelma</a:t>
            </a:r>
            <a:r>
              <a:rPr lang="en-GB" sz="2000" dirty="0" smtClean="0"/>
              <a:t>, </a:t>
            </a:r>
            <a:r>
              <a:rPr lang="en-GB" sz="2000" dirty="0" err="1" smtClean="0"/>
              <a:t>jolla</a:t>
            </a:r>
            <a:r>
              <a:rPr lang="en-GB" sz="2000" dirty="0" smtClean="0"/>
              <a:t> </a:t>
            </a:r>
            <a:r>
              <a:rPr lang="en-GB" sz="2000" dirty="0" err="1" smtClean="0"/>
              <a:t>voit</a:t>
            </a:r>
            <a:r>
              <a:rPr lang="en-GB" sz="2000" dirty="0" smtClean="0"/>
              <a:t> </a:t>
            </a:r>
            <a:r>
              <a:rPr lang="en-GB" sz="2000" dirty="0" err="1" smtClean="0"/>
              <a:t>laskea</a:t>
            </a:r>
            <a:r>
              <a:rPr lang="en-GB" sz="2000" dirty="0" smtClean="0"/>
              <a:t> </a:t>
            </a:r>
            <a:r>
              <a:rPr lang="en-GB" sz="2000" dirty="0" err="1" smtClean="0"/>
              <a:t>rehuaineiden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rehuseosten</a:t>
            </a:r>
            <a:r>
              <a:rPr lang="en-GB" sz="2000" dirty="0" smtClean="0"/>
              <a:t> </a:t>
            </a:r>
            <a:r>
              <a:rPr lang="en-GB" sz="2000" dirty="0" err="1" smtClean="0"/>
              <a:t>energia-arvot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sulavien</a:t>
            </a:r>
            <a:r>
              <a:rPr lang="en-GB" sz="2000" dirty="0" smtClean="0"/>
              <a:t> </a:t>
            </a:r>
            <a:r>
              <a:rPr lang="en-GB" sz="2000" dirty="0" err="1" smtClean="0"/>
              <a:t>aminohappojen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sulavan</a:t>
            </a:r>
            <a:r>
              <a:rPr lang="en-GB" sz="2000" dirty="0" smtClean="0"/>
              <a:t> </a:t>
            </a:r>
            <a:r>
              <a:rPr lang="en-GB" sz="2000" dirty="0" err="1" smtClean="0"/>
              <a:t>fosforin</a:t>
            </a:r>
            <a:r>
              <a:rPr lang="en-GB" sz="2000" dirty="0" smtClean="0"/>
              <a:t> </a:t>
            </a:r>
            <a:r>
              <a:rPr lang="en-GB" sz="2000" dirty="0" err="1" smtClean="0"/>
              <a:t>pitoisuudet</a:t>
            </a:r>
            <a:r>
              <a:rPr lang="en-GB" sz="2000" dirty="0" smtClean="0"/>
              <a:t> </a:t>
            </a:r>
            <a:r>
              <a:rPr lang="en-GB" sz="2000" dirty="0" err="1" smtClean="0"/>
              <a:t>kasvaville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aikuisille</a:t>
            </a:r>
            <a:r>
              <a:rPr lang="en-GB" sz="2000" dirty="0" smtClean="0"/>
              <a:t> </a:t>
            </a:r>
            <a:r>
              <a:rPr lang="en-GB" sz="2000" dirty="0" err="1" smtClean="0"/>
              <a:t>sioille</a:t>
            </a:r>
            <a:r>
              <a:rPr lang="fr-FR" sz="20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err="1" smtClean="0">
                <a:solidFill>
                  <a:srgbClr val="1B846F"/>
                </a:solidFill>
              </a:rPr>
              <a:t>EvaPig</a:t>
            </a:r>
            <a:r>
              <a:rPr lang="en-GB" sz="2000" baseline="30000" dirty="0" smtClean="0">
                <a:solidFill>
                  <a:srgbClr val="1B846F"/>
                </a:solidFill>
              </a:rPr>
              <a:t>®</a:t>
            </a:r>
            <a:r>
              <a:rPr lang="en-GB" sz="2000" dirty="0" smtClean="0"/>
              <a:t> </a:t>
            </a:r>
            <a:r>
              <a:rPr lang="en-GB" sz="2000" dirty="0" err="1" smtClean="0"/>
              <a:t>sisältää</a:t>
            </a:r>
            <a:r>
              <a:rPr lang="en-GB" sz="2000" dirty="0" smtClean="0"/>
              <a:t> </a:t>
            </a:r>
            <a:r>
              <a:rPr lang="en-GB" sz="2000" dirty="0" err="1" smtClean="0"/>
              <a:t>noin</a:t>
            </a:r>
            <a:r>
              <a:rPr lang="en-GB" sz="2000" dirty="0" smtClean="0"/>
              <a:t> 100 </a:t>
            </a:r>
            <a:r>
              <a:rPr lang="en-GB" sz="2000" dirty="0" err="1" smtClean="0"/>
              <a:t>rehuaineen</a:t>
            </a:r>
            <a:r>
              <a:rPr lang="en-GB" sz="2000" dirty="0" smtClean="0"/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kemiallisen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koostumuksen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ja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rehuarvot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sioille</a:t>
            </a:r>
            <a:r>
              <a:rPr lang="en-GB" sz="2000" dirty="0" smtClean="0"/>
              <a:t> </a:t>
            </a:r>
            <a:r>
              <a:rPr lang="en-GB" sz="2000" dirty="0" err="1" smtClean="0"/>
              <a:t>perustuen</a:t>
            </a:r>
            <a:r>
              <a:rPr lang="en-GB" sz="2000" dirty="0" smtClean="0"/>
              <a:t> </a:t>
            </a:r>
            <a:r>
              <a:rPr lang="en-GB" sz="2000" dirty="0" err="1" smtClean="0"/>
              <a:t>pääasiassa</a:t>
            </a:r>
            <a:r>
              <a:rPr lang="en-GB" sz="2000" dirty="0" smtClean="0"/>
              <a:t> INRA-</a:t>
            </a:r>
            <a:r>
              <a:rPr lang="en-GB" sz="2000" dirty="0" err="1" smtClean="0"/>
              <a:t>AFZ:n</a:t>
            </a:r>
            <a:r>
              <a:rPr lang="en-GB" sz="2000" dirty="0" smtClean="0"/>
              <a:t> </a:t>
            </a:r>
            <a:r>
              <a:rPr lang="en-GB" sz="2000" dirty="0" err="1" smtClean="0"/>
              <a:t>rehutaulukoihin</a:t>
            </a:r>
            <a:r>
              <a:rPr lang="en-GB" sz="20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err="1" smtClean="0"/>
              <a:t>Voit</a:t>
            </a:r>
            <a:r>
              <a:rPr lang="en-GB" sz="2000" dirty="0" smtClean="0"/>
              <a:t> </a:t>
            </a:r>
            <a:r>
              <a:rPr lang="en-GB" sz="2000" dirty="0" err="1" smtClean="0"/>
              <a:t>luoda</a:t>
            </a:r>
            <a:r>
              <a:rPr lang="en-GB" sz="2000" dirty="0" smtClean="0"/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uusia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rehuaineita</a:t>
            </a:r>
            <a:r>
              <a:rPr lang="en-GB" sz="2000" dirty="0" smtClean="0"/>
              <a:t> </a:t>
            </a:r>
            <a:r>
              <a:rPr lang="en-GB" sz="2000" dirty="0" err="1" smtClean="0"/>
              <a:t>kopioimalla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muokkaamalla</a:t>
            </a:r>
            <a:r>
              <a:rPr lang="en-GB" sz="2000" dirty="0" smtClean="0"/>
              <a:t> </a:t>
            </a:r>
            <a:r>
              <a:rPr lang="en-GB" sz="2000" dirty="0" err="1" smtClean="0"/>
              <a:t>ohjelman</a:t>
            </a:r>
            <a:r>
              <a:rPr lang="en-GB" sz="2000" dirty="0" smtClean="0"/>
              <a:t> </a:t>
            </a:r>
            <a:r>
              <a:rPr lang="en-GB" sz="2000" dirty="0" err="1" smtClean="0"/>
              <a:t>rehuaineiden</a:t>
            </a:r>
            <a:r>
              <a:rPr lang="en-GB" sz="2000" dirty="0" smtClean="0"/>
              <a:t> </a:t>
            </a:r>
            <a:r>
              <a:rPr lang="en-GB" sz="2000" dirty="0" err="1" smtClean="0"/>
              <a:t>tietoja</a:t>
            </a:r>
            <a:r>
              <a:rPr lang="en-GB" sz="2000" dirty="0" smtClean="0"/>
              <a:t> tai </a:t>
            </a:r>
            <a:r>
              <a:rPr lang="en-GB" sz="2000" dirty="0" err="1" smtClean="0"/>
              <a:t>käyttämällä</a:t>
            </a:r>
            <a:r>
              <a:rPr lang="en-GB" sz="2000" dirty="0" smtClean="0"/>
              <a:t> </a:t>
            </a:r>
            <a:r>
              <a:rPr lang="en-GB" sz="2000" dirty="0" err="1" smtClean="0"/>
              <a:t>omia</a:t>
            </a:r>
            <a:r>
              <a:rPr lang="en-GB" sz="2000" dirty="0" smtClean="0"/>
              <a:t> </a:t>
            </a:r>
            <a:r>
              <a:rPr lang="en-GB" sz="2000" dirty="0" err="1" smtClean="0"/>
              <a:t>koostumustietoja</a:t>
            </a:r>
            <a:r>
              <a:rPr lang="en-GB" sz="20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err="1" smtClean="0"/>
              <a:t>Voit</a:t>
            </a:r>
            <a:r>
              <a:rPr lang="en-GB" sz="2000" dirty="0" smtClean="0"/>
              <a:t> </a:t>
            </a:r>
            <a:r>
              <a:rPr lang="en-GB" sz="2000" dirty="0" err="1" smtClean="0"/>
              <a:t>luoda</a:t>
            </a:r>
            <a:r>
              <a:rPr lang="en-GB" sz="2000" dirty="0" smtClean="0"/>
              <a:t> </a:t>
            </a:r>
            <a:r>
              <a:rPr lang="en-GB" sz="2000" dirty="0" err="1" smtClean="0"/>
              <a:t>omia</a:t>
            </a:r>
            <a:r>
              <a:rPr lang="en-GB" sz="2000" dirty="0" smtClean="0"/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rehuseoksia</a:t>
            </a:r>
            <a:r>
              <a:rPr lang="en-GB" sz="2000" dirty="0" smtClean="0"/>
              <a:t> </a:t>
            </a:r>
            <a:r>
              <a:rPr lang="en-GB" sz="2000" dirty="0" err="1" smtClean="0"/>
              <a:t>ja</a:t>
            </a:r>
            <a:r>
              <a:rPr lang="en-GB" sz="2000" dirty="0" smtClean="0"/>
              <a:t> </a:t>
            </a:r>
            <a:r>
              <a:rPr lang="en-GB" sz="2000" dirty="0" err="1" smtClean="0"/>
              <a:t>laskea</a:t>
            </a:r>
            <a:r>
              <a:rPr lang="en-GB" sz="2000" dirty="0" smtClean="0"/>
              <a:t> </a:t>
            </a:r>
            <a:r>
              <a:rPr lang="en-GB" sz="2000" dirty="0" err="1" smtClean="0"/>
              <a:t>niiden</a:t>
            </a:r>
            <a:r>
              <a:rPr lang="en-GB" sz="2000" dirty="0" smtClean="0"/>
              <a:t> </a:t>
            </a:r>
            <a:r>
              <a:rPr lang="en-GB" sz="2000" dirty="0" err="1" smtClean="0"/>
              <a:t>rehuarvot</a:t>
            </a:r>
            <a:r>
              <a:rPr lang="en-GB" sz="2000" dirty="0" smtClean="0"/>
              <a:t> </a:t>
            </a:r>
            <a:r>
              <a:rPr lang="en-GB" sz="2000" dirty="0" err="1" smtClean="0"/>
              <a:t>raaka-ainekoostumuksen</a:t>
            </a:r>
            <a:r>
              <a:rPr lang="en-GB" sz="2000" dirty="0" smtClean="0"/>
              <a:t> tai </a:t>
            </a:r>
            <a:r>
              <a:rPr lang="en-GB" sz="2000" dirty="0" err="1" smtClean="0"/>
              <a:t>kemiallisen</a:t>
            </a:r>
            <a:r>
              <a:rPr lang="en-GB" sz="2000" dirty="0" smtClean="0"/>
              <a:t> </a:t>
            </a:r>
            <a:r>
              <a:rPr lang="en-GB" sz="2000" dirty="0" err="1" smtClean="0"/>
              <a:t>koostumuksen</a:t>
            </a:r>
            <a:r>
              <a:rPr lang="en-GB" sz="2000" dirty="0" smtClean="0"/>
              <a:t> </a:t>
            </a:r>
            <a:r>
              <a:rPr lang="en-GB" sz="2000" dirty="0" err="1" smtClean="0"/>
              <a:t>perusteella</a:t>
            </a:r>
            <a:r>
              <a:rPr lang="en-GB" sz="2000" dirty="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err="1" smtClean="0">
                <a:solidFill>
                  <a:srgbClr val="1B846F"/>
                </a:solidFill>
              </a:rPr>
              <a:t>Rehukohtaiset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ja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yleiset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kaavat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laskevat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energia-arvot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ja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sulavien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aminohappojen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ja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sulavan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fosforin</a:t>
            </a:r>
            <a:r>
              <a:rPr lang="en-GB" sz="2000" dirty="0" smtClean="0">
                <a:solidFill>
                  <a:srgbClr val="1B846F"/>
                </a:solidFill>
              </a:rPr>
              <a:t> </a:t>
            </a:r>
            <a:r>
              <a:rPr lang="en-GB" sz="2000" dirty="0" err="1" smtClean="0">
                <a:solidFill>
                  <a:srgbClr val="1B846F"/>
                </a:solidFill>
              </a:rPr>
              <a:t>pitoisuudet</a:t>
            </a:r>
            <a:r>
              <a:rPr lang="fr-FR" sz="2000" dirty="0" smtClean="0">
                <a:solidFill>
                  <a:srgbClr val="1B846F"/>
                </a:solidFill>
              </a:rPr>
              <a:t>.</a:t>
            </a:r>
          </a:p>
        </p:txBody>
      </p:sp>
      <p:sp>
        <p:nvSpPr>
          <p:cNvPr id="48137" name="AutoShape 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42325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077" name="AutoShape 1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8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481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481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481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481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 build="allAtOnce"/>
      <p:bldP spid="481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Sikojen ruokinnan haasteet</a:t>
            </a:r>
            <a:endParaRPr lang="fr-FR" sz="3200" smtClean="0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3886200" y="1600200"/>
            <a:ext cx="1800225" cy="1800225"/>
          </a:xfrm>
          <a:prstGeom prst="ellipse">
            <a:avLst/>
          </a:prstGeom>
          <a:solidFill>
            <a:srgbClr val="FFD3D9">
              <a:alpha val="54117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Rehu muodostaa &gt; 50 % sianlihan tuotanto-kustannuk-sista</a:t>
            </a:r>
          </a:p>
        </p:txBody>
      </p:sp>
      <p:sp>
        <p:nvSpPr>
          <p:cNvPr id="56329" name="Oval 9"/>
          <p:cNvSpPr>
            <a:spLocks noChangeArrowheads="1"/>
          </p:cNvSpPr>
          <p:nvPr/>
        </p:nvSpPr>
        <p:spPr bwMode="auto">
          <a:xfrm>
            <a:off x="5486400" y="1676400"/>
            <a:ext cx="1800225" cy="1800225"/>
          </a:xfrm>
          <a:prstGeom prst="ellipse">
            <a:avLst/>
          </a:prstGeom>
          <a:solidFill>
            <a:srgbClr val="FFD3D9">
              <a:alpha val="54117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Rehukus-tannus muodostuupääosin energiasta</a:t>
            </a:r>
          </a:p>
        </p:txBody>
      </p:sp>
      <p:sp>
        <p:nvSpPr>
          <p:cNvPr id="56331" name="Oval 11"/>
          <p:cNvSpPr>
            <a:spLocks noChangeArrowheads="1"/>
          </p:cNvSpPr>
          <p:nvPr/>
        </p:nvSpPr>
        <p:spPr bwMode="auto">
          <a:xfrm>
            <a:off x="6553200" y="2819400"/>
            <a:ext cx="1905000" cy="1905000"/>
          </a:xfrm>
          <a:prstGeom prst="ellipse">
            <a:avLst/>
          </a:prstGeom>
          <a:solidFill>
            <a:srgbClr val="FFD3D9">
              <a:alpha val="79999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72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Rehut vaikuttavat tuotanto-tuloksiin ja taloudelli-seen tulokseen</a:t>
            </a:r>
          </a:p>
        </p:txBody>
      </p:sp>
      <p:sp>
        <p:nvSpPr>
          <p:cNvPr id="56332" name="Oval 12"/>
          <p:cNvSpPr>
            <a:spLocks noChangeArrowheads="1"/>
          </p:cNvSpPr>
          <p:nvPr/>
        </p:nvSpPr>
        <p:spPr bwMode="auto">
          <a:xfrm>
            <a:off x="2514600" y="2362200"/>
            <a:ext cx="1820863" cy="1820863"/>
          </a:xfrm>
          <a:prstGeom prst="ellipse">
            <a:avLst/>
          </a:prstGeom>
          <a:solidFill>
            <a:srgbClr val="FFD3D9">
              <a:alpha val="54117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Käytettävis-sä on </a:t>
            </a:r>
            <a:r>
              <a:rPr lang="fr-FR" sz="1600" b="1">
                <a:solidFill>
                  <a:srgbClr val="000000"/>
                </a:solidFill>
              </a:rPr>
              <a:t>erilaisia rehuaineita</a:t>
            </a:r>
            <a:endParaRPr lang="fr-FR" sz="1600">
              <a:solidFill>
                <a:srgbClr val="000000"/>
              </a:solidFill>
            </a:endParaRPr>
          </a:p>
        </p:txBody>
      </p:sp>
      <p:sp>
        <p:nvSpPr>
          <p:cNvPr id="56335" name="Oval 15"/>
          <p:cNvSpPr>
            <a:spLocks noChangeArrowheads="1"/>
          </p:cNvSpPr>
          <p:nvPr/>
        </p:nvSpPr>
        <p:spPr bwMode="auto">
          <a:xfrm>
            <a:off x="4038600" y="4495800"/>
            <a:ext cx="2159000" cy="2159000"/>
          </a:xfrm>
          <a:prstGeom prst="ellipse">
            <a:avLst/>
          </a:prstGeom>
          <a:solidFill>
            <a:srgbClr val="FFD3D9">
              <a:alpha val="54117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Eläinaines, tuotanto-olosuhteet ja tuotannon tavoitteet vaihtelevat</a:t>
            </a:r>
          </a:p>
        </p:txBody>
      </p:sp>
      <p:sp>
        <p:nvSpPr>
          <p:cNvPr id="56334" name="Oval 14"/>
          <p:cNvSpPr>
            <a:spLocks noChangeArrowheads="1"/>
          </p:cNvSpPr>
          <p:nvPr/>
        </p:nvSpPr>
        <p:spPr bwMode="auto">
          <a:xfrm>
            <a:off x="2735263" y="3716338"/>
            <a:ext cx="2022475" cy="1927225"/>
          </a:xfrm>
          <a:prstGeom prst="ellipse">
            <a:avLst/>
          </a:prstGeom>
          <a:solidFill>
            <a:srgbClr val="FFD3D9">
              <a:alpha val="54117"/>
            </a:srgbClr>
          </a:solidFill>
          <a:ln w="9525">
            <a:noFill/>
            <a:round/>
            <a:headEnd/>
            <a:tailEnd/>
          </a:ln>
        </p:spPr>
        <p:txBody>
          <a:bodyPr lIns="18000" tIns="10800" rIns="18000" bIns="10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Rehuaineiden </a:t>
            </a:r>
            <a:r>
              <a:rPr lang="fr-FR" b="1">
                <a:solidFill>
                  <a:srgbClr val="000000"/>
                </a:solidFill>
              </a:rPr>
              <a:t>koostumus vaihtelee</a:t>
            </a:r>
            <a:endParaRPr lang="fr-FR" sz="1600" b="1">
              <a:solidFill>
                <a:srgbClr val="000000"/>
              </a:solidFill>
            </a:endParaRPr>
          </a:p>
        </p:txBody>
      </p:sp>
      <p:pic>
        <p:nvPicPr>
          <p:cNvPr id="4105" name="Picture 16" descr="evapig_mascotte_6a_small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814888" y="3336925"/>
            <a:ext cx="1524000" cy="1143000"/>
          </a:xfrm>
          <a:noFill/>
        </p:spPr>
      </p:pic>
      <p:sp>
        <p:nvSpPr>
          <p:cNvPr id="56330" name="Oval 10"/>
          <p:cNvSpPr>
            <a:spLocks noChangeArrowheads="1"/>
          </p:cNvSpPr>
          <p:nvPr/>
        </p:nvSpPr>
        <p:spPr bwMode="auto">
          <a:xfrm>
            <a:off x="5791200" y="4343400"/>
            <a:ext cx="2057400" cy="2057400"/>
          </a:xfrm>
          <a:prstGeom prst="ellipse">
            <a:avLst/>
          </a:prstGeom>
          <a:solidFill>
            <a:srgbClr val="FFD3D9">
              <a:alpha val="25098"/>
            </a:srgbClr>
          </a:solidFill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000000"/>
                </a:solidFill>
              </a:rPr>
              <a:t>Huoli tuotannon ympäristö-vaikutuksista, lannan ravinteet N, P ym.</a:t>
            </a:r>
          </a:p>
        </p:txBody>
      </p:sp>
      <p:sp>
        <p:nvSpPr>
          <p:cNvPr id="56338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108" name="AutoShap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7" grpId="0" animBg="1"/>
      <p:bldP spid="56329" grpId="0" animBg="1"/>
      <p:bldP spid="56331" grpId="0" animBg="1"/>
      <p:bldP spid="56332" grpId="0" animBg="1"/>
      <p:bldP spid="56335" grpId="0" animBg="1"/>
      <p:bldP spid="56334" grpId="0" animBg="1"/>
      <p:bldP spid="56330" grpId="0" animBg="1"/>
      <p:bldP spid="563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204788"/>
            <a:ext cx="6781800" cy="873125"/>
          </a:xfrm>
        </p:spPr>
        <p:txBody>
          <a:bodyPr/>
          <a:lstStyle/>
          <a:p>
            <a:pPr eaLnBrk="1" hangingPunct="1"/>
            <a:r>
              <a:rPr lang="en-GB" sz="3200" smtClean="0"/>
              <a:t>Miksi käyttäisit </a:t>
            </a:r>
            <a:br>
              <a:rPr lang="en-GB" sz="3200" smtClean="0"/>
            </a:br>
            <a:r>
              <a:rPr lang="en-GB" sz="3200" smtClean="0"/>
              <a:t>EvaPig</a:t>
            </a:r>
            <a:r>
              <a:rPr lang="en-GB" sz="3200" baseline="30000" smtClean="0"/>
              <a:t>®</a:t>
            </a:r>
            <a:r>
              <a:rPr lang="en-GB" sz="3200" smtClean="0"/>
              <a:t>-ohjelmaa? </a:t>
            </a:r>
            <a:endParaRPr lang="fr-FR" sz="3200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92350" y="1752600"/>
            <a:ext cx="6456363" cy="4852988"/>
          </a:xfrm>
        </p:spPr>
        <p:txBody>
          <a:bodyPr/>
          <a:lstStyle/>
          <a:p>
            <a:pPr eaLnBrk="1" hangingPunct="1"/>
            <a:r>
              <a:rPr lang="en-GB" sz="2400" smtClean="0">
                <a:solidFill>
                  <a:srgbClr val="1B846F"/>
                </a:solidFill>
              </a:rPr>
              <a:t>EvaPig</a:t>
            </a:r>
            <a:r>
              <a:rPr lang="en-GB" sz="2400" baseline="30000" smtClean="0">
                <a:solidFill>
                  <a:srgbClr val="1B846F"/>
                </a:solidFill>
              </a:rPr>
              <a:t>®</a:t>
            </a:r>
            <a:r>
              <a:rPr lang="en-GB" sz="2400" smtClean="0"/>
              <a:t> laskee rehujen </a:t>
            </a:r>
            <a:r>
              <a:rPr lang="en-GB" sz="2400" smtClean="0">
                <a:solidFill>
                  <a:srgbClr val="1B846F"/>
                </a:solidFill>
              </a:rPr>
              <a:t>nettoenergia-arvot</a:t>
            </a:r>
            <a:r>
              <a:rPr lang="en-GB" sz="2400" smtClean="0"/>
              <a:t> (NE) ja </a:t>
            </a:r>
            <a:r>
              <a:rPr lang="en-GB" sz="2400" smtClean="0">
                <a:solidFill>
                  <a:srgbClr val="1B846F"/>
                </a:solidFill>
              </a:rPr>
              <a:t>standardoidut sulavien aminohappojen pitoisuudet </a:t>
            </a:r>
            <a:r>
              <a:rPr lang="en-GB" sz="2400" smtClean="0"/>
              <a:t>ja </a:t>
            </a:r>
            <a:r>
              <a:rPr lang="en-GB" sz="2400" smtClean="0">
                <a:solidFill>
                  <a:srgbClr val="1B846F"/>
                </a:solidFill>
              </a:rPr>
              <a:t>sulavan fosforin pitoisuuden</a:t>
            </a:r>
            <a:r>
              <a:rPr lang="en-GB" sz="2400" smtClean="0"/>
              <a:t>.</a:t>
            </a:r>
          </a:p>
          <a:p>
            <a:pPr eaLnBrk="1" hangingPunct="1"/>
            <a:r>
              <a:rPr lang="en-GB" sz="2400" smtClean="0"/>
              <a:t>Rehuarvot ovat yhdenmukaisia eläinten ravinnontarpeen kanssa ja  niiden käyttö ruokinnan suunnittelussa on hyödyllistä:</a:t>
            </a:r>
          </a:p>
          <a:p>
            <a:pPr lvl="1" eaLnBrk="1" hangingPunct="1"/>
            <a:r>
              <a:rPr lang="en-GB" sz="2000" smtClean="0"/>
              <a:t>Rehuaineiden parempi arvottaminen</a:t>
            </a:r>
          </a:p>
          <a:p>
            <a:pPr lvl="1" eaLnBrk="1" hangingPunct="1"/>
            <a:r>
              <a:rPr lang="en-GB" sz="2000" smtClean="0"/>
              <a:t>Ravintoaineiden tehokkaampi hyväksikäyttö</a:t>
            </a:r>
          </a:p>
          <a:p>
            <a:pPr lvl="1" eaLnBrk="1" hangingPunct="1"/>
            <a:r>
              <a:rPr lang="en-GB" sz="2000" smtClean="0"/>
              <a:t>Rehukustannusten  pienentäminen</a:t>
            </a:r>
          </a:p>
          <a:p>
            <a:pPr lvl="1" eaLnBrk="1" hangingPunct="1"/>
            <a:r>
              <a:rPr lang="en-GB" sz="2000" smtClean="0"/>
              <a:t>Typen ja fosforin erityksen vähentäminen</a:t>
            </a:r>
            <a:endParaRPr lang="en-GB" smtClean="0"/>
          </a:p>
        </p:txBody>
      </p:sp>
      <p:sp>
        <p:nvSpPr>
          <p:cNvPr id="6246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74063" y="57658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25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/>
      <p:bldP spid="624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Grp="1" noChangeArrowheads="1"/>
          </p:cNvSpPr>
          <p:nvPr>
            <p:ph type="title"/>
          </p:nvPr>
        </p:nvSpPr>
        <p:spPr>
          <a:xfrm>
            <a:off x="2124075" y="204788"/>
            <a:ext cx="6781800" cy="989012"/>
          </a:xfrm>
        </p:spPr>
        <p:txBody>
          <a:bodyPr/>
          <a:lstStyle/>
          <a:p>
            <a:pPr eaLnBrk="1" hangingPunct="1"/>
            <a:r>
              <a:rPr lang="en-GB" sz="3200" smtClean="0"/>
              <a:t>Laske rehuarvot </a:t>
            </a:r>
            <a:br>
              <a:rPr lang="en-GB" sz="3200" smtClean="0"/>
            </a:br>
            <a:r>
              <a:rPr lang="en-GB" sz="3200" smtClean="0"/>
              <a:t>EvaPig</a:t>
            </a:r>
            <a:r>
              <a:rPr lang="en-GB" sz="3200" baseline="30000" smtClean="0"/>
              <a:t>®</a:t>
            </a:r>
            <a:r>
              <a:rPr lang="en-GB" sz="3200" smtClean="0"/>
              <a:t>-ohjelmalla</a:t>
            </a:r>
            <a:endParaRPr lang="fr-FR" sz="3200" smtClean="0"/>
          </a:p>
        </p:txBody>
      </p:sp>
      <p:sp>
        <p:nvSpPr>
          <p:cNvPr id="241675" name="Rectangle 11"/>
          <p:cNvSpPr>
            <a:spLocks noGrp="1" noChangeArrowheads="1"/>
          </p:cNvSpPr>
          <p:nvPr>
            <p:ph type="body" sz="half" idx="1"/>
          </p:nvPr>
        </p:nvSpPr>
        <p:spPr>
          <a:xfrm>
            <a:off x="2228850" y="5575300"/>
            <a:ext cx="6076950" cy="1093788"/>
          </a:xfrm>
          <a:noFill/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GB" sz="2400" smtClean="0">
                <a:solidFill>
                  <a:srgbClr val="1B846F"/>
                </a:solidFill>
              </a:rPr>
              <a:t>EvaPig</a:t>
            </a:r>
            <a:r>
              <a:rPr lang="en-GB" sz="2400" baseline="30000" smtClean="0">
                <a:solidFill>
                  <a:srgbClr val="1B846F"/>
                </a:solidFill>
              </a:rPr>
              <a:t>®</a:t>
            </a:r>
            <a:r>
              <a:rPr lang="en-GB" sz="2400" smtClean="0"/>
              <a:t> </a:t>
            </a:r>
            <a:r>
              <a:rPr lang="en-GB" sz="2400" smtClean="0">
                <a:solidFill>
                  <a:schemeClr val="bg1"/>
                </a:solidFill>
              </a:rPr>
              <a:t>laskee rehuarvot </a:t>
            </a:r>
            <a:r>
              <a:rPr lang="en-GB" sz="2400" smtClean="0"/>
              <a:t>rehuaineen kemiallisen koostumuksen perusteella</a:t>
            </a:r>
            <a:r>
              <a:rPr lang="en-GB" sz="2400" smtClean="0">
                <a:solidFill>
                  <a:schemeClr val="bg1"/>
                </a:solidFill>
              </a:rPr>
              <a:t>.</a:t>
            </a:r>
            <a:endParaRPr lang="en-GB" sz="2400" smtClean="0"/>
          </a:p>
        </p:txBody>
      </p:sp>
      <p:sp>
        <p:nvSpPr>
          <p:cNvPr id="24166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pic>
        <p:nvPicPr>
          <p:cNvPr id="241677" name="Picture 1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2411413" y="1574800"/>
            <a:ext cx="6446837" cy="4000500"/>
          </a:xfrm>
          <a:noFill/>
        </p:spPr>
      </p:pic>
      <p:pic>
        <p:nvPicPr>
          <p:cNvPr id="241669" name="Picture 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398713" y="1555750"/>
            <a:ext cx="6477000" cy="4019550"/>
          </a:xfrm>
          <a:noFill/>
        </p:spPr>
      </p:pic>
      <p:sp>
        <p:nvSpPr>
          <p:cNvPr id="241672" name="AutoShape 8"/>
          <p:cNvSpPr>
            <a:spLocks noChangeArrowheads="1"/>
          </p:cNvSpPr>
          <p:nvPr/>
        </p:nvSpPr>
        <p:spPr bwMode="auto">
          <a:xfrm>
            <a:off x="5832475" y="4395788"/>
            <a:ext cx="3025775" cy="784225"/>
          </a:xfrm>
          <a:prstGeom prst="wedgeRoundRectCallout">
            <a:avLst>
              <a:gd name="adj1" fmla="val -28593"/>
              <a:gd name="adj2" fmla="val -11592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GB" sz="2000">
                <a:solidFill>
                  <a:schemeClr val="bg1"/>
                </a:solidFill>
              </a:rPr>
              <a:t>mutta rehuaineiden koostumus vaihtelee.</a:t>
            </a:r>
            <a:endParaRPr lang="fr-FR" sz="2000">
              <a:solidFill>
                <a:schemeClr val="bg1"/>
              </a:solidFill>
            </a:endParaRPr>
          </a:p>
        </p:txBody>
      </p:sp>
      <p:sp>
        <p:nvSpPr>
          <p:cNvPr id="241671" name="AutoShape 7"/>
          <p:cNvSpPr>
            <a:spLocks noChangeArrowheads="1"/>
          </p:cNvSpPr>
          <p:nvPr/>
        </p:nvSpPr>
        <p:spPr bwMode="auto">
          <a:xfrm>
            <a:off x="3384550" y="1319213"/>
            <a:ext cx="2447925" cy="1466850"/>
          </a:xfrm>
          <a:prstGeom prst="wedgeRoundRectCallout">
            <a:avLst>
              <a:gd name="adj1" fmla="val 40931"/>
              <a:gd name="adj2" fmla="val 9378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GB" sz="2000">
                <a:solidFill>
                  <a:schemeClr val="bg1"/>
                </a:solidFill>
              </a:rPr>
              <a:t>Taulukossa on rehuaineen “tyypilliset” rehuarvot,</a:t>
            </a:r>
            <a:endParaRPr lang="fr-FR">
              <a:solidFill>
                <a:schemeClr val="bg1"/>
              </a:solidFill>
            </a:endParaRPr>
          </a:p>
        </p:txBody>
      </p:sp>
      <p:sp>
        <p:nvSpPr>
          <p:cNvPr id="241679" name="Oval 15"/>
          <p:cNvSpPr>
            <a:spLocks noChangeArrowheads="1"/>
          </p:cNvSpPr>
          <p:nvPr/>
        </p:nvSpPr>
        <p:spPr bwMode="auto">
          <a:xfrm>
            <a:off x="5543550" y="3371850"/>
            <a:ext cx="215900" cy="215900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41680" name="Text Box 16"/>
          <p:cNvSpPr txBox="1">
            <a:spLocks noChangeArrowheads="1"/>
          </p:cNvSpPr>
          <p:nvPr/>
        </p:nvSpPr>
        <p:spPr bwMode="auto">
          <a:xfrm>
            <a:off x="3276600" y="4329113"/>
            <a:ext cx="2051050" cy="371475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Soijarouhe 48</a:t>
            </a:r>
          </a:p>
        </p:txBody>
      </p:sp>
      <p:sp>
        <p:nvSpPr>
          <p:cNvPr id="6155" name="AutoShape 1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  <p:sp>
        <p:nvSpPr>
          <p:cNvPr id="13" name="Tekstikehys 12"/>
          <p:cNvSpPr txBox="1"/>
          <p:nvPr/>
        </p:nvSpPr>
        <p:spPr>
          <a:xfrm rot="16200000">
            <a:off x="1194594" y="3155156"/>
            <a:ext cx="2876550" cy="306388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Raakakuitu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, %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rehussa</a:t>
            </a:r>
            <a:endParaRPr lang="fi-FI" sz="1400" b="1" dirty="0">
              <a:latin typeface="+mn-lt"/>
            </a:endParaRPr>
          </a:p>
        </p:txBody>
      </p:sp>
      <p:sp>
        <p:nvSpPr>
          <p:cNvPr id="14" name="Tekstikehys 13"/>
          <p:cNvSpPr txBox="1"/>
          <p:nvPr/>
        </p:nvSpPr>
        <p:spPr>
          <a:xfrm>
            <a:off x="4025900" y="5229225"/>
            <a:ext cx="3467100" cy="325438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Raakavalkuainen</a:t>
            </a:r>
            <a:r>
              <a:rPr lang="en-GB" sz="1500" b="1" dirty="0">
                <a:solidFill>
                  <a:schemeClr val="bg1"/>
                </a:solidFill>
                <a:latin typeface="+mn-lt"/>
              </a:rPr>
              <a:t>, % </a:t>
            </a:r>
            <a:r>
              <a:rPr lang="en-GB" sz="1500" b="1" dirty="0" err="1">
                <a:solidFill>
                  <a:schemeClr val="bg1"/>
                </a:solidFill>
                <a:latin typeface="+mn-lt"/>
              </a:rPr>
              <a:t>rehussa</a:t>
            </a:r>
            <a:endParaRPr lang="fi-FI" sz="1500" b="1" dirty="0">
              <a:latin typeface="+mn-lt"/>
            </a:endParaRP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1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41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16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41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241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1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1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241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1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1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241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75" grpId="0" build="p"/>
      <p:bldP spid="241668" grpId="0" animBg="1"/>
      <p:bldP spid="241672" grpId="0" animBg="1"/>
      <p:bldP spid="241671" grpId="0" animBg="1"/>
      <p:bldP spid="241679" grpId="0" animBg="1"/>
      <p:bldP spid="2416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2600" smtClean="0"/>
              <a:t>EvaPig</a:t>
            </a:r>
            <a:r>
              <a:rPr lang="fr-FR" sz="2600" baseline="30000" smtClean="0"/>
              <a:t>®</a:t>
            </a:r>
            <a:r>
              <a:rPr lang="fr-FR" sz="2600" smtClean="0"/>
              <a:t> ja sikojen ravinnontarve</a:t>
            </a:r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68525" y="1736725"/>
            <a:ext cx="6619875" cy="4895850"/>
          </a:xfrm>
        </p:spPr>
        <p:txBody>
          <a:bodyPr/>
          <a:lstStyle/>
          <a:p>
            <a:pPr eaLnBrk="1" hangingPunct="1"/>
            <a:r>
              <a:rPr lang="en-US" smtClean="0"/>
              <a:t>EvaPig</a:t>
            </a:r>
            <a:r>
              <a:rPr lang="en-US" baseline="30000" smtClean="0"/>
              <a:t>®</a:t>
            </a:r>
            <a:r>
              <a:rPr lang="en-US" smtClean="0"/>
              <a:t> laskee rehuseoksen ravitsemuksellisen arvon.</a:t>
            </a:r>
          </a:p>
          <a:p>
            <a:pPr lvl="1" eaLnBrk="1" hangingPunct="1"/>
            <a:r>
              <a:rPr lang="en-US" smtClean="0"/>
              <a:t>Rehuseoksen ravintoainekoostumus tulisi sopeuttaa eläimen ravinnon-tarpeeseen.</a:t>
            </a:r>
          </a:p>
          <a:p>
            <a:pPr lvl="1" eaLnBrk="1" hangingPunct="1"/>
            <a:r>
              <a:rPr lang="en-US" smtClean="0"/>
              <a:t>Ravinnontarve vaihtelee elopainon, tuotantovaiheen, sukupuolen, perimän ym. mukaan.</a:t>
            </a:r>
          </a:p>
          <a:p>
            <a:pPr lvl="1" eaLnBrk="1" hangingPunct="1"/>
            <a:r>
              <a:rPr lang="en-US" smtClean="0"/>
              <a:t>EvaPig</a:t>
            </a:r>
            <a:r>
              <a:rPr lang="en-US" baseline="30000" smtClean="0"/>
              <a:t>®</a:t>
            </a:r>
            <a:r>
              <a:rPr lang="en-US" smtClean="0"/>
              <a:t> laskee rehuseoksen tärkeimmät ravitsemukselliset arvot, jotta ruokinta saadaan vastaamaan sian ravinnontarvetta.</a:t>
            </a:r>
          </a:p>
        </p:txBody>
      </p:sp>
      <p:sp>
        <p:nvSpPr>
          <p:cNvPr id="27955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43900" y="614045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717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79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79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9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79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79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79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79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79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9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79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5" grpId="0" build="p"/>
      <p:bldP spid="2795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600" smtClean="0"/>
              <a:t>EvaPig</a:t>
            </a:r>
            <a:r>
              <a:rPr lang="en-GB" sz="2600" baseline="30000" smtClean="0"/>
              <a:t>®</a:t>
            </a:r>
            <a:r>
              <a:rPr lang="en-GB" sz="2600" smtClean="0"/>
              <a:t> ja sikojen ravinnontarve (esimerkkejä)</a:t>
            </a:r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6488" y="1736725"/>
            <a:ext cx="6480175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EvaPig</a:t>
            </a:r>
            <a:r>
              <a:rPr lang="en-US" sz="2000" baseline="30000" smtClean="0"/>
              <a:t>®</a:t>
            </a:r>
            <a:r>
              <a:rPr lang="en-US" sz="2000" smtClean="0"/>
              <a:t>:n nettoenergia-arvo, kun ravinnontarve on annettu DE- tai ME-arvoina: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>
                <a:solidFill>
                  <a:srgbClr val="1B846F"/>
                </a:solidFill>
              </a:rPr>
              <a:t>NE:n tarve</a:t>
            </a:r>
            <a:r>
              <a:rPr lang="en-US" sz="1800" smtClean="0"/>
              <a:t> voidaan arvioida seuraavasti:</a:t>
            </a:r>
            <a:br>
              <a:rPr lang="en-US" sz="1800" smtClean="0"/>
            </a:br>
            <a:r>
              <a:rPr lang="en-US" sz="1800" smtClean="0"/>
              <a:t>0.71 x DE tai 0.75 x ME.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Optimaalinen aminohappokoostumus (ihanne-valkuainen):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EvaPig</a:t>
            </a:r>
            <a:r>
              <a:rPr lang="en-US" sz="1800" baseline="30000" smtClean="0"/>
              <a:t>®</a:t>
            </a:r>
            <a:r>
              <a:rPr lang="en-US" sz="1800" smtClean="0"/>
              <a:t> laskee rehuseoksen </a:t>
            </a:r>
            <a:r>
              <a:rPr lang="en-US" sz="1800" smtClean="0">
                <a:solidFill>
                  <a:srgbClr val="1B846F"/>
                </a:solidFill>
              </a:rPr>
              <a:t>aminohappojen suhteet</a:t>
            </a:r>
            <a:r>
              <a:rPr lang="en-US" sz="1800" smtClean="0"/>
              <a:t> (sulava aminohappo % sulavasta lysiinistä).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Valkuaisen ja energian suhde vaihtelee sian tuotantovaiheen, elopainon ym. tekijöiden mukaan: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EvaPig</a:t>
            </a:r>
            <a:r>
              <a:rPr lang="en-US" sz="1800" baseline="30000" smtClean="0"/>
              <a:t>®</a:t>
            </a:r>
            <a:r>
              <a:rPr lang="en-US" sz="1800" smtClean="0"/>
              <a:t> antaa </a:t>
            </a:r>
            <a:r>
              <a:rPr lang="en-US" sz="1800" smtClean="0">
                <a:solidFill>
                  <a:srgbClr val="1B846F"/>
                </a:solidFill>
              </a:rPr>
              <a:t>sulavan lysiinin ja NE-arvon suhteen</a:t>
            </a:r>
            <a:r>
              <a:rPr lang="en-US" sz="1800" smtClean="0"/>
              <a:t>, mikä on paras energian ja valkuaisen suhteen indikaattori.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Ca ja sulavan fosforin (sP) optimaalinen suhde on tärkeä: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EvaPig</a:t>
            </a:r>
            <a:r>
              <a:rPr lang="en-US" sz="1800" baseline="30000" smtClean="0"/>
              <a:t>®</a:t>
            </a:r>
            <a:r>
              <a:rPr lang="en-US" sz="1800" smtClean="0"/>
              <a:t> laskee rehuseoksen </a:t>
            </a:r>
            <a:r>
              <a:rPr lang="en-US" sz="1800" smtClean="0">
                <a:solidFill>
                  <a:srgbClr val="1B846F"/>
                </a:solidFill>
              </a:rPr>
              <a:t>Ca:sP suhteen.</a:t>
            </a:r>
            <a:endParaRPr lang="fr-FR" sz="1800" smtClean="0"/>
          </a:p>
        </p:txBody>
      </p:sp>
      <p:sp>
        <p:nvSpPr>
          <p:cNvPr id="27750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8197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16652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Johdanto</a:t>
            </a: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77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77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7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77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7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7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77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7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7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277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77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77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277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7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7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277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77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77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2000"/>
                                        <p:tgtEl>
                                          <p:spTgt spid="277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7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27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7" grpId="0" build="p"/>
      <p:bldP spid="27750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39" name="AutoShape 2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9219" name="AutoShape 2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  <p:sp>
        <p:nvSpPr>
          <p:cNvPr id="269341" name="AutoShape 29"/>
          <p:cNvSpPr>
            <a:spLocks noChangeArrowheads="1"/>
          </p:cNvSpPr>
          <p:nvPr/>
        </p:nvSpPr>
        <p:spPr bwMode="auto">
          <a:xfrm>
            <a:off x="2592388" y="1614488"/>
            <a:ext cx="6156325" cy="45085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anchor="b">
            <a:spAutoFit/>
          </a:bodyPr>
          <a:lstStyle/>
          <a:p>
            <a:pPr>
              <a:lnSpc>
                <a:spcPct val="90000"/>
              </a:lnSpc>
            </a:pPr>
            <a:r>
              <a:rPr lang="fr-FR" sz="4000" b="1">
                <a:solidFill>
                  <a:srgbClr val="1B846F"/>
                </a:solidFill>
                <a:latin typeface="Verdana" charset="0"/>
              </a:rPr>
              <a:t>Nettoenergia</a:t>
            </a:r>
            <a:br>
              <a:rPr lang="fr-FR" sz="4000" b="1">
                <a:solidFill>
                  <a:srgbClr val="1B846F"/>
                </a:solidFill>
                <a:latin typeface="Verdana" charset="0"/>
              </a:rPr>
            </a:br>
            <a:r>
              <a:rPr lang="fr-FR" sz="4000" b="1">
                <a:solidFill>
                  <a:srgbClr val="1B846F"/>
                </a:solidFill>
                <a:latin typeface="Verdana" charset="0"/>
              </a:rPr>
              <a:t/>
            </a:r>
            <a:br>
              <a:rPr lang="fr-FR" sz="4000" b="1">
                <a:solidFill>
                  <a:srgbClr val="1B846F"/>
                </a:solidFill>
                <a:latin typeface="Verdana" charset="0"/>
              </a:rPr>
            </a:br>
            <a:r>
              <a:rPr lang="fr-FR" sz="4000" b="1">
                <a:solidFill>
                  <a:srgbClr val="1B846F"/>
                </a:solidFill>
                <a:latin typeface="Verdana" charset="0"/>
              </a:rPr>
              <a:t>Aminohappojen standardoidut sulavuudet</a:t>
            </a:r>
          </a:p>
          <a:p>
            <a:pPr>
              <a:lnSpc>
                <a:spcPct val="90000"/>
              </a:lnSpc>
            </a:pPr>
            <a:r>
              <a:rPr lang="fr-FR" sz="4000" b="1">
                <a:solidFill>
                  <a:srgbClr val="1B846F"/>
                </a:solidFill>
                <a:latin typeface="Verdana" charset="0"/>
              </a:rPr>
              <a:t/>
            </a:r>
            <a:br>
              <a:rPr lang="fr-FR" sz="4000" b="1">
                <a:solidFill>
                  <a:srgbClr val="1B846F"/>
                </a:solidFill>
                <a:latin typeface="Verdana" charset="0"/>
              </a:rPr>
            </a:br>
            <a:r>
              <a:rPr lang="fr-FR" sz="4000" b="1">
                <a:solidFill>
                  <a:srgbClr val="1B846F"/>
                </a:solidFill>
                <a:latin typeface="Verdana" charset="0"/>
              </a:rPr>
              <a:t>Fosforin sulavuus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9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9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9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9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6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39" grpId="0" animBg="1"/>
      <p:bldP spid="2693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Energian hyväksikäyttö</a:t>
            </a: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2806700" y="1665288"/>
            <a:ext cx="3168650" cy="3698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  <a:latin typeface="Verdana" charset="0"/>
              </a:rPr>
              <a:t>Bruttoenergia (GE)</a:t>
            </a: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644775" y="2062163"/>
            <a:ext cx="4843463" cy="1346200"/>
            <a:chOff x="1666" y="1299"/>
            <a:chExt cx="3051" cy="848"/>
          </a:xfrm>
        </p:grpSpPr>
        <p:sp>
          <p:nvSpPr>
            <p:cNvPr id="10262" name="Text Box 4"/>
            <p:cNvSpPr txBox="1">
              <a:spLocks noChangeArrowheads="1"/>
            </p:cNvSpPr>
            <p:nvPr/>
          </p:nvSpPr>
          <p:spPr bwMode="auto">
            <a:xfrm>
              <a:off x="1666" y="1914"/>
              <a:ext cx="237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000000"/>
                  </a:solidFill>
                  <a:latin typeface="Verdana" charset="0"/>
                </a:rPr>
                <a:t>Sulava energia (DE)</a:t>
              </a:r>
            </a:p>
          </p:txBody>
        </p:sp>
        <p:grpSp>
          <p:nvGrpSpPr>
            <p:cNvPr id="10263" name="Group 36"/>
            <p:cNvGrpSpPr>
              <a:grpSpLocks/>
            </p:cNvGrpSpPr>
            <p:nvPr/>
          </p:nvGrpSpPr>
          <p:grpSpPr bwMode="auto">
            <a:xfrm>
              <a:off x="2616" y="1299"/>
              <a:ext cx="2101" cy="740"/>
              <a:chOff x="2616" y="1299"/>
              <a:chExt cx="2101" cy="740"/>
            </a:xfrm>
          </p:grpSpPr>
          <p:sp>
            <p:nvSpPr>
              <p:cNvPr id="10264" name="Text Box 7"/>
              <p:cNvSpPr txBox="1">
                <a:spLocks noChangeArrowheads="1"/>
              </p:cNvSpPr>
              <p:nvPr/>
            </p:nvSpPr>
            <p:spPr bwMode="auto">
              <a:xfrm>
                <a:off x="3401" y="1593"/>
                <a:ext cx="1316" cy="446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sz="2000" b="1">
                    <a:solidFill>
                      <a:srgbClr val="1B846F"/>
                    </a:solidFill>
                    <a:latin typeface="Verdana" charset="0"/>
                  </a:rPr>
                  <a:t>Sonnan energia</a:t>
                </a:r>
              </a:p>
            </p:txBody>
          </p:sp>
          <p:grpSp>
            <p:nvGrpSpPr>
              <p:cNvPr id="10265" name="Group 27"/>
              <p:cNvGrpSpPr>
                <a:grpSpLocks/>
              </p:cNvGrpSpPr>
              <p:nvPr/>
            </p:nvGrpSpPr>
            <p:grpSpPr bwMode="auto">
              <a:xfrm>
                <a:off x="2616" y="1299"/>
                <a:ext cx="746" cy="657"/>
                <a:chOff x="2616" y="1299"/>
                <a:chExt cx="746" cy="657"/>
              </a:xfrm>
            </p:grpSpPr>
            <p:sp>
              <p:nvSpPr>
                <p:cNvPr id="10266" name="AutoShape 8"/>
                <p:cNvSpPr>
                  <a:spLocks noChangeArrowheads="1"/>
                </p:cNvSpPr>
                <p:nvPr/>
              </p:nvSpPr>
              <p:spPr bwMode="auto">
                <a:xfrm>
                  <a:off x="2616" y="1299"/>
                  <a:ext cx="195" cy="657"/>
                </a:xfrm>
                <a:prstGeom prst="downArrow">
                  <a:avLst>
                    <a:gd name="adj1" fmla="val 50000"/>
                    <a:gd name="adj2" fmla="val 84231"/>
                  </a:avLst>
                </a:prstGeom>
                <a:solidFill>
                  <a:srgbClr val="FF99CC"/>
                </a:solidFill>
                <a:ln w="9525">
                  <a:solidFill>
                    <a:srgbClr val="FF99C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7" name="Freeform 10"/>
                <p:cNvSpPr>
                  <a:spLocks/>
                </p:cNvSpPr>
                <p:nvPr/>
              </p:nvSpPr>
              <p:spPr bwMode="auto">
                <a:xfrm>
                  <a:off x="2721" y="1321"/>
                  <a:ext cx="593" cy="395"/>
                </a:xfrm>
                <a:custGeom>
                  <a:avLst/>
                  <a:gdLst>
                    <a:gd name="T0" fmla="*/ 0 w 1065"/>
                    <a:gd name="T1" fmla="*/ 0 h 310"/>
                    <a:gd name="T2" fmla="*/ 1 w 1065"/>
                    <a:gd name="T3" fmla="*/ 4778 h 310"/>
                    <a:gd name="T4" fmla="*/ 1 w 1065"/>
                    <a:gd name="T5" fmla="*/ 5400 h 310"/>
                    <a:gd name="T6" fmla="*/ 0 60000 65536"/>
                    <a:gd name="T7" fmla="*/ 0 60000 65536"/>
                    <a:gd name="T8" fmla="*/ 0 60000 65536"/>
                    <a:gd name="T9" fmla="*/ 0 w 1065"/>
                    <a:gd name="T10" fmla="*/ 0 h 310"/>
                    <a:gd name="T11" fmla="*/ 1065 w 1065"/>
                    <a:gd name="T12" fmla="*/ 310 h 3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65" h="310">
                      <a:moveTo>
                        <a:pt x="0" y="0"/>
                      </a:moveTo>
                      <a:cubicBezTo>
                        <a:pt x="59" y="106"/>
                        <a:pt x="118" y="212"/>
                        <a:pt x="295" y="261"/>
                      </a:cubicBezTo>
                      <a:cubicBezTo>
                        <a:pt x="472" y="310"/>
                        <a:pt x="932" y="289"/>
                        <a:pt x="1065" y="295"/>
                      </a:cubicBezTo>
                    </a:path>
                  </a:pathLst>
                </a:custGeom>
                <a:noFill/>
                <a:ln w="38100">
                  <a:solidFill>
                    <a:srgbClr val="FF99CC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i-FI"/>
                </a:p>
              </p:txBody>
            </p:sp>
            <p:sp>
              <p:nvSpPr>
                <p:cNvPr id="10268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3276" y="1671"/>
                  <a:ext cx="120" cy="52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99CC"/>
                </a:solidFill>
                <a:ln w="9525">
                  <a:solidFill>
                    <a:srgbClr val="FF99C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2303463" y="3465513"/>
            <a:ext cx="6840537" cy="1412875"/>
            <a:chOff x="1451" y="2183"/>
            <a:chExt cx="4309" cy="890"/>
          </a:xfrm>
        </p:grpSpPr>
        <p:sp>
          <p:nvSpPr>
            <p:cNvPr id="10255" name="Text Box 5"/>
            <p:cNvSpPr txBox="1">
              <a:spLocks noChangeArrowheads="1"/>
            </p:cNvSpPr>
            <p:nvPr/>
          </p:nvSpPr>
          <p:spPr bwMode="auto">
            <a:xfrm>
              <a:off x="1451" y="2840"/>
              <a:ext cx="267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000000"/>
                  </a:solidFill>
                  <a:latin typeface="Verdana" charset="0"/>
                </a:rPr>
                <a:t>Muuntokelpoinen energia (ME)</a:t>
              </a:r>
            </a:p>
          </p:txBody>
        </p:sp>
        <p:grpSp>
          <p:nvGrpSpPr>
            <p:cNvPr id="10256" name="Group 37"/>
            <p:cNvGrpSpPr>
              <a:grpSpLocks/>
            </p:cNvGrpSpPr>
            <p:nvPr/>
          </p:nvGrpSpPr>
          <p:grpSpPr bwMode="auto">
            <a:xfrm>
              <a:off x="2608" y="2183"/>
              <a:ext cx="3152" cy="718"/>
              <a:chOff x="2608" y="2183"/>
              <a:chExt cx="3152" cy="718"/>
            </a:xfrm>
          </p:grpSpPr>
          <p:sp>
            <p:nvSpPr>
              <p:cNvPr id="10257" name="Text Box 12"/>
              <p:cNvSpPr txBox="1">
                <a:spLocks noChangeArrowheads="1"/>
              </p:cNvSpPr>
              <p:nvPr/>
            </p:nvSpPr>
            <p:spPr bwMode="auto">
              <a:xfrm>
                <a:off x="3446" y="2455"/>
                <a:ext cx="2314" cy="446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000" b="1">
                    <a:solidFill>
                      <a:srgbClr val="1B846F"/>
                    </a:solidFill>
                    <a:latin typeface="Verdana" charset="0"/>
                  </a:rPr>
                  <a:t>Virtsan ja suolisto-kaasujen energia</a:t>
                </a:r>
              </a:p>
            </p:txBody>
          </p:sp>
          <p:grpSp>
            <p:nvGrpSpPr>
              <p:cNvPr id="10258" name="Group 28"/>
              <p:cNvGrpSpPr>
                <a:grpSpLocks/>
              </p:cNvGrpSpPr>
              <p:nvPr/>
            </p:nvGrpSpPr>
            <p:grpSpPr bwMode="auto">
              <a:xfrm>
                <a:off x="2608" y="2183"/>
                <a:ext cx="746" cy="657"/>
                <a:chOff x="2616" y="1299"/>
                <a:chExt cx="746" cy="657"/>
              </a:xfrm>
            </p:grpSpPr>
            <p:sp>
              <p:nvSpPr>
                <p:cNvPr id="10259" name="AutoShape 29"/>
                <p:cNvSpPr>
                  <a:spLocks noChangeArrowheads="1"/>
                </p:cNvSpPr>
                <p:nvPr/>
              </p:nvSpPr>
              <p:spPr bwMode="auto">
                <a:xfrm>
                  <a:off x="2616" y="1299"/>
                  <a:ext cx="195" cy="657"/>
                </a:xfrm>
                <a:prstGeom prst="downArrow">
                  <a:avLst>
                    <a:gd name="adj1" fmla="val 50000"/>
                    <a:gd name="adj2" fmla="val 84231"/>
                  </a:avLst>
                </a:prstGeom>
                <a:solidFill>
                  <a:srgbClr val="FF99CC"/>
                </a:solidFill>
                <a:ln w="9525">
                  <a:solidFill>
                    <a:srgbClr val="FF99C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60" name="Freeform 30"/>
                <p:cNvSpPr>
                  <a:spLocks/>
                </p:cNvSpPr>
                <p:nvPr/>
              </p:nvSpPr>
              <p:spPr bwMode="auto">
                <a:xfrm>
                  <a:off x="2721" y="1321"/>
                  <a:ext cx="593" cy="395"/>
                </a:xfrm>
                <a:custGeom>
                  <a:avLst/>
                  <a:gdLst>
                    <a:gd name="T0" fmla="*/ 0 w 1065"/>
                    <a:gd name="T1" fmla="*/ 0 h 310"/>
                    <a:gd name="T2" fmla="*/ 1 w 1065"/>
                    <a:gd name="T3" fmla="*/ 4778 h 310"/>
                    <a:gd name="T4" fmla="*/ 1 w 1065"/>
                    <a:gd name="T5" fmla="*/ 5400 h 310"/>
                    <a:gd name="T6" fmla="*/ 0 60000 65536"/>
                    <a:gd name="T7" fmla="*/ 0 60000 65536"/>
                    <a:gd name="T8" fmla="*/ 0 60000 65536"/>
                    <a:gd name="T9" fmla="*/ 0 w 1065"/>
                    <a:gd name="T10" fmla="*/ 0 h 310"/>
                    <a:gd name="T11" fmla="*/ 1065 w 1065"/>
                    <a:gd name="T12" fmla="*/ 310 h 3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65" h="310">
                      <a:moveTo>
                        <a:pt x="0" y="0"/>
                      </a:moveTo>
                      <a:cubicBezTo>
                        <a:pt x="59" y="106"/>
                        <a:pt x="118" y="212"/>
                        <a:pt x="295" y="261"/>
                      </a:cubicBezTo>
                      <a:cubicBezTo>
                        <a:pt x="472" y="310"/>
                        <a:pt x="932" y="289"/>
                        <a:pt x="1065" y="295"/>
                      </a:cubicBezTo>
                    </a:path>
                  </a:pathLst>
                </a:custGeom>
                <a:noFill/>
                <a:ln w="38100">
                  <a:solidFill>
                    <a:srgbClr val="FF99CC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i-FI"/>
                </a:p>
              </p:txBody>
            </p:sp>
            <p:sp>
              <p:nvSpPr>
                <p:cNvPr id="10261" name="AutoShape 31"/>
                <p:cNvSpPr>
                  <a:spLocks noChangeArrowheads="1"/>
                </p:cNvSpPr>
                <p:nvPr/>
              </p:nvSpPr>
              <p:spPr bwMode="auto">
                <a:xfrm rot="5400000">
                  <a:off x="3276" y="1671"/>
                  <a:ext cx="120" cy="52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99CC"/>
                </a:solidFill>
                <a:ln w="9525">
                  <a:solidFill>
                    <a:srgbClr val="FF99C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8" name="Group 40"/>
          <p:cNvGrpSpPr>
            <a:grpSpLocks/>
          </p:cNvGrpSpPr>
          <p:nvPr/>
        </p:nvGrpSpPr>
        <p:grpSpPr bwMode="auto">
          <a:xfrm>
            <a:off x="2735263" y="4976813"/>
            <a:ext cx="5508625" cy="1470025"/>
            <a:chOff x="1723" y="3135"/>
            <a:chExt cx="3470" cy="926"/>
          </a:xfrm>
        </p:grpSpPr>
        <p:sp>
          <p:nvSpPr>
            <p:cNvPr id="10249" name="Text Box 17"/>
            <p:cNvSpPr txBox="1">
              <a:spLocks noChangeArrowheads="1"/>
            </p:cNvSpPr>
            <p:nvPr/>
          </p:nvSpPr>
          <p:spPr bwMode="auto">
            <a:xfrm>
              <a:off x="1723" y="3770"/>
              <a:ext cx="211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000000"/>
                  </a:solidFill>
                  <a:latin typeface="Verdana" charset="0"/>
                </a:rPr>
                <a:t>Nettoenergia(NE)</a:t>
              </a:r>
            </a:p>
          </p:txBody>
        </p:sp>
        <p:sp>
          <p:nvSpPr>
            <p:cNvPr id="10250" name="Text Box 18"/>
            <p:cNvSpPr txBox="1">
              <a:spLocks noChangeArrowheads="1"/>
            </p:cNvSpPr>
            <p:nvPr/>
          </p:nvSpPr>
          <p:spPr bwMode="auto">
            <a:xfrm>
              <a:off x="3401" y="3362"/>
              <a:ext cx="1792" cy="252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b="1">
                  <a:solidFill>
                    <a:srgbClr val="1B846F"/>
                  </a:solidFill>
                  <a:latin typeface="Verdana" charset="0"/>
                </a:rPr>
                <a:t>Muuntumistappio</a:t>
              </a:r>
            </a:p>
          </p:txBody>
        </p:sp>
        <p:grpSp>
          <p:nvGrpSpPr>
            <p:cNvPr id="10251" name="Group 32"/>
            <p:cNvGrpSpPr>
              <a:grpSpLocks/>
            </p:cNvGrpSpPr>
            <p:nvPr/>
          </p:nvGrpSpPr>
          <p:grpSpPr bwMode="auto">
            <a:xfrm>
              <a:off x="2585" y="3135"/>
              <a:ext cx="746" cy="657"/>
              <a:chOff x="2616" y="1299"/>
              <a:chExt cx="746" cy="657"/>
            </a:xfrm>
          </p:grpSpPr>
          <p:sp>
            <p:nvSpPr>
              <p:cNvPr id="10252" name="AutoShape 33"/>
              <p:cNvSpPr>
                <a:spLocks noChangeArrowheads="1"/>
              </p:cNvSpPr>
              <p:nvPr/>
            </p:nvSpPr>
            <p:spPr bwMode="auto">
              <a:xfrm>
                <a:off x="2616" y="1299"/>
                <a:ext cx="195" cy="657"/>
              </a:xfrm>
              <a:prstGeom prst="downArrow">
                <a:avLst>
                  <a:gd name="adj1" fmla="val 50000"/>
                  <a:gd name="adj2" fmla="val 84231"/>
                </a:avLst>
              </a:prstGeom>
              <a:solidFill>
                <a:srgbClr val="FF99CC"/>
              </a:solidFill>
              <a:ln w="9525">
                <a:solidFill>
                  <a:srgbClr val="FF99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53" name="Freeform 34"/>
              <p:cNvSpPr>
                <a:spLocks/>
              </p:cNvSpPr>
              <p:nvPr/>
            </p:nvSpPr>
            <p:spPr bwMode="auto">
              <a:xfrm>
                <a:off x="2721" y="1321"/>
                <a:ext cx="593" cy="395"/>
              </a:xfrm>
              <a:custGeom>
                <a:avLst/>
                <a:gdLst>
                  <a:gd name="T0" fmla="*/ 0 w 1065"/>
                  <a:gd name="T1" fmla="*/ 0 h 310"/>
                  <a:gd name="T2" fmla="*/ 1 w 1065"/>
                  <a:gd name="T3" fmla="*/ 4778 h 310"/>
                  <a:gd name="T4" fmla="*/ 1 w 1065"/>
                  <a:gd name="T5" fmla="*/ 5400 h 310"/>
                  <a:gd name="T6" fmla="*/ 0 60000 65536"/>
                  <a:gd name="T7" fmla="*/ 0 60000 65536"/>
                  <a:gd name="T8" fmla="*/ 0 60000 65536"/>
                  <a:gd name="T9" fmla="*/ 0 w 1065"/>
                  <a:gd name="T10" fmla="*/ 0 h 310"/>
                  <a:gd name="T11" fmla="*/ 1065 w 1065"/>
                  <a:gd name="T12" fmla="*/ 310 h 3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65" h="310">
                    <a:moveTo>
                      <a:pt x="0" y="0"/>
                    </a:moveTo>
                    <a:cubicBezTo>
                      <a:pt x="59" y="106"/>
                      <a:pt x="118" y="212"/>
                      <a:pt x="295" y="261"/>
                    </a:cubicBezTo>
                    <a:cubicBezTo>
                      <a:pt x="472" y="310"/>
                      <a:pt x="932" y="289"/>
                      <a:pt x="1065" y="295"/>
                    </a:cubicBezTo>
                  </a:path>
                </a:pathLst>
              </a:custGeom>
              <a:noFill/>
              <a:ln w="38100">
                <a:solidFill>
                  <a:srgbClr val="FF99CC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i-FI"/>
              </a:p>
            </p:txBody>
          </p:sp>
          <p:sp>
            <p:nvSpPr>
              <p:cNvPr id="10254" name="AutoShape 35"/>
              <p:cNvSpPr>
                <a:spLocks noChangeArrowheads="1"/>
              </p:cNvSpPr>
              <p:nvPr/>
            </p:nvSpPr>
            <p:spPr bwMode="auto">
              <a:xfrm rot="5400000">
                <a:off x="3276" y="1671"/>
                <a:ext cx="120" cy="52"/>
              </a:xfrm>
              <a:prstGeom prst="triangle">
                <a:avLst>
                  <a:gd name="adj" fmla="val 50000"/>
                </a:avLst>
              </a:prstGeom>
              <a:solidFill>
                <a:srgbClr val="FF99CC"/>
              </a:solidFill>
              <a:ln w="9525">
                <a:solidFill>
                  <a:srgbClr val="FF99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07913" name="AutoShape 4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248" name="AutoShape 4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7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7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7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20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8" grpId="0"/>
      <p:bldP spid="2079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Nettoenergia</a:t>
            </a:r>
            <a:endParaRPr lang="fr-FR" sz="3200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mtClean="0">
                <a:solidFill>
                  <a:srgbClr val="1B846F"/>
                </a:solidFill>
              </a:rPr>
              <a:t>EvaPig</a:t>
            </a:r>
            <a:r>
              <a:rPr lang="en-GB" baseline="30000" smtClean="0">
                <a:solidFill>
                  <a:srgbClr val="1B846F"/>
                </a:solidFill>
              </a:rPr>
              <a:t>®</a:t>
            </a:r>
            <a:r>
              <a:rPr lang="en-GB" smtClean="0"/>
              <a:t> sisältää sulavan, muuntokelpoisen ja </a:t>
            </a:r>
            <a:r>
              <a:rPr lang="en-GB" smtClean="0">
                <a:solidFill>
                  <a:srgbClr val="1B846F"/>
                </a:solidFill>
              </a:rPr>
              <a:t>nettoenergian </a:t>
            </a:r>
            <a:r>
              <a:rPr lang="en-GB" smtClean="0"/>
              <a:t>arvot tärkeimmille rehuaineille. </a:t>
            </a:r>
          </a:p>
          <a:p>
            <a:pPr eaLnBrk="1" hangingPunct="1">
              <a:lnSpc>
                <a:spcPct val="90000"/>
              </a:lnSpc>
            </a:pPr>
            <a:r>
              <a:rPr lang="en-GB" smtClean="0"/>
              <a:t>Kasvaville ja aikuisille sioille on omat energia-arvot.</a:t>
            </a:r>
          </a:p>
          <a:p>
            <a:pPr eaLnBrk="1" hangingPunct="1">
              <a:lnSpc>
                <a:spcPct val="90000"/>
              </a:lnSpc>
            </a:pPr>
            <a:r>
              <a:rPr lang="en-GB" smtClean="0">
                <a:solidFill>
                  <a:srgbClr val="1B846F"/>
                </a:solidFill>
              </a:rPr>
              <a:t>EvaPig</a:t>
            </a:r>
            <a:r>
              <a:rPr lang="en-GB" baseline="30000" smtClean="0">
                <a:solidFill>
                  <a:srgbClr val="1B846F"/>
                </a:solidFill>
              </a:rPr>
              <a:t>®</a:t>
            </a:r>
            <a:r>
              <a:rPr lang="en-GB" smtClean="0"/>
              <a:t> helpottaa uusien rehuaineiden ja rehuseosten energia-arvojen laskentaa ja tiedon säilyttämistä.</a:t>
            </a:r>
          </a:p>
        </p:txBody>
      </p:sp>
      <p:sp>
        <p:nvSpPr>
          <p:cNvPr id="6451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1269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  <p:bldP spid="645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352800" y="5638800"/>
            <a:ext cx="43449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fr-FR" sz="1200" b="1">
                <a:solidFill>
                  <a:srgbClr val="000000"/>
                </a:solidFill>
              </a:rPr>
              <a:t>Suhteelliset arvot ovat prosentteina täysrehun energia-arvosta (täysrehussa vehnää 67 %, soijarouhetta 16 %,  rasvaa 2.5 %, vehnälesettä 5 %, hernettä 5 %, …)</a:t>
            </a:r>
            <a:endParaRPr lang="fr-FR" sz="1200">
              <a:solidFill>
                <a:srgbClr val="000000"/>
              </a:solidFill>
            </a:endParaRPr>
          </a:p>
        </p:txBody>
      </p:sp>
      <p:sp>
        <p:nvSpPr>
          <p:cNvPr id="12291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2800" smtClean="0"/>
              <a:t>Rehuaineiden järjestys muuttuu</a:t>
            </a:r>
          </a:p>
        </p:txBody>
      </p:sp>
      <p:sp>
        <p:nvSpPr>
          <p:cNvPr id="20070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grpSp>
        <p:nvGrpSpPr>
          <p:cNvPr id="2" name="Group 56"/>
          <p:cNvGrpSpPr>
            <a:grpSpLocks/>
          </p:cNvGrpSpPr>
          <p:nvPr/>
        </p:nvGrpSpPr>
        <p:grpSpPr bwMode="auto">
          <a:xfrm>
            <a:off x="2590800" y="1676400"/>
            <a:ext cx="3810000" cy="3843338"/>
            <a:chOff x="1632" y="1056"/>
            <a:chExt cx="2400" cy="2421"/>
          </a:xfrm>
        </p:grpSpPr>
        <p:sp>
          <p:nvSpPr>
            <p:cNvPr id="12335" name="Rectangle 8"/>
            <p:cNvSpPr>
              <a:spLocks noChangeArrowheads="1"/>
            </p:cNvSpPr>
            <p:nvPr/>
          </p:nvSpPr>
          <p:spPr bwMode="auto">
            <a:xfrm>
              <a:off x="3264" y="3050"/>
              <a:ext cx="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243</a:t>
              </a:r>
            </a:p>
          </p:txBody>
        </p:sp>
        <p:sp>
          <p:nvSpPr>
            <p:cNvPr id="12336" name="Rectangle 9"/>
            <p:cNvSpPr>
              <a:spLocks noChangeArrowheads="1"/>
            </p:cNvSpPr>
            <p:nvPr/>
          </p:nvSpPr>
          <p:spPr bwMode="auto">
            <a:xfrm>
              <a:off x="1632" y="3050"/>
              <a:ext cx="163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Rasva</a:t>
              </a:r>
            </a:p>
          </p:txBody>
        </p:sp>
        <p:sp>
          <p:nvSpPr>
            <p:cNvPr id="12337" name="Rectangle 12"/>
            <p:cNvSpPr>
              <a:spLocks noChangeArrowheads="1"/>
            </p:cNvSpPr>
            <p:nvPr/>
          </p:nvSpPr>
          <p:spPr bwMode="auto">
            <a:xfrm>
              <a:off x="3264" y="2624"/>
              <a:ext cx="768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107</a:t>
              </a:r>
            </a:p>
          </p:txBody>
        </p:sp>
        <p:sp>
          <p:nvSpPr>
            <p:cNvPr id="12338" name="Rectangle 13"/>
            <p:cNvSpPr>
              <a:spLocks noChangeArrowheads="1"/>
            </p:cNvSpPr>
            <p:nvPr/>
          </p:nvSpPr>
          <p:spPr bwMode="auto">
            <a:xfrm>
              <a:off x="1632" y="2624"/>
              <a:ext cx="1632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Soijarouhe</a:t>
              </a:r>
            </a:p>
          </p:txBody>
        </p:sp>
        <p:sp>
          <p:nvSpPr>
            <p:cNvPr id="12339" name="Rectangle 16"/>
            <p:cNvSpPr>
              <a:spLocks noChangeArrowheads="1"/>
            </p:cNvSpPr>
            <p:nvPr/>
          </p:nvSpPr>
          <p:spPr bwMode="auto">
            <a:xfrm>
              <a:off x="3264" y="2197"/>
              <a:ext cx="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68</a:t>
              </a:r>
            </a:p>
          </p:txBody>
        </p:sp>
        <p:sp>
          <p:nvSpPr>
            <p:cNvPr id="12340" name="Rectangle 17"/>
            <p:cNvSpPr>
              <a:spLocks noChangeArrowheads="1"/>
            </p:cNvSpPr>
            <p:nvPr/>
          </p:nvSpPr>
          <p:spPr bwMode="auto">
            <a:xfrm>
              <a:off x="1632" y="2197"/>
              <a:ext cx="163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Vehnälese</a:t>
              </a:r>
            </a:p>
          </p:txBody>
        </p:sp>
        <p:sp>
          <p:nvSpPr>
            <p:cNvPr id="12341" name="Rectangle 20"/>
            <p:cNvSpPr>
              <a:spLocks noChangeArrowheads="1"/>
            </p:cNvSpPr>
            <p:nvPr/>
          </p:nvSpPr>
          <p:spPr bwMode="auto">
            <a:xfrm>
              <a:off x="3264" y="1770"/>
              <a:ext cx="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101</a:t>
              </a:r>
            </a:p>
          </p:txBody>
        </p:sp>
        <p:sp>
          <p:nvSpPr>
            <p:cNvPr id="12342" name="Rectangle 21"/>
            <p:cNvSpPr>
              <a:spLocks noChangeArrowheads="1"/>
            </p:cNvSpPr>
            <p:nvPr/>
          </p:nvSpPr>
          <p:spPr bwMode="auto">
            <a:xfrm>
              <a:off x="1632" y="1770"/>
              <a:ext cx="163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Vehnä</a:t>
              </a:r>
            </a:p>
          </p:txBody>
        </p:sp>
        <p:sp>
          <p:nvSpPr>
            <p:cNvPr id="12343" name="Rectangle 24"/>
            <p:cNvSpPr>
              <a:spLocks noChangeArrowheads="1"/>
            </p:cNvSpPr>
            <p:nvPr/>
          </p:nvSpPr>
          <p:spPr bwMode="auto">
            <a:xfrm>
              <a:off x="3264" y="1344"/>
              <a:ext cx="768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103</a:t>
              </a:r>
            </a:p>
          </p:txBody>
        </p:sp>
        <p:sp>
          <p:nvSpPr>
            <p:cNvPr id="12344" name="Rectangle 25"/>
            <p:cNvSpPr>
              <a:spLocks noChangeArrowheads="1"/>
            </p:cNvSpPr>
            <p:nvPr/>
          </p:nvSpPr>
          <p:spPr bwMode="auto">
            <a:xfrm>
              <a:off x="1632" y="1344"/>
              <a:ext cx="1632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Maissi</a:t>
              </a:r>
            </a:p>
          </p:txBody>
        </p:sp>
        <p:sp>
          <p:nvSpPr>
            <p:cNvPr id="12345" name="Rectangle 28"/>
            <p:cNvSpPr>
              <a:spLocks noChangeArrowheads="1"/>
            </p:cNvSpPr>
            <p:nvPr/>
          </p:nvSpPr>
          <p:spPr bwMode="auto">
            <a:xfrm>
              <a:off x="3264" y="1056"/>
              <a:ext cx="76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 b="1">
                  <a:solidFill>
                    <a:srgbClr val="1B846F"/>
                  </a:solidFill>
                  <a:latin typeface="Verdana" charset="0"/>
                </a:rPr>
                <a:t>DE</a:t>
              </a:r>
            </a:p>
          </p:txBody>
        </p:sp>
        <p:sp>
          <p:nvSpPr>
            <p:cNvPr id="12346" name="Rectangle 29"/>
            <p:cNvSpPr>
              <a:spLocks noChangeArrowheads="1"/>
            </p:cNvSpPr>
            <p:nvPr/>
          </p:nvSpPr>
          <p:spPr bwMode="auto">
            <a:xfrm>
              <a:off x="1632" y="1056"/>
              <a:ext cx="16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 b="1">
                  <a:solidFill>
                    <a:srgbClr val="1B846F"/>
                  </a:solidFill>
                  <a:latin typeface="Verdana" charset="0"/>
                </a:rPr>
                <a:t>Rehuaineet</a:t>
              </a:r>
            </a:p>
          </p:txBody>
        </p:sp>
      </p:grpSp>
      <p:sp>
        <p:nvSpPr>
          <p:cNvPr id="12294" name="Line 30"/>
          <p:cNvSpPr>
            <a:spLocks noChangeShapeType="1"/>
          </p:cNvSpPr>
          <p:nvPr/>
        </p:nvSpPr>
        <p:spPr bwMode="auto">
          <a:xfrm>
            <a:off x="2590800" y="1676400"/>
            <a:ext cx="25908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295" name="Line 31"/>
          <p:cNvSpPr>
            <a:spLocks noChangeShapeType="1"/>
          </p:cNvSpPr>
          <p:nvPr/>
        </p:nvSpPr>
        <p:spPr bwMode="auto">
          <a:xfrm>
            <a:off x="2590800" y="5519738"/>
            <a:ext cx="25908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296" name="Line 32"/>
          <p:cNvSpPr>
            <a:spLocks noChangeShapeType="1"/>
          </p:cNvSpPr>
          <p:nvPr/>
        </p:nvSpPr>
        <p:spPr bwMode="auto">
          <a:xfrm>
            <a:off x="2590800" y="1676400"/>
            <a:ext cx="0" cy="45720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297" name="Line 34"/>
          <p:cNvSpPr>
            <a:spLocks noChangeShapeType="1"/>
          </p:cNvSpPr>
          <p:nvPr/>
        </p:nvSpPr>
        <p:spPr bwMode="auto">
          <a:xfrm>
            <a:off x="5181600" y="1676400"/>
            <a:ext cx="12192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298" name="Line 35"/>
          <p:cNvSpPr>
            <a:spLocks noChangeShapeType="1"/>
          </p:cNvSpPr>
          <p:nvPr/>
        </p:nvSpPr>
        <p:spPr bwMode="auto">
          <a:xfrm>
            <a:off x="2590800" y="2133600"/>
            <a:ext cx="0" cy="676275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299" name="Line 39"/>
          <p:cNvSpPr>
            <a:spLocks noChangeShapeType="1"/>
          </p:cNvSpPr>
          <p:nvPr/>
        </p:nvSpPr>
        <p:spPr bwMode="auto">
          <a:xfrm>
            <a:off x="2590800" y="2809875"/>
            <a:ext cx="0" cy="677863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0" name="Line 41"/>
          <p:cNvSpPr>
            <a:spLocks noChangeShapeType="1"/>
          </p:cNvSpPr>
          <p:nvPr/>
        </p:nvSpPr>
        <p:spPr bwMode="auto">
          <a:xfrm>
            <a:off x="2590800" y="3487738"/>
            <a:ext cx="0" cy="677862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1" name="Line 43"/>
          <p:cNvSpPr>
            <a:spLocks noChangeShapeType="1"/>
          </p:cNvSpPr>
          <p:nvPr/>
        </p:nvSpPr>
        <p:spPr bwMode="auto">
          <a:xfrm>
            <a:off x="2590800" y="4165600"/>
            <a:ext cx="0" cy="676275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2" name="Line 45"/>
          <p:cNvSpPr>
            <a:spLocks noChangeShapeType="1"/>
          </p:cNvSpPr>
          <p:nvPr/>
        </p:nvSpPr>
        <p:spPr bwMode="auto">
          <a:xfrm>
            <a:off x="2590800" y="4841875"/>
            <a:ext cx="0" cy="677863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3" name="Line 47"/>
          <p:cNvSpPr>
            <a:spLocks noChangeShapeType="1"/>
          </p:cNvSpPr>
          <p:nvPr/>
        </p:nvSpPr>
        <p:spPr bwMode="auto">
          <a:xfrm>
            <a:off x="5181600" y="5519738"/>
            <a:ext cx="1219200" cy="0"/>
          </a:xfrm>
          <a:prstGeom prst="line">
            <a:avLst/>
          </a:prstGeom>
          <a:noFill/>
          <a:ln w="12700" cap="sq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4" name="Line 50"/>
          <p:cNvSpPr>
            <a:spLocks noChangeShapeType="1"/>
          </p:cNvSpPr>
          <p:nvPr/>
        </p:nvSpPr>
        <p:spPr bwMode="auto">
          <a:xfrm>
            <a:off x="2590800" y="2133600"/>
            <a:ext cx="5715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5" name="Line 51"/>
          <p:cNvSpPr>
            <a:spLocks noChangeShapeType="1"/>
          </p:cNvSpPr>
          <p:nvPr/>
        </p:nvSpPr>
        <p:spPr bwMode="auto">
          <a:xfrm>
            <a:off x="2590800" y="2809875"/>
            <a:ext cx="5715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6" name="Line 52"/>
          <p:cNvSpPr>
            <a:spLocks noChangeShapeType="1"/>
          </p:cNvSpPr>
          <p:nvPr/>
        </p:nvSpPr>
        <p:spPr bwMode="auto">
          <a:xfrm>
            <a:off x="2590800" y="3487738"/>
            <a:ext cx="5715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7" name="Line 53"/>
          <p:cNvSpPr>
            <a:spLocks noChangeShapeType="1"/>
          </p:cNvSpPr>
          <p:nvPr/>
        </p:nvSpPr>
        <p:spPr bwMode="auto">
          <a:xfrm>
            <a:off x="2590800" y="4165600"/>
            <a:ext cx="5715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8" name="Line 54"/>
          <p:cNvSpPr>
            <a:spLocks noChangeShapeType="1"/>
          </p:cNvSpPr>
          <p:nvPr/>
        </p:nvSpPr>
        <p:spPr bwMode="auto">
          <a:xfrm>
            <a:off x="2590800" y="4841875"/>
            <a:ext cx="57150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2309" name="Line 58"/>
          <p:cNvSpPr>
            <a:spLocks noChangeShapeType="1"/>
          </p:cNvSpPr>
          <p:nvPr/>
        </p:nvSpPr>
        <p:spPr bwMode="auto">
          <a:xfrm flipV="1">
            <a:off x="2590800" y="7245350"/>
            <a:ext cx="762000" cy="53975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grpSp>
        <p:nvGrpSpPr>
          <p:cNvPr id="3" name="Group 74"/>
          <p:cNvGrpSpPr>
            <a:grpSpLocks/>
          </p:cNvGrpSpPr>
          <p:nvPr/>
        </p:nvGrpSpPr>
        <p:grpSpPr bwMode="auto">
          <a:xfrm>
            <a:off x="6400800" y="1676400"/>
            <a:ext cx="1905000" cy="3843338"/>
            <a:chOff x="4032" y="1056"/>
            <a:chExt cx="1200" cy="2421"/>
          </a:xfrm>
        </p:grpSpPr>
        <p:sp>
          <p:nvSpPr>
            <p:cNvPr id="12314" name="Line 33"/>
            <p:cNvSpPr>
              <a:spLocks noChangeShapeType="1"/>
            </p:cNvSpPr>
            <p:nvPr/>
          </p:nvSpPr>
          <p:spPr bwMode="auto">
            <a:xfrm>
              <a:off x="5232" y="1056"/>
              <a:ext cx="0" cy="288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15" name="Line 36"/>
            <p:cNvSpPr>
              <a:spLocks noChangeShapeType="1"/>
            </p:cNvSpPr>
            <p:nvPr/>
          </p:nvSpPr>
          <p:spPr bwMode="auto">
            <a:xfrm>
              <a:off x="4032" y="1056"/>
              <a:ext cx="48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16" name="Line 37"/>
            <p:cNvSpPr>
              <a:spLocks noChangeShapeType="1"/>
            </p:cNvSpPr>
            <p:nvPr/>
          </p:nvSpPr>
          <p:spPr bwMode="auto">
            <a:xfrm>
              <a:off x="4512" y="1056"/>
              <a:ext cx="72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17" name="Line 38"/>
            <p:cNvSpPr>
              <a:spLocks noChangeShapeType="1"/>
            </p:cNvSpPr>
            <p:nvPr/>
          </p:nvSpPr>
          <p:spPr bwMode="auto">
            <a:xfrm>
              <a:off x="5232" y="1344"/>
              <a:ext cx="0" cy="426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18" name="Line 40"/>
            <p:cNvSpPr>
              <a:spLocks noChangeShapeType="1"/>
            </p:cNvSpPr>
            <p:nvPr/>
          </p:nvSpPr>
          <p:spPr bwMode="auto">
            <a:xfrm>
              <a:off x="5232" y="1770"/>
              <a:ext cx="0" cy="427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19" name="Line 42"/>
            <p:cNvSpPr>
              <a:spLocks noChangeShapeType="1"/>
            </p:cNvSpPr>
            <p:nvPr/>
          </p:nvSpPr>
          <p:spPr bwMode="auto">
            <a:xfrm>
              <a:off x="5232" y="2197"/>
              <a:ext cx="0" cy="427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20" name="Line 44"/>
            <p:cNvSpPr>
              <a:spLocks noChangeShapeType="1"/>
            </p:cNvSpPr>
            <p:nvPr/>
          </p:nvSpPr>
          <p:spPr bwMode="auto">
            <a:xfrm>
              <a:off x="5232" y="2624"/>
              <a:ext cx="0" cy="426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21" name="Line 46"/>
            <p:cNvSpPr>
              <a:spLocks noChangeShapeType="1"/>
            </p:cNvSpPr>
            <p:nvPr/>
          </p:nvSpPr>
          <p:spPr bwMode="auto">
            <a:xfrm>
              <a:off x="5232" y="3050"/>
              <a:ext cx="0" cy="427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22" name="Line 48"/>
            <p:cNvSpPr>
              <a:spLocks noChangeShapeType="1"/>
            </p:cNvSpPr>
            <p:nvPr/>
          </p:nvSpPr>
          <p:spPr bwMode="auto">
            <a:xfrm>
              <a:off x="4032" y="3477"/>
              <a:ext cx="48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23" name="Line 49"/>
            <p:cNvSpPr>
              <a:spLocks noChangeShapeType="1"/>
            </p:cNvSpPr>
            <p:nvPr/>
          </p:nvSpPr>
          <p:spPr bwMode="auto">
            <a:xfrm>
              <a:off x="4512" y="3477"/>
              <a:ext cx="720" cy="0"/>
            </a:xfrm>
            <a:prstGeom prst="line">
              <a:avLst/>
            </a:prstGeom>
            <a:noFill/>
            <a:ln w="12700" cap="sq">
              <a:noFill/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fi-FI"/>
            </a:p>
          </p:txBody>
        </p:sp>
        <p:sp>
          <p:nvSpPr>
            <p:cNvPr id="12324" name="Rectangle 6"/>
            <p:cNvSpPr>
              <a:spLocks noChangeArrowheads="1"/>
            </p:cNvSpPr>
            <p:nvPr/>
          </p:nvSpPr>
          <p:spPr bwMode="auto">
            <a:xfrm>
              <a:off x="4512" y="3050"/>
              <a:ext cx="720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300</a:t>
              </a:r>
            </a:p>
          </p:txBody>
        </p:sp>
        <p:sp>
          <p:nvSpPr>
            <p:cNvPr id="12325" name="Rectangle 10"/>
            <p:cNvSpPr>
              <a:spLocks noChangeArrowheads="1"/>
            </p:cNvSpPr>
            <p:nvPr/>
          </p:nvSpPr>
          <p:spPr bwMode="auto">
            <a:xfrm>
              <a:off x="4512" y="2624"/>
              <a:ext cx="720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82</a:t>
              </a:r>
            </a:p>
          </p:txBody>
        </p:sp>
        <p:sp>
          <p:nvSpPr>
            <p:cNvPr id="12326" name="Rectangle 14"/>
            <p:cNvSpPr>
              <a:spLocks noChangeArrowheads="1"/>
            </p:cNvSpPr>
            <p:nvPr/>
          </p:nvSpPr>
          <p:spPr bwMode="auto">
            <a:xfrm>
              <a:off x="4512" y="2197"/>
              <a:ext cx="720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63</a:t>
              </a:r>
            </a:p>
          </p:txBody>
        </p:sp>
        <p:sp>
          <p:nvSpPr>
            <p:cNvPr id="12327" name="Rectangle 18"/>
            <p:cNvSpPr>
              <a:spLocks noChangeArrowheads="1"/>
            </p:cNvSpPr>
            <p:nvPr/>
          </p:nvSpPr>
          <p:spPr bwMode="auto">
            <a:xfrm>
              <a:off x="4512" y="1770"/>
              <a:ext cx="720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106</a:t>
              </a:r>
            </a:p>
          </p:txBody>
        </p:sp>
        <p:sp>
          <p:nvSpPr>
            <p:cNvPr id="12328" name="Rectangle 22"/>
            <p:cNvSpPr>
              <a:spLocks noChangeArrowheads="1"/>
            </p:cNvSpPr>
            <p:nvPr/>
          </p:nvSpPr>
          <p:spPr bwMode="auto">
            <a:xfrm>
              <a:off x="4512" y="1344"/>
              <a:ext cx="720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>
                  <a:solidFill>
                    <a:srgbClr val="000000"/>
                  </a:solidFill>
                  <a:latin typeface="Verdana" charset="0"/>
                </a:rPr>
                <a:t>112</a:t>
              </a:r>
            </a:p>
          </p:txBody>
        </p:sp>
        <p:sp>
          <p:nvSpPr>
            <p:cNvPr id="12329" name="Rectangle 26"/>
            <p:cNvSpPr>
              <a:spLocks noChangeArrowheads="1"/>
            </p:cNvSpPr>
            <p:nvPr/>
          </p:nvSpPr>
          <p:spPr bwMode="auto">
            <a:xfrm>
              <a:off x="4512" y="1056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algn="ctr">
                <a:spcBef>
                  <a:spcPct val="20000"/>
                </a:spcBef>
                <a:buClr>
                  <a:srgbClr val="1B846F"/>
                </a:buClr>
                <a:buSzPct val="75000"/>
                <a:buFont typeface="Wingdings" charset="2"/>
                <a:buNone/>
              </a:pPr>
              <a:r>
                <a:rPr lang="fr-FR" sz="2400" b="1">
                  <a:solidFill>
                    <a:srgbClr val="1B846F"/>
                  </a:solidFill>
                  <a:latin typeface="Verdana" charset="0"/>
                </a:rPr>
                <a:t>NE</a:t>
              </a:r>
            </a:p>
          </p:txBody>
        </p:sp>
        <p:sp>
          <p:nvSpPr>
            <p:cNvPr id="12330" name="AutoShape 69"/>
            <p:cNvSpPr>
              <a:spLocks noChangeArrowheads="1"/>
            </p:cNvSpPr>
            <p:nvPr/>
          </p:nvSpPr>
          <p:spPr bwMode="auto">
            <a:xfrm rot="-1933332">
              <a:off x="4105" y="3113"/>
              <a:ext cx="431" cy="249"/>
            </a:xfrm>
            <a:prstGeom prst="rightArrow">
              <a:avLst>
                <a:gd name="adj1" fmla="val 50000"/>
                <a:gd name="adj2" fmla="val 4327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331" name="AutoShape 70"/>
            <p:cNvSpPr>
              <a:spLocks noChangeArrowheads="1"/>
            </p:cNvSpPr>
            <p:nvPr/>
          </p:nvSpPr>
          <p:spPr bwMode="auto">
            <a:xfrm rot="1764312">
              <a:off x="4105" y="2682"/>
              <a:ext cx="431" cy="249"/>
            </a:xfrm>
            <a:prstGeom prst="rightArrow">
              <a:avLst>
                <a:gd name="adj1" fmla="val 50000"/>
                <a:gd name="adj2" fmla="val 43273"/>
              </a:avLst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332" name="AutoShape 71"/>
            <p:cNvSpPr>
              <a:spLocks noChangeArrowheads="1"/>
            </p:cNvSpPr>
            <p:nvPr/>
          </p:nvSpPr>
          <p:spPr bwMode="auto">
            <a:xfrm rot="-1933332">
              <a:off x="4105" y="1888"/>
              <a:ext cx="431" cy="114"/>
            </a:xfrm>
            <a:prstGeom prst="rightArrow">
              <a:avLst>
                <a:gd name="adj1" fmla="val 50000"/>
                <a:gd name="adj2" fmla="val 94518"/>
              </a:avLst>
            </a:prstGeom>
            <a:solidFill>
              <a:srgbClr val="1B846F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333" name="AutoShape 72"/>
            <p:cNvSpPr>
              <a:spLocks noChangeArrowheads="1"/>
            </p:cNvSpPr>
            <p:nvPr/>
          </p:nvSpPr>
          <p:spPr bwMode="auto">
            <a:xfrm rot="-1933332">
              <a:off x="4105" y="1457"/>
              <a:ext cx="431" cy="114"/>
            </a:xfrm>
            <a:prstGeom prst="rightArrow">
              <a:avLst>
                <a:gd name="adj1" fmla="val 50000"/>
                <a:gd name="adj2" fmla="val 94518"/>
              </a:avLst>
            </a:prstGeom>
            <a:solidFill>
              <a:srgbClr val="1B846F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  <p:sp>
          <p:nvSpPr>
            <p:cNvPr id="12334" name="AutoShape 73"/>
            <p:cNvSpPr>
              <a:spLocks noChangeArrowheads="1"/>
            </p:cNvSpPr>
            <p:nvPr/>
          </p:nvSpPr>
          <p:spPr bwMode="auto">
            <a:xfrm rot="1800000">
              <a:off x="4105" y="2341"/>
              <a:ext cx="431" cy="114"/>
            </a:xfrm>
            <a:prstGeom prst="rightArrow">
              <a:avLst>
                <a:gd name="adj1" fmla="val 50000"/>
                <a:gd name="adj2" fmla="val 94518"/>
              </a:avLst>
            </a:prstGeom>
            <a:solidFill>
              <a:srgbClr val="1B846F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200779" name="AutoShape 75"/>
          <p:cNvSpPr>
            <a:spLocks noChangeArrowheads="1"/>
          </p:cNvSpPr>
          <p:nvPr/>
        </p:nvSpPr>
        <p:spPr bwMode="auto">
          <a:xfrm>
            <a:off x="2563813" y="917575"/>
            <a:ext cx="3024187" cy="1193800"/>
          </a:xfrm>
          <a:prstGeom prst="wedgeRoundRectCallout">
            <a:avLst>
              <a:gd name="adj1" fmla="val 71139"/>
              <a:gd name="adj2" fmla="val 15405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</a:rPr>
              <a:t>Soijarouheen ja vehnän rehuarvojen järjestys muuttuu, kun käytetään NE-arvoja DE-arvojen asemesta</a:t>
            </a:r>
            <a:endParaRPr lang="fr-FR" sz="1600">
              <a:solidFill>
                <a:schemeClr val="bg1"/>
              </a:solidFill>
            </a:endParaRPr>
          </a:p>
        </p:txBody>
      </p:sp>
      <p:sp>
        <p:nvSpPr>
          <p:cNvPr id="200780" name="AutoShape 76"/>
          <p:cNvSpPr>
            <a:spLocks noChangeArrowheads="1"/>
          </p:cNvSpPr>
          <p:nvPr/>
        </p:nvSpPr>
        <p:spPr bwMode="auto">
          <a:xfrm>
            <a:off x="179388" y="5746750"/>
            <a:ext cx="3024187" cy="650875"/>
          </a:xfrm>
          <a:prstGeom prst="wedgeRoundRectCallout">
            <a:avLst>
              <a:gd name="adj1" fmla="val 94042"/>
              <a:gd name="adj2" fmla="val -17211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en-GB" sz="1600">
                <a:solidFill>
                  <a:schemeClr val="bg1"/>
                </a:solidFill>
              </a:rPr>
              <a:t>Rasvan vaikutus rehuseoksen energia-arvoon kasvaa</a:t>
            </a:r>
            <a:endParaRPr lang="fr-FR" sz="1600">
              <a:solidFill>
                <a:schemeClr val="bg1"/>
              </a:solidFill>
            </a:endParaRPr>
          </a:p>
        </p:txBody>
      </p:sp>
      <p:sp>
        <p:nvSpPr>
          <p:cNvPr id="12313" name="AutoShape 7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0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0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200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0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0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200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8" grpId="0" animBg="1"/>
      <p:bldP spid="200779" grpId="0" animBg="1"/>
      <p:bldP spid="20078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171" name="Picture 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25700" y="1939925"/>
            <a:ext cx="6427788" cy="3987800"/>
          </a:xfrm>
          <a:noFill/>
        </p:spPr>
      </p:pic>
      <p:sp>
        <p:nvSpPr>
          <p:cNvPr id="220185" name="AutoShape 25"/>
          <p:cNvSpPr>
            <a:spLocks noChangeArrowheads="1"/>
          </p:cNvSpPr>
          <p:nvPr/>
        </p:nvSpPr>
        <p:spPr bwMode="auto">
          <a:xfrm>
            <a:off x="3419475" y="3810000"/>
            <a:ext cx="1944688" cy="514350"/>
          </a:xfrm>
          <a:prstGeom prst="wedgeRoundRectCallout">
            <a:avLst>
              <a:gd name="adj1" fmla="val -11796"/>
              <a:gd name="adj2" fmla="val -19076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2400">
                <a:solidFill>
                  <a:srgbClr val="1B846F"/>
                </a:solidFill>
              </a:rPr>
              <a:t>Valkuainen</a:t>
            </a:r>
          </a:p>
        </p:txBody>
      </p:sp>
      <p:pic>
        <p:nvPicPr>
          <p:cNvPr id="220190" name="Picture 3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393950" y="1955800"/>
            <a:ext cx="6389688" cy="3963988"/>
          </a:xfrm>
          <a:noFill/>
        </p:spPr>
      </p:pic>
      <p:sp>
        <p:nvSpPr>
          <p:cNvPr id="220184" name="AutoShape 2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20186" name="AutoShape 26"/>
          <p:cNvSpPr>
            <a:spLocks noChangeArrowheads="1"/>
          </p:cNvSpPr>
          <p:nvPr/>
        </p:nvSpPr>
        <p:spPr bwMode="auto">
          <a:xfrm>
            <a:off x="4030663" y="4352925"/>
            <a:ext cx="1944687" cy="514350"/>
          </a:xfrm>
          <a:prstGeom prst="wedgeRoundRectCallout">
            <a:avLst>
              <a:gd name="adj1" fmla="val -13264"/>
              <a:gd name="adj2" fmla="val -2156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2400">
                <a:solidFill>
                  <a:srgbClr val="1B846F"/>
                </a:solidFill>
              </a:rPr>
              <a:t>Kuitu</a:t>
            </a:r>
          </a:p>
        </p:txBody>
      </p:sp>
      <p:pic>
        <p:nvPicPr>
          <p:cNvPr id="220194" name="Picture 3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2378075" y="1981200"/>
            <a:ext cx="6389688" cy="3963988"/>
          </a:xfrm>
          <a:noFill/>
        </p:spPr>
      </p:pic>
      <p:sp>
        <p:nvSpPr>
          <p:cNvPr id="220187" name="AutoShape 27"/>
          <p:cNvSpPr>
            <a:spLocks noChangeArrowheads="1"/>
          </p:cNvSpPr>
          <p:nvPr/>
        </p:nvSpPr>
        <p:spPr bwMode="auto">
          <a:xfrm>
            <a:off x="6154738" y="4602163"/>
            <a:ext cx="1944687" cy="514350"/>
          </a:xfrm>
          <a:prstGeom prst="wedgeRoundRectCallout">
            <a:avLst>
              <a:gd name="adj1" fmla="val -41264"/>
              <a:gd name="adj2" fmla="val -14426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2400">
                <a:solidFill>
                  <a:srgbClr val="1B846F"/>
                </a:solidFill>
              </a:rPr>
              <a:t>Rasva</a:t>
            </a:r>
          </a:p>
        </p:txBody>
      </p:sp>
      <p:sp>
        <p:nvSpPr>
          <p:cNvPr id="220170" name="AutoShape 10"/>
          <p:cNvSpPr>
            <a:spLocks noChangeArrowheads="1"/>
          </p:cNvSpPr>
          <p:nvPr/>
        </p:nvSpPr>
        <p:spPr bwMode="auto">
          <a:xfrm>
            <a:off x="3095625" y="1219200"/>
            <a:ext cx="4176713" cy="920750"/>
          </a:xfrm>
          <a:prstGeom prst="wedgeRoundRectCallout">
            <a:avLst>
              <a:gd name="adj1" fmla="val -25583"/>
              <a:gd name="adj2" fmla="val 11925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2400">
                <a:solidFill>
                  <a:srgbClr val="1B846F"/>
                </a:solidFill>
              </a:rPr>
              <a:t>Nettoenergia-arvoon vaikuttavat monet tekijät</a:t>
            </a:r>
          </a:p>
        </p:txBody>
      </p:sp>
      <p:sp>
        <p:nvSpPr>
          <p:cNvPr id="13322" name="AutoShape 3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smtClean="0"/>
              <a:t>Laske NE-arvot</a:t>
            </a:r>
            <a:endParaRPr lang="fr-FR" smtClean="0"/>
          </a:p>
        </p:txBody>
      </p:sp>
      <p:sp>
        <p:nvSpPr>
          <p:cNvPr id="220199" name="Text Box 39"/>
          <p:cNvSpPr txBox="1">
            <a:spLocks noChangeArrowheads="1"/>
          </p:cNvSpPr>
          <p:nvPr/>
        </p:nvSpPr>
        <p:spPr bwMode="auto">
          <a:xfrm>
            <a:off x="2376488" y="5876925"/>
            <a:ext cx="583247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>
                <a:solidFill>
                  <a:schemeClr val="bg1"/>
                </a:solidFill>
                <a:latin typeface="Verdana" charset="0"/>
              </a:rPr>
              <a:t>Soijarouhe 48:n nettoenergia-arvot laskettuna EvaPig</a:t>
            </a:r>
            <a:r>
              <a:rPr lang="fr-FR" sz="2400" baseline="30000">
                <a:solidFill>
                  <a:schemeClr val="bg1"/>
                </a:solidFill>
                <a:latin typeface="Verdana" charset="0"/>
              </a:rPr>
              <a:t>®</a:t>
            </a:r>
            <a:r>
              <a:rPr lang="fr-FR" sz="2400">
                <a:solidFill>
                  <a:schemeClr val="bg1"/>
                </a:solidFill>
                <a:latin typeface="Verdana" charset="0"/>
              </a:rPr>
              <a:t> -ohjelmalla</a:t>
            </a:r>
            <a:endParaRPr lang="fr-FR" sz="2400" baseline="3000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13324" name="AutoShape 4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0825" y="20240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Nettoenergia</a:t>
            </a:r>
          </a:p>
        </p:txBody>
      </p:sp>
      <p:sp>
        <p:nvSpPr>
          <p:cNvPr id="13" name="Tekstikehys 12"/>
          <p:cNvSpPr txBox="1"/>
          <p:nvPr/>
        </p:nvSpPr>
        <p:spPr>
          <a:xfrm>
            <a:off x="3998913" y="5554663"/>
            <a:ext cx="3767137" cy="3238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Raakavalkuainen</a:t>
            </a:r>
            <a:r>
              <a:rPr lang="en-GB" sz="1500" b="1" dirty="0">
                <a:solidFill>
                  <a:schemeClr val="bg1"/>
                </a:solidFill>
                <a:latin typeface="+mn-lt"/>
              </a:rPr>
              <a:t>, % </a:t>
            </a:r>
            <a:r>
              <a:rPr lang="en-GB" sz="1500" b="1" dirty="0" err="1">
                <a:solidFill>
                  <a:schemeClr val="bg1"/>
                </a:solidFill>
                <a:latin typeface="+mn-lt"/>
              </a:rPr>
              <a:t>rehussa</a:t>
            </a:r>
            <a:endParaRPr lang="fi-FI" sz="1500" b="1" dirty="0">
              <a:latin typeface="+mn-lt"/>
            </a:endParaRPr>
          </a:p>
        </p:txBody>
      </p:sp>
      <p:sp>
        <p:nvSpPr>
          <p:cNvPr id="14" name="Tekstikehys 13"/>
          <p:cNvSpPr txBox="1"/>
          <p:nvPr/>
        </p:nvSpPr>
        <p:spPr>
          <a:xfrm rot="16200000">
            <a:off x="1065212" y="3409951"/>
            <a:ext cx="3122613" cy="315912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Nettoenergia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, MJ/kg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rehua</a:t>
            </a:r>
            <a:endParaRPr lang="fi-FI" sz="1400" b="1" dirty="0">
              <a:latin typeface="+mn-lt"/>
            </a:endParaRPr>
          </a:p>
        </p:txBody>
      </p:sp>
      <p:sp>
        <p:nvSpPr>
          <p:cNvPr id="15" name="Tekstikehys 14"/>
          <p:cNvSpPr txBox="1"/>
          <p:nvPr/>
        </p:nvSpPr>
        <p:spPr>
          <a:xfrm>
            <a:off x="3973513" y="5597525"/>
            <a:ext cx="3767137" cy="3238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Raakakuitu</a:t>
            </a:r>
            <a:r>
              <a:rPr lang="en-GB" sz="1500" b="1" dirty="0">
                <a:solidFill>
                  <a:schemeClr val="bg1"/>
                </a:solidFill>
                <a:latin typeface="+mn-lt"/>
              </a:rPr>
              <a:t>, % </a:t>
            </a:r>
            <a:r>
              <a:rPr lang="en-GB" sz="1500" b="1" dirty="0" err="1">
                <a:solidFill>
                  <a:schemeClr val="bg1"/>
                </a:solidFill>
                <a:latin typeface="+mn-lt"/>
              </a:rPr>
              <a:t>rehussa</a:t>
            </a:r>
            <a:endParaRPr lang="fi-FI" sz="1500" b="1" dirty="0">
              <a:latin typeface="+mn-lt"/>
            </a:endParaRPr>
          </a:p>
        </p:txBody>
      </p:sp>
      <p:sp>
        <p:nvSpPr>
          <p:cNvPr id="16" name="Tekstikehys 15"/>
          <p:cNvSpPr txBox="1"/>
          <p:nvPr/>
        </p:nvSpPr>
        <p:spPr>
          <a:xfrm>
            <a:off x="3821113" y="5640388"/>
            <a:ext cx="3767137" cy="32385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Raakarasva</a:t>
            </a:r>
            <a:r>
              <a:rPr lang="en-GB" sz="1500" b="1" dirty="0">
                <a:solidFill>
                  <a:schemeClr val="bg1"/>
                </a:solidFill>
                <a:latin typeface="+mn-lt"/>
              </a:rPr>
              <a:t>, % </a:t>
            </a:r>
            <a:r>
              <a:rPr lang="en-GB" sz="1500" b="1" dirty="0" err="1">
                <a:solidFill>
                  <a:schemeClr val="bg1"/>
                </a:solidFill>
                <a:latin typeface="+mn-lt"/>
              </a:rPr>
              <a:t>rehussa</a:t>
            </a:r>
            <a:endParaRPr lang="fi-FI" sz="1500" b="1" dirty="0">
              <a:latin typeface="+mn-lt"/>
            </a:endParaRP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20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5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22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85" grpId="0" animBg="1"/>
      <p:bldP spid="220184" grpId="0" animBg="1"/>
      <p:bldP spid="220186" grpId="0" animBg="1"/>
      <p:bldP spid="220187" grpId="0" animBg="1"/>
      <p:bldP spid="220170" grpId="0" animBg="1"/>
      <p:bldP spid="220199" grpId="0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en-GB" sz="3200" smtClean="0"/>
              <a:t>Standardoidut sulavat aminohapot</a:t>
            </a:r>
            <a:endParaRPr lang="fr-FR" sz="3200" smtClean="0"/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572000"/>
          </a:xfrm>
        </p:spPr>
        <p:txBody>
          <a:bodyPr/>
          <a:lstStyle/>
          <a:p>
            <a:pPr eaLnBrk="1" hangingPunct="1"/>
            <a:r>
              <a:rPr lang="en-GB" smtClean="0">
                <a:solidFill>
                  <a:srgbClr val="1B846F"/>
                </a:solidFill>
              </a:rPr>
              <a:t>EvaPig</a:t>
            </a:r>
            <a:r>
              <a:rPr lang="en-GB" baseline="30000" smtClean="0">
                <a:solidFill>
                  <a:srgbClr val="1B846F"/>
                </a:solidFill>
              </a:rPr>
              <a:t>®</a:t>
            </a:r>
            <a:r>
              <a:rPr lang="en-GB" smtClean="0"/>
              <a:t>-ohjelma antaa sekä aminohappojen kokonaismäärät että </a:t>
            </a:r>
            <a:r>
              <a:rPr lang="en-GB" smtClean="0">
                <a:solidFill>
                  <a:srgbClr val="1B846F"/>
                </a:solidFill>
              </a:rPr>
              <a:t>standardoidut sulavat aminohapot.</a:t>
            </a:r>
            <a:endParaRPr lang="en-GB" smtClean="0"/>
          </a:p>
          <a:p>
            <a:pPr eaLnBrk="1" hangingPunct="1"/>
            <a:r>
              <a:rPr lang="en-GB" smtClean="0"/>
              <a:t>Standardoitujen sulavien aminohappojen käyttö on paras tapa varmistaa </a:t>
            </a:r>
            <a:r>
              <a:rPr lang="en-GB" smtClean="0">
                <a:solidFill>
                  <a:srgbClr val="1B846F"/>
                </a:solidFill>
              </a:rPr>
              <a:t>tasapainoinen aminohappojen saanti</a:t>
            </a:r>
            <a:r>
              <a:rPr lang="en-GB" smtClean="0"/>
              <a:t> samalla kun typen eritystä vähennetään.</a:t>
            </a:r>
          </a:p>
        </p:txBody>
      </p:sp>
      <p:sp>
        <p:nvSpPr>
          <p:cNvPr id="21606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4341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38442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Aminohapot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16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7" grpId="0" build="p"/>
      <p:bldP spid="2160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en-GB" sz="3200" smtClean="0"/>
              <a:t>Standardoidut sulavat aminohapot</a:t>
            </a:r>
            <a:endParaRPr lang="fr-FR" sz="320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FR" sz="2400" smtClean="0"/>
              <a:t>Standardoidut aminohappojen sulavuudet </a:t>
            </a:r>
            <a:r>
              <a:rPr lang="fr-FR" sz="2400" smtClean="0">
                <a:solidFill>
                  <a:srgbClr val="1B846F"/>
                </a:solidFill>
              </a:rPr>
              <a:t>eivät riipu rehun valkuaispitoisuudesta.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smtClean="0"/>
              <a:t>Rehuaineiden standardoidut sulavien aminohappojen pitoisuudet ovat </a:t>
            </a:r>
            <a:r>
              <a:rPr lang="fr-FR" sz="2400" smtClean="0">
                <a:solidFill>
                  <a:srgbClr val="1B846F"/>
                </a:solidFill>
              </a:rPr>
              <a:t>additiivisia </a:t>
            </a:r>
            <a:r>
              <a:rPr lang="fr-FR" sz="2400" smtClean="0"/>
              <a:t>eli ne voidaan laskea yhteen. </a:t>
            </a: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fr-FR" sz="2400" smtClean="0"/>
              <a:t>Aminohappojen sulavuus ohutsuolessa oletetaan samanlaiseksi kaikissa tuotantovaiheissa.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smtClean="0"/>
              <a:t>Tietoa ei ole vielä riittävästi rehun prosessoinnin vaikutusten huomioimiseen.</a:t>
            </a:r>
          </a:p>
          <a:p>
            <a:pPr eaLnBrk="1" hangingPunct="1">
              <a:lnSpc>
                <a:spcPct val="80000"/>
              </a:lnSpc>
            </a:pPr>
            <a:endParaRPr lang="en-GB" sz="2400" smtClean="0"/>
          </a:p>
        </p:txBody>
      </p:sp>
      <p:sp>
        <p:nvSpPr>
          <p:cNvPr id="6861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5365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38442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Aminohapot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  <p:bldP spid="686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303463" y="260350"/>
            <a:ext cx="66722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400" b="1">
                <a:solidFill>
                  <a:srgbClr val="1B846F"/>
                </a:solidFill>
                <a:latin typeface="Verdana" charset="0"/>
              </a:rPr>
              <a:t>Ohutsuolessa virtaavien amino-happojen jaottelu kasvavalla sialla</a:t>
            </a:r>
          </a:p>
        </p:txBody>
      </p:sp>
      <p:grpSp>
        <p:nvGrpSpPr>
          <p:cNvPr id="16387" name="Group 41"/>
          <p:cNvGrpSpPr>
            <a:grpSpLocks/>
          </p:cNvGrpSpPr>
          <p:nvPr/>
        </p:nvGrpSpPr>
        <p:grpSpPr bwMode="auto">
          <a:xfrm>
            <a:off x="2339975" y="2024063"/>
            <a:ext cx="6819900" cy="3875087"/>
            <a:chOff x="1474" y="1412"/>
            <a:chExt cx="4296" cy="2441"/>
          </a:xfrm>
        </p:grpSpPr>
        <p:sp>
          <p:nvSpPr>
            <p:cNvPr id="16392" name="Freeform 4"/>
            <p:cNvSpPr>
              <a:spLocks/>
            </p:cNvSpPr>
            <p:nvPr/>
          </p:nvSpPr>
          <p:spPr bwMode="auto">
            <a:xfrm>
              <a:off x="1765" y="2990"/>
              <a:ext cx="2682" cy="431"/>
            </a:xfrm>
            <a:custGeom>
              <a:avLst/>
              <a:gdLst>
                <a:gd name="T0" fmla="*/ 0 w 3601"/>
                <a:gd name="T1" fmla="*/ 75 h 505"/>
                <a:gd name="T2" fmla="*/ 0 w 3601"/>
                <a:gd name="T3" fmla="*/ 0 h 505"/>
                <a:gd name="T4" fmla="*/ 21 w 3601"/>
                <a:gd name="T5" fmla="*/ 0 h 505"/>
                <a:gd name="T6" fmla="*/ 42 w 3601"/>
                <a:gd name="T7" fmla="*/ 0 h 505"/>
                <a:gd name="T8" fmla="*/ 63 w 3601"/>
                <a:gd name="T9" fmla="*/ 0 h 505"/>
                <a:gd name="T10" fmla="*/ 83 w 3601"/>
                <a:gd name="T11" fmla="*/ 0 h 505"/>
                <a:gd name="T12" fmla="*/ 104 w 3601"/>
                <a:gd name="T13" fmla="*/ 0 h 505"/>
                <a:gd name="T14" fmla="*/ 104 w 3601"/>
                <a:gd name="T15" fmla="*/ 75 h 505"/>
                <a:gd name="T16" fmla="*/ 83 w 3601"/>
                <a:gd name="T17" fmla="*/ 75 h 505"/>
                <a:gd name="T18" fmla="*/ 63 w 3601"/>
                <a:gd name="T19" fmla="*/ 75 h 505"/>
                <a:gd name="T20" fmla="*/ 42 w 3601"/>
                <a:gd name="T21" fmla="*/ 75 h 505"/>
                <a:gd name="T22" fmla="*/ 21 w 3601"/>
                <a:gd name="T23" fmla="*/ 75 h 505"/>
                <a:gd name="T24" fmla="*/ 0 w 3601"/>
                <a:gd name="T25" fmla="*/ 75 h 50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01"/>
                <a:gd name="T40" fmla="*/ 0 h 505"/>
                <a:gd name="T41" fmla="*/ 3601 w 3601"/>
                <a:gd name="T42" fmla="*/ 505 h 50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01" h="505">
                  <a:moveTo>
                    <a:pt x="0" y="505"/>
                  </a:moveTo>
                  <a:lnTo>
                    <a:pt x="0" y="0"/>
                  </a:lnTo>
                  <a:lnTo>
                    <a:pt x="718" y="0"/>
                  </a:lnTo>
                  <a:lnTo>
                    <a:pt x="1442" y="0"/>
                  </a:lnTo>
                  <a:lnTo>
                    <a:pt x="2159" y="0"/>
                  </a:lnTo>
                  <a:lnTo>
                    <a:pt x="2883" y="0"/>
                  </a:lnTo>
                  <a:lnTo>
                    <a:pt x="3601" y="0"/>
                  </a:lnTo>
                  <a:lnTo>
                    <a:pt x="3601" y="505"/>
                  </a:lnTo>
                  <a:lnTo>
                    <a:pt x="2883" y="505"/>
                  </a:lnTo>
                  <a:lnTo>
                    <a:pt x="2159" y="505"/>
                  </a:lnTo>
                  <a:lnTo>
                    <a:pt x="1442" y="505"/>
                  </a:lnTo>
                  <a:lnTo>
                    <a:pt x="718" y="505"/>
                  </a:lnTo>
                  <a:lnTo>
                    <a:pt x="0" y="505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3" name="Freeform 5"/>
            <p:cNvSpPr>
              <a:spLocks/>
            </p:cNvSpPr>
            <p:nvPr/>
          </p:nvSpPr>
          <p:spPr bwMode="auto">
            <a:xfrm>
              <a:off x="1765" y="1644"/>
              <a:ext cx="2682" cy="1346"/>
            </a:xfrm>
            <a:custGeom>
              <a:avLst/>
              <a:gdLst>
                <a:gd name="T0" fmla="*/ 0 w 3601"/>
                <a:gd name="T1" fmla="*/ 237 h 1576"/>
                <a:gd name="T2" fmla="*/ 0 w 3601"/>
                <a:gd name="T3" fmla="*/ 237 h 1576"/>
                <a:gd name="T4" fmla="*/ 21 w 3601"/>
                <a:gd name="T5" fmla="*/ 190 h 1576"/>
                <a:gd name="T6" fmla="*/ 42 w 3601"/>
                <a:gd name="T7" fmla="*/ 143 h 1576"/>
                <a:gd name="T8" fmla="*/ 63 w 3601"/>
                <a:gd name="T9" fmla="*/ 95 h 1576"/>
                <a:gd name="T10" fmla="*/ 83 w 3601"/>
                <a:gd name="T11" fmla="*/ 48 h 1576"/>
                <a:gd name="T12" fmla="*/ 104 w 3601"/>
                <a:gd name="T13" fmla="*/ 0 h 1576"/>
                <a:gd name="T14" fmla="*/ 104 w 3601"/>
                <a:gd name="T15" fmla="*/ 237 h 1576"/>
                <a:gd name="T16" fmla="*/ 83 w 3601"/>
                <a:gd name="T17" fmla="*/ 237 h 1576"/>
                <a:gd name="T18" fmla="*/ 63 w 3601"/>
                <a:gd name="T19" fmla="*/ 237 h 1576"/>
                <a:gd name="T20" fmla="*/ 42 w 3601"/>
                <a:gd name="T21" fmla="*/ 237 h 1576"/>
                <a:gd name="T22" fmla="*/ 21 w 3601"/>
                <a:gd name="T23" fmla="*/ 237 h 1576"/>
                <a:gd name="T24" fmla="*/ 0 w 3601"/>
                <a:gd name="T25" fmla="*/ 237 h 15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01"/>
                <a:gd name="T40" fmla="*/ 0 h 1576"/>
                <a:gd name="T41" fmla="*/ 3601 w 3601"/>
                <a:gd name="T42" fmla="*/ 1576 h 157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01" h="1576">
                  <a:moveTo>
                    <a:pt x="0" y="1576"/>
                  </a:moveTo>
                  <a:lnTo>
                    <a:pt x="0" y="1576"/>
                  </a:lnTo>
                  <a:lnTo>
                    <a:pt x="718" y="1263"/>
                  </a:lnTo>
                  <a:lnTo>
                    <a:pt x="1442" y="944"/>
                  </a:lnTo>
                  <a:lnTo>
                    <a:pt x="2159" y="631"/>
                  </a:lnTo>
                  <a:lnTo>
                    <a:pt x="2883" y="319"/>
                  </a:lnTo>
                  <a:lnTo>
                    <a:pt x="3601" y="0"/>
                  </a:lnTo>
                  <a:lnTo>
                    <a:pt x="3601" y="1576"/>
                  </a:lnTo>
                  <a:lnTo>
                    <a:pt x="2883" y="1576"/>
                  </a:lnTo>
                  <a:lnTo>
                    <a:pt x="2159" y="1576"/>
                  </a:lnTo>
                  <a:lnTo>
                    <a:pt x="1442" y="1576"/>
                  </a:lnTo>
                  <a:lnTo>
                    <a:pt x="718" y="1576"/>
                  </a:lnTo>
                  <a:lnTo>
                    <a:pt x="0" y="1576"/>
                  </a:ln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4" name="Freeform 6"/>
            <p:cNvSpPr>
              <a:spLocks/>
            </p:cNvSpPr>
            <p:nvPr/>
          </p:nvSpPr>
          <p:spPr bwMode="auto">
            <a:xfrm>
              <a:off x="1765" y="2990"/>
              <a:ext cx="2682" cy="431"/>
            </a:xfrm>
            <a:custGeom>
              <a:avLst/>
              <a:gdLst>
                <a:gd name="T0" fmla="*/ 0 w 3601"/>
                <a:gd name="T1" fmla="*/ 75 h 505"/>
                <a:gd name="T2" fmla="*/ 0 w 3601"/>
                <a:gd name="T3" fmla="*/ 0 h 505"/>
                <a:gd name="T4" fmla="*/ 21 w 3601"/>
                <a:gd name="T5" fmla="*/ 0 h 505"/>
                <a:gd name="T6" fmla="*/ 42 w 3601"/>
                <a:gd name="T7" fmla="*/ 0 h 505"/>
                <a:gd name="T8" fmla="*/ 63 w 3601"/>
                <a:gd name="T9" fmla="*/ 0 h 505"/>
                <a:gd name="T10" fmla="*/ 83 w 3601"/>
                <a:gd name="T11" fmla="*/ 0 h 505"/>
                <a:gd name="T12" fmla="*/ 104 w 3601"/>
                <a:gd name="T13" fmla="*/ 0 h 505"/>
                <a:gd name="T14" fmla="*/ 104 w 3601"/>
                <a:gd name="T15" fmla="*/ 75 h 505"/>
                <a:gd name="T16" fmla="*/ 83 w 3601"/>
                <a:gd name="T17" fmla="*/ 75 h 505"/>
                <a:gd name="T18" fmla="*/ 63 w 3601"/>
                <a:gd name="T19" fmla="*/ 75 h 505"/>
                <a:gd name="T20" fmla="*/ 42 w 3601"/>
                <a:gd name="T21" fmla="*/ 75 h 505"/>
                <a:gd name="T22" fmla="*/ 21 w 3601"/>
                <a:gd name="T23" fmla="*/ 75 h 505"/>
                <a:gd name="T24" fmla="*/ 0 w 3601"/>
                <a:gd name="T25" fmla="*/ 75 h 50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01"/>
                <a:gd name="T40" fmla="*/ 0 h 505"/>
                <a:gd name="T41" fmla="*/ 3601 w 3601"/>
                <a:gd name="T42" fmla="*/ 505 h 50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01" h="505">
                  <a:moveTo>
                    <a:pt x="0" y="505"/>
                  </a:moveTo>
                  <a:lnTo>
                    <a:pt x="0" y="0"/>
                  </a:lnTo>
                  <a:lnTo>
                    <a:pt x="718" y="0"/>
                  </a:lnTo>
                  <a:lnTo>
                    <a:pt x="1442" y="0"/>
                  </a:lnTo>
                  <a:lnTo>
                    <a:pt x="2159" y="0"/>
                  </a:lnTo>
                  <a:lnTo>
                    <a:pt x="2883" y="0"/>
                  </a:lnTo>
                  <a:lnTo>
                    <a:pt x="3601" y="0"/>
                  </a:lnTo>
                  <a:lnTo>
                    <a:pt x="3601" y="505"/>
                  </a:lnTo>
                  <a:lnTo>
                    <a:pt x="2883" y="505"/>
                  </a:lnTo>
                  <a:lnTo>
                    <a:pt x="2159" y="505"/>
                  </a:lnTo>
                  <a:lnTo>
                    <a:pt x="1442" y="505"/>
                  </a:lnTo>
                  <a:lnTo>
                    <a:pt x="718" y="505"/>
                  </a:lnTo>
                  <a:lnTo>
                    <a:pt x="0" y="50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5" name="Freeform 7"/>
            <p:cNvSpPr>
              <a:spLocks/>
            </p:cNvSpPr>
            <p:nvPr/>
          </p:nvSpPr>
          <p:spPr bwMode="auto">
            <a:xfrm>
              <a:off x="1765" y="1644"/>
              <a:ext cx="2682" cy="1346"/>
            </a:xfrm>
            <a:custGeom>
              <a:avLst/>
              <a:gdLst>
                <a:gd name="T0" fmla="*/ 0 w 3601"/>
                <a:gd name="T1" fmla="*/ 237 h 1576"/>
                <a:gd name="T2" fmla="*/ 0 w 3601"/>
                <a:gd name="T3" fmla="*/ 237 h 1576"/>
                <a:gd name="T4" fmla="*/ 21 w 3601"/>
                <a:gd name="T5" fmla="*/ 190 h 1576"/>
                <a:gd name="T6" fmla="*/ 42 w 3601"/>
                <a:gd name="T7" fmla="*/ 143 h 1576"/>
                <a:gd name="T8" fmla="*/ 63 w 3601"/>
                <a:gd name="T9" fmla="*/ 95 h 1576"/>
                <a:gd name="T10" fmla="*/ 83 w 3601"/>
                <a:gd name="T11" fmla="*/ 48 h 1576"/>
                <a:gd name="T12" fmla="*/ 104 w 3601"/>
                <a:gd name="T13" fmla="*/ 0 h 1576"/>
                <a:gd name="T14" fmla="*/ 104 w 3601"/>
                <a:gd name="T15" fmla="*/ 237 h 1576"/>
                <a:gd name="T16" fmla="*/ 83 w 3601"/>
                <a:gd name="T17" fmla="*/ 237 h 1576"/>
                <a:gd name="T18" fmla="*/ 63 w 3601"/>
                <a:gd name="T19" fmla="*/ 237 h 1576"/>
                <a:gd name="T20" fmla="*/ 42 w 3601"/>
                <a:gd name="T21" fmla="*/ 237 h 1576"/>
                <a:gd name="T22" fmla="*/ 21 w 3601"/>
                <a:gd name="T23" fmla="*/ 237 h 1576"/>
                <a:gd name="T24" fmla="*/ 0 w 3601"/>
                <a:gd name="T25" fmla="*/ 237 h 157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01"/>
                <a:gd name="T40" fmla="*/ 0 h 1576"/>
                <a:gd name="T41" fmla="*/ 3601 w 3601"/>
                <a:gd name="T42" fmla="*/ 1576 h 157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01" h="1576">
                  <a:moveTo>
                    <a:pt x="0" y="1576"/>
                  </a:moveTo>
                  <a:lnTo>
                    <a:pt x="0" y="1576"/>
                  </a:lnTo>
                  <a:lnTo>
                    <a:pt x="718" y="1263"/>
                  </a:lnTo>
                  <a:lnTo>
                    <a:pt x="1442" y="944"/>
                  </a:lnTo>
                  <a:lnTo>
                    <a:pt x="2159" y="631"/>
                  </a:lnTo>
                  <a:lnTo>
                    <a:pt x="2883" y="319"/>
                  </a:lnTo>
                  <a:lnTo>
                    <a:pt x="3601" y="0"/>
                  </a:lnTo>
                  <a:lnTo>
                    <a:pt x="3601" y="1576"/>
                  </a:lnTo>
                  <a:lnTo>
                    <a:pt x="2883" y="1576"/>
                  </a:lnTo>
                  <a:lnTo>
                    <a:pt x="2159" y="1576"/>
                  </a:lnTo>
                  <a:lnTo>
                    <a:pt x="1442" y="1576"/>
                  </a:lnTo>
                  <a:lnTo>
                    <a:pt x="718" y="1576"/>
                  </a:lnTo>
                  <a:lnTo>
                    <a:pt x="0" y="157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6" name="Line 8"/>
            <p:cNvSpPr>
              <a:spLocks noChangeShapeType="1"/>
            </p:cNvSpPr>
            <p:nvPr/>
          </p:nvSpPr>
          <p:spPr bwMode="auto">
            <a:xfrm>
              <a:off x="1765" y="1557"/>
              <a:ext cx="1" cy="186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7" name="Line 9"/>
            <p:cNvSpPr>
              <a:spLocks noChangeShapeType="1"/>
            </p:cNvSpPr>
            <p:nvPr/>
          </p:nvSpPr>
          <p:spPr bwMode="auto">
            <a:xfrm>
              <a:off x="1725" y="3421"/>
              <a:ext cx="40" cy="1"/>
            </a:xfrm>
            <a:prstGeom prst="line">
              <a:avLst/>
            </a:prstGeom>
            <a:noFill/>
            <a:ln w="9525">
              <a:solidFill>
                <a:srgbClr val="1B846F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8" name="Line 10"/>
            <p:cNvSpPr>
              <a:spLocks noChangeShapeType="1"/>
            </p:cNvSpPr>
            <p:nvPr/>
          </p:nvSpPr>
          <p:spPr bwMode="auto">
            <a:xfrm>
              <a:off x="1725" y="3046"/>
              <a:ext cx="40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399" name="Line 11"/>
            <p:cNvSpPr>
              <a:spLocks noChangeShapeType="1"/>
            </p:cNvSpPr>
            <p:nvPr/>
          </p:nvSpPr>
          <p:spPr bwMode="auto">
            <a:xfrm>
              <a:off x="1725" y="2677"/>
              <a:ext cx="4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0" name="Line 12"/>
            <p:cNvSpPr>
              <a:spLocks noChangeShapeType="1"/>
            </p:cNvSpPr>
            <p:nvPr/>
          </p:nvSpPr>
          <p:spPr bwMode="auto">
            <a:xfrm>
              <a:off x="1725" y="2302"/>
              <a:ext cx="40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1" name="Line 13"/>
            <p:cNvSpPr>
              <a:spLocks noChangeShapeType="1"/>
            </p:cNvSpPr>
            <p:nvPr/>
          </p:nvSpPr>
          <p:spPr bwMode="auto">
            <a:xfrm>
              <a:off x="1725" y="1932"/>
              <a:ext cx="40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2" name="Line 14"/>
            <p:cNvSpPr>
              <a:spLocks noChangeShapeType="1"/>
            </p:cNvSpPr>
            <p:nvPr/>
          </p:nvSpPr>
          <p:spPr bwMode="auto">
            <a:xfrm>
              <a:off x="1725" y="1557"/>
              <a:ext cx="40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3" name="Line 15"/>
            <p:cNvSpPr>
              <a:spLocks noChangeShapeType="1"/>
            </p:cNvSpPr>
            <p:nvPr/>
          </p:nvSpPr>
          <p:spPr bwMode="auto">
            <a:xfrm>
              <a:off x="1765" y="3421"/>
              <a:ext cx="2682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4" name="Line 16"/>
            <p:cNvSpPr>
              <a:spLocks noChangeShapeType="1"/>
            </p:cNvSpPr>
            <p:nvPr/>
          </p:nvSpPr>
          <p:spPr bwMode="auto">
            <a:xfrm flipV="1">
              <a:off x="1765" y="3421"/>
              <a:ext cx="1" cy="41"/>
            </a:xfrm>
            <a:prstGeom prst="line">
              <a:avLst/>
            </a:prstGeom>
            <a:noFill/>
            <a:ln w="9525">
              <a:solidFill>
                <a:srgbClr val="1B846F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5" name="Line 17"/>
            <p:cNvSpPr>
              <a:spLocks noChangeShapeType="1"/>
            </p:cNvSpPr>
            <p:nvPr/>
          </p:nvSpPr>
          <p:spPr bwMode="auto">
            <a:xfrm flipV="1">
              <a:off x="2300" y="3421"/>
              <a:ext cx="1" cy="4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6" name="Line 18"/>
            <p:cNvSpPr>
              <a:spLocks noChangeShapeType="1"/>
            </p:cNvSpPr>
            <p:nvPr/>
          </p:nvSpPr>
          <p:spPr bwMode="auto">
            <a:xfrm flipV="1">
              <a:off x="2839" y="3421"/>
              <a:ext cx="1" cy="4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7" name="Line 19"/>
            <p:cNvSpPr>
              <a:spLocks noChangeShapeType="1"/>
            </p:cNvSpPr>
            <p:nvPr/>
          </p:nvSpPr>
          <p:spPr bwMode="auto">
            <a:xfrm flipV="1">
              <a:off x="3374" y="3421"/>
              <a:ext cx="0" cy="4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8" name="Line 20"/>
            <p:cNvSpPr>
              <a:spLocks noChangeShapeType="1"/>
            </p:cNvSpPr>
            <p:nvPr/>
          </p:nvSpPr>
          <p:spPr bwMode="auto">
            <a:xfrm flipV="1">
              <a:off x="3912" y="3421"/>
              <a:ext cx="1" cy="4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09" name="Line 21"/>
            <p:cNvSpPr>
              <a:spLocks noChangeShapeType="1"/>
            </p:cNvSpPr>
            <p:nvPr/>
          </p:nvSpPr>
          <p:spPr bwMode="auto">
            <a:xfrm flipV="1">
              <a:off x="4447" y="3421"/>
              <a:ext cx="1" cy="4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410" name="Rectangle 22"/>
            <p:cNvSpPr>
              <a:spLocks noChangeArrowheads="1"/>
            </p:cNvSpPr>
            <p:nvPr/>
          </p:nvSpPr>
          <p:spPr bwMode="auto">
            <a:xfrm>
              <a:off x="1474" y="3339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0.0</a:t>
              </a:r>
            </a:p>
          </p:txBody>
        </p:sp>
        <p:sp>
          <p:nvSpPr>
            <p:cNvPr id="16411" name="Rectangle 23"/>
            <p:cNvSpPr>
              <a:spLocks noChangeArrowheads="1"/>
            </p:cNvSpPr>
            <p:nvPr/>
          </p:nvSpPr>
          <p:spPr bwMode="auto">
            <a:xfrm>
              <a:off x="1477" y="2964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0.5</a:t>
              </a:r>
            </a:p>
          </p:txBody>
        </p:sp>
        <p:sp>
          <p:nvSpPr>
            <p:cNvPr id="16412" name="Rectangle 24"/>
            <p:cNvSpPr>
              <a:spLocks noChangeArrowheads="1"/>
            </p:cNvSpPr>
            <p:nvPr/>
          </p:nvSpPr>
          <p:spPr bwMode="auto">
            <a:xfrm>
              <a:off x="1474" y="2592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1.0</a:t>
              </a:r>
            </a:p>
          </p:txBody>
        </p:sp>
        <p:sp>
          <p:nvSpPr>
            <p:cNvPr id="16413" name="Rectangle 25"/>
            <p:cNvSpPr>
              <a:spLocks noChangeArrowheads="1"/>
            </p:cNvSpPr>
            <p:nvPr/>
          </p:nvSpPr>
          <p:spPr bwMode="auto">
            <a:xfrm>
              <a:off x="1477" y="2219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1.5</a:t>
              </a:r>
            </a:p>
          </p:txBody>
        </p:sp>
        <p:sp>
          <p:nvSpPr>
            <p:cNvPr id="16414" name="Rectangle 26"/>
            <p:cNvSpPr>
              <a:spLocks noChangeArrowheads="1"/>
            </p:cNvSpPr>
            <p:nvPr/>
          </p:nvSpPr>
          <p:spPr bwMode="auto">
            <a:xfrm>
              <a:off x="1474" y="1842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2.0</a:t>
              </a:r>
            </a:p>
          </p:txBody>
        </p:sp>
        <p:sp>
          <p:nvSpPr>
            <p:cNvPr id="16415" name="Rectangle 27"/>
            <p:cNvSpPr>
              <a:spLocks noChangeArrowheads="1"/>
            </p:cNvSpPr>
            <p:nvPr/>
          </p:nvSpPr>
          <p:spPr bwMode="auto">
            <a:xfrm>
              <a:off x="1477" y="1474"/>
              <a:ext cx="209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2.5</a:t>
              </a:r>
            </a:p>
          </p:txBody>
        </p:sp>
        <p:sp>
          <p:nvSpPr>
            <p:cNvPr id="16416" name="Rectangle 28"/>
            <p:cNvSpPr>
              <a:spLocks noChangeArrowheads="1"/>
            </p:cNvSpPr>
            <p:nvPr/>
          </p:nvSpPr>
          <p:spPr bwMode="auto">
            <a:xfrm>
              <a:off x="1734" y="3544"/>
              <a:ext cx="8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0</a:t>
              </a:r>
            </a:p>
          </p:txBody>
        </p:sp>
        <p:sp>
          <p:nvSpPr>
            <p:cNvPr id="16417" name="Rectangle 29"/>
            <p:cNvSpPr>
              <a:spLocks noChangeArrowheads="1"/>
            </p:cNvSpPr>
            <p:nvPr/>
          </p:nvSpPr>
          <p:spPr bwMode="auto">
            <a:xfrm>
              <a:off x="2269" y="3544"/>
              <a:ext cx="8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2</a:t>
              </a:r>
            </a:p>
          </p:txBody>
        </p:sp>
        <p:sp>
          <p:nvSpPr>
            <p:cNvPr id="16418" name="Rectangle 30"/>
            <p:cNvSpPr>
              <a:spLocks noChangeArrowheads="1"/>
            </p:cNvSpPr>
            <p:nvPr/>
          </p:nvSpPr>
          <p:spPr bwMode="auto">
            <a:xfrm>
              <a:off x="2808" y="3544"/>
              <a:ext cx="8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4</a:t>
              </a:r>
            </a:p>
          </p:txBody>
        </p:sp>
        <p:sp>
          <p:nvSpPr>
            <p:cNvPr id="16419" name="Rectangle 31"/>
            <p:cNvSpPr>
              <a:spLocks noChangeArrowheads="1"/>
            </p:cNvSpPr>
            <p:nvPr/>
          </p:nvSpPr>
          <p:spPr bwMode="auto">
            <a:xfrm>
              <a:off x="3343" y="3544"/>
              <a:ext cx="8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6</a:t>
              </a:r>
            </a:p>
          </p:txBody>
        </p:sp>
        <p:sp>
          <p:nvSpPr>
            <p:cNvPr id="16420" name="Rectangle 32"/>
            <p:cNvSpPr>
              <a:spLocks noChangeArrowheads="1"/>
            </p:cNvSpPr>
            <p:nvPr/>
          </p:nvSpPr>
          <p:spPr bwMode="auto">
            <a:xfrm>
              <a:off x="3882" y="3544"/>
              <a:ext cx="8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8</a:t>
              </a:r>
            </a:p>
          </p:txBody>
        </p:sp>
        <p:sp>
          <p:nvSpPr>
            <p:cNvPr id="16421" name="Rectangle 33"/>
            <p:cNvSpPr>
              <a:spLocks noChangeArrowheads="1"/>
            </p:cNvSpPr>
            <p:nvPr/>
          </p:nvSpPr>
          <p:spPr bwMode="auto">
            <a:xfrm>
              <a:off x="4381" y="3544"/>
              <a:ext cx="16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fr-FR" sz="1600">
                  <a:solidFill>
                    <a:srgbClr val="1B846F"/>
                  </a:solidFill>
                  <a:latin typeface="Verdana" charset="0"/>
                </a:rPr>
                <a:t>10</a:t>
              </a:r>
            </a:p>
          </p:txBody>
        </p:sp>
        <p:sp>
          <p:nvSpPr>
            <p:cNvPr id="16422" name="Text Box 34"/>
            <p:cNvSpPr txBox="1">
              <a:spLocks noChangeArrowheads="1"/>
            </p:cNvSpPr>
            <p:nvPr/>
          </p:nvSpPr>
          <p:spPr bwMode="auto">
            <a:xfrm>
              <a:off x="1805" y="3659"/>
              <a:ext cx="2721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Aminohapon saanti, g/kg syötyä kuiva-ainetta</a:t>
              </a:r>
            </a:p>
          </p:txBody>
        </p:sp>
        <p:sp>
          <p:nvSpPr>
            <p:cNvPr id="16423" name="Text Box 35"/>
            <p:cNvSpPr txBox="1">
              <a:spLocks noChangeArrowheads="1"/>
            </p:cNvSpPr>
            <p:nvPr/>
          </p:nvSpPr>
          <p:spPr bwMode="auto">
            <a:xfrm>
              <a:off x="1809" y="1412"/>
              <a:ext cx="259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Aminohapon virtaus,</a:t>
              </a:r>
              <a:br>
                <a:rPr lang="fr-FR" sz="1400">
                  <a:solidFill>
                    <a:srgbClr val="1B846F"/>
                  </a:solidFill>
                  <a:latin typeface="Verdana" charset="0"/>
                </a:rPr>
              </a:b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g/kg syötyä kuiva-ainetta</a:t>
              </a:r>
            </a:p>
          </p:txBody>
        </p:sp>
        <p:sp>
          <p:nvSpPr>
            <p:cNvPr id="16424" name="Text Box 36"/>
            <p:cNvSpPr txBox="1">
              <a:spLocks noChangeArrowheads="1"/>
            </p:cNvSpPr>
            <p:nvPr/>
          </p:nvSpPr>
          <p:spPr bwMode="auto">
            <a:xfrm>
              <a:off x="2131" y="3043"/>
              <a:ext cx="200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Endogeeninen perushävikki</a:t>
              </a:r>
              <a:br>
                <a:rPr lang="fr-FR" sz="1400">
                  <a:solidFill>
                    <a:srgbClr val="1B846F"/>
                  </a:solidFill>
                  <a:latin typeface="Verdana" charset="0"/>
                </a:rPr>
              </a:b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(riippuu eläimestä)</a:t>
              </a:r>
            </a:p>
          </p:txBody>
        </p:sp>
        <p:sp>
          <p:nvSpPr>
            <p:cNvPr id="16425" name="Text Box 37"/>
            <p:cNvSpPr txBox="1">
              <a:spLocks noChangeArrowheads="1"/>
            </p:cNvSpPr>
            <p:nvPr/>
          </p:nvSpPr>
          <p:spPr bwMode="auto">
            <a:xfrm>
              <a:off x="2918" y="2355"/>
              <a:ext cx="153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Sulamaton</a:t>
              </a:r>
              <a:br>
                <a:rPr lang="fr-FR" sz="1400">
                  <a:solidFill>
                    <a:srgbClr val="1B846F"/>
                  </a:solidFill>
                  <a:latin typeface="Verdana" charset="0"/>
                </a:rPr>
              </a:br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(riippuu rehusta)</a:t>
              </a:r>
            </a:p>
          </p:txBody>
        </p:sp>
        <p:sp>
          <p:nvSpPr>
            <p:cNvPr id="16426" name="Text Box 38"/>
            <p:cNvSpPr txBox="1">
              <a:spLocks noChangeArrowheads="1"/>
            </p:cNvSpPr>
            <p:nvPr/>
          </p:nvSpPr>
          <p:spPr bwMode="auto">
            <a:xfrm>
              <a:off x="4531" y="2421"/>
              <a:ext cx="123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Näennäisesti</a:t>
              </a:r>
            </a:p>
            <a:p>
              <a:pPr algn="ctr" eaLnBrk="0" hangingPunct="0"/>
              <a:r>
                <a:rPr lang="fr-FR" sz="1400">
                  <a:solidFill>
                    <a:srgbClr val="1B846F"/>
                  </a:solidFill>
                  <a:latin typeface="Verdana" charset="0"/>
                </a:rPr>
                <a:t>sulava</a:t>
              </a:r>
            </a:p>
          </p:txBody>
        </p:sp>
        <p:sp>
          <p:nvSpPr>
            <p:cNvPr id="16427" name="AutoShape 39"/>
            <p:cNvSpPr>
              <a:spLocks/>
            </p:cNvSpPr>
            <p:nvPr/>
          </p:nvSpPr>
          <p:spPr bwMode="auto">
            <a:xfrm>
              <a:off x="4526" y="1649"/>
              <a:ext cx="179" cy="1763"/>
            </a:xfrm>
            <a:prstGeom prst="rightBrace">
              <a:avLst>
                <a:gd name="adj1" fmla="val 82076"/>
                <a:gd name="adj2" fmla="val 50000"/>
              </a:avLst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US" sz="2400" b="1">
                <a:solidFill>
                  <a:srgbClr val="1B846F"/>
                </a:solidFill>
                <a:latin typeface="Verdana" charset="0"/>
              </a:endParaRPr>
            </a:p>
          </p:txBody>
        </p:sp>
      </p:grpSp>
      <p:sp>
        <p:nvSpPr>
          <p:cNvPr id="212010" name="AutoShape 42"/>
          <p:cNvSpPr>
            <a:spLocks noChangeArrowheads="1"/>
          </p:cNvSpPr>
          <p:nvPr/>
        </p:nvSpPr>
        <p:spPr bwMode="auto">
          <a:xfrm>
            <a:off x="4622800" y="1239838"/>
            <a:ext cx="4111625" cy="819150"/>
          </a:xfrm>
          <a:prstGeom prst="wedgeRoundRectCallout">
            <a:avLst>
              <a:gd name="adj1" fmla="val -13894"/>
              <a:gd name="adj2" fmla="val 358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1400">
                <a:solidFill>
                  <a:srgbClr val="1B846F"/>
                </a:solidFill>
              </a:rPr>
              <a:t>Kun valkuaisen saanti vähenee, endogeenisen perushävikin suhteellinen merkitys kasvaa ja näennäinen sulavuus pienenee.</a:t>
            </a:r>
          </a:p>
        </p:txBody>
      </p:sp>
      <p:sp>
        <p:nvSpPr>
          <p:cNvPr id="212012" name="AutoShape 4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12013" name="AutoShape 45"/>
          <p:cNvSpPr>
            <a:spLocks noChangeArrowheads="1"/>
          </p:cNvSpPr>
          <p:nvPr/>
        </p:nvSpPr>
        <p:spPr bwMode="auto">
          <a:xfrm>
            <a:off x="3995738" y="2516188"/>
            <a:ext cx="2555875" cy="920750"/>
          </a:xfrm>
          <a:prstGeom prst="wedgeRoundRectCallout">
            <a:avLst>
              <a:gd name="adj1" fmla="val 9940"/>
              <a:gd name="adj2" fmla="val 283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Näennäinen sulavuus riippuu valkuaisen saannista rehusta.</a:t>
            </a:r>
          </a:p>
        </p:txBody>
      </p:sp>
      <p:sp>
        <p:nvSpPr>
          <p:cNvPr id="16391" name="AutoShape 4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38442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Aminohapot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1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1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2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2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1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010" grpId="0" animBg="1"/>
      <p:bldP spid="212012" grpId="0" animBg="1"/>
      <p:bldP spid="2120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Line 2"/>
          <p:cNvSpPr>
            <a:spLocks noChangeShapeType="1"/>
          </p:cNvSpPr>
          <p:nvPr/>
        </p:nvSpPr>
        <p:spPr bwMode="auto">
          <a:xfrm>
            <a:off x="3763963" y="2119313"/>
            <a:ext cx="1587" cy="223520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3709988" y="4354513"/>
            <a:ext cx="53975" cy="1587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3709988" y="4130675"/>
            <a:ext cx="53975" cy="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3709988" y="3906838"/>
            <a:ext cx="53975" cy="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3709988" y="3681413"/>
            <a:ext cx="53975" cy="1587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3709988" y="3457575"/>
            <a:ext cx="53975" cy="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3709988" y="3240088"/>
            <a:ext cx="53975" cy="1587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3709988" y="3016250"/>
            <a:ext cx="53975" cy="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>
            <a:off x="3709988" y="2790825"/>
            <a:ext cx="53975" cy="1588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3709988" y="2568575"/>
            <a:ext cx="53975" cy="0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3709988" y="2343150"/>
            <a:ext cx="53975" cy="1588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>
            <a:off x="3709988" y="2119313"/>
            <a:ext cx="53975" cy="1587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3763963" y="4354513"/>
            <a:ext cx="3971925" cy="1587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 flipV="1">
            <a:off x="3763963" y="4354513"/>
            <a:ext cx="1587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 flipV="1">
            <a:off x="4556125" y="4354513"/>
            <a:ext cx="1588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V="1">
            <a:off x="5348288" y="4354513"/>
            <a:ext cx="1587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 flipV="1">
            <a:off x="6149975" y="4354513"/>
            <a:ext cx="1588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 flipV="1">
            <a:off x="6943725" y="4354513"/>
            <a:ext cx="0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 flipV="1">
            <a:off x="7735888" y="4354513"/>
            <a:ext cx="1587" cy="41275"/>
          </a:xfrm>
          <a:prstGeom prst="line">
            <a:avLst/>
          </a:prstGeom>
          <a:noFill/>
          <a:ln w="38100">
            <a:solidFill>
              <a:srgbClr val="1B846F"/>
            </a:solidFill>
            <a:round/>
            <a:headEnd/>
            <a:tailEnd/>
          </a:ln>
        </p:spPr>
        <p:txBody>
          <a:bodyPr/>
          <a:lstStyle/>
          <a:p>
            <a:endParaRPr lang="fi-FI"/>
          </a:p>
        </p:txBody>
      </p:sp>
      <p:sp>
        <p:nvSpPr>
          <p:cNvPr id="17429" name="Rectangle 26"/>
          <p:cNvSpPr>
            <a:spLocks noChangeArrowheads="1"/>
          </p:cNvSpPr>
          <p:nvPr/>
        </p:nvSpPr>
        <p:spPr bwMode="auto">
          <a:xfrm>
            <a:off x="4721225" y="4387850"/>
            <a:ext cx="2627313" cy="2460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Syödyt aminohapot, g/pv</a:t>
            </a:r>
          </a:p>
        </p:txBody>
      </p:sp>
      <p:sp>
        <p:nvSpPr>
          <p:cNvPr id="17430" name="Rectangle 27"/>
          <p:cNvSpPr>
            <a:spLocks noChangeArrowheads="1"/>
          </p:cNvSpPr>
          <p:nvPr/>
        </p:nvSpPr>
        <p:spPr bwMode="auto">
          <a:xfrm rot="21827">
            <a:off x="2455863" y="2239963"/>
            <a:ext cx="11064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Ohutsuoli-</a:t>
            </a:r>
          </a:p>
          <a:p>
            <a:pPr algn="ctr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sulavuus</a:t>
            </a:r>
          </a:p>
        </p:txBody>
      </p:sp>
      <p:sp>
        <p:nvSpPr>
          <p:cNvPr id="17431" name="Rectangle 29"/>
          <p:cNvSpPr>
            <a:spLocks noChangeArrowheads="1"/>
          </p:cNvSpPr>
          <p:nvPr/>
        </p:nvSpPr>
        <p:spPr bwMode="auto">
          <a:xfrm>
            <a:off x="5616575" y="2997200"/>
            <a:ext cx="12192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Näennäinen</a:t>
            </a:r>
          </a:p>
        </p:txBody>
      </p:sp>
      <p:sp>
        <p:nvSpPr>
          <p:cNvPr id="17432" name="Text Box 31"/>
          <p:cNvSpPr txBox="1">
            <a:spLocks noChangeArrowheads="1"/>
          </p:cNvSpPr>
          <p:nvPr/>
        </p:nvSpPr>
        <p:spPr bwMode="auto">
          <a:xfrm>
            <a:off x="2303463" y="296863"/>
            <a:ext cx="63896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400" b="1">
                <a:solidFill>
                  <a:srgbClr val="1B846F"/>
                </a:solidFill>
                <a:latin typeface="Verdana" charset="0"/>
              </a:rPr>
              <a:t>Näennäinen ja standardoitu aminohappojen ohutsuolisulavuus</a:t>
            </a:r>
            <a:endParaRPr lang="fr-FR" sz="2400">
              <a:solidFill>
                <a:srgbClr val="1B846F"/>
              </a:solidFill>
              <a:latin typeface="Verdana" charset="0"/>
            </a:endParaRPr>
          </a:p>
        </p:txBody>
      </p:sp>
      <p:sp>
        <p:nvSpPr>
          <p:cNvPr id="17433" name="Rectangle 32"/>
          <p:cNvSpPr>
            <a:spLocks noChangeArrowheads="1"/>
          </p:cNvSpPr>
          <p:nvPr/>
        </p:nvSpPr>
        <p:spPr bwMode="auto">
          <a:xfrm>
            <a:off x="2238375" y="4867275"/>
            <a:ext cx="658177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381000" indent="-381000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Näennäinen sulavuus =</a:t>
            </a:r>
          </a:p>
          <a:p>
            <a:pPr marL="381000" indent="-381000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 (AH rehussa - AH ruokasulassa)/AH rehussa</a:t>
            </a:r>
          </a:p>
        </p:txBody>
      </p:sp>
      <p:sp>
        <p:nvSpPr>
          <p:cNvPr id="17434" name="Rectangle 40"/>
          <p:cNvSpPr>
            <a:spLocks noChangeArrowheads="1"/>
          </p:cNvSpPr>
          <p:nvPr/>
        </p:nvSpPr>
        <p:spPr bwMode="auto">
          <a:xfrm>
            <a:off x="3959225" y="2420938"/>
            <a:ext cx="13335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GB" sz="1600">
                <a:solidFill>
                  <a:srgbClr val="FF0000"/>
                </a:solidFill>
                <a:latin typeface="Verdana" charset="0"/>
              </a:rPr>
              <a:t>Standardoitu</a:t>
            </a:r>
          </a:p>
        </p:txBody>
      </p:sp>
      <p:sp>
        <p:nvSpPr>
          <p:cNvPr id="17435" name="Rectangle 41"/>
          <p:cNvSpPr>
            <a:spLocks noChangeArrowheads="1"/>
          </p:cNvSpPr>
          <p:nvPr/>
        </p:nvSpPr>
        <p:spPr bwMode="auto">
          <a:xfrm>
            <a:off x="2224088" y="5516563"/>
            <a:ext cx="714851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90500" indent="-190500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Standardoitu sulavuus =</a:t>
            </a:r>
          </a:p>
          <a:p>
            <a:pPr marL="190500" indent="-190500" eaLnBrk="0" hangingPunct="0"/>
            <a:r>
              <a:rPr lang="en-GB" sz="1600">
                <a:solidFill>
                  <a:srgbClr val="1B846F"/>
                </a:solidFill>
                <a:latin typeface="Verdana" charset="0"/>
              </a:rPr>
              <a:t> (AH rehussa - (AH ruokasulassa – AH perushävikki))/ AH rehussa</a:t>
            </a:r>
          </a:p>
        </p:txBody>
      </p:sp>
      <p:sp>
        <p:nvSpPr>
          <p:cNvPr id="17436" name="Line 43"/>
          <p:cNvSpPr>
            <a:spLocks noChangeShapeType="1"/>
          </p:cNvSpPr>
          <p:nvPr/>
        </p:nvSpPr>
        <p:spPr bwMode="auto">
          <a:xfrm>
            <a:off x="3743325" y="2384425"/>
            <a:ext cx="35639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17437" name="Freeform 45"/>
          <p:cNvSpPr>
            <a:spLocks/>
          </p:cNvSpPr>
          <p:nvPr/>
        </p:nvSpPr>
        <p:spPr bwMode="auto">
          <a:xfrm>
            <a:off x="3851275" y="2636838"/>
            <a:ext cx="3457575" cy="1441450"/>
          </a:xfrm>
          <a:custGeom>
            <a:avLst/>
            <a:gdLst>
              <a:gd name="T0" fmla="*/ 0 w 2178"/>
              <a:gd name="T1" fmla="*/ 2147483647 h 908"/>
              <a:gd name="T2" fmla="*/ 2147483647 w 2178"/>
              <a:gd name="T3" fmla="*/ 2147483647 h 908"/>
              <a:gd name="T4" fmla="*/ 2147483647 w 2178"/>
              <a:gd name="T5" fmla="*/ 2147483647 h 908"/>
              <a:gd name="T6" fmla="*/ 2147483647 w 2178"/>
              <a:gd name="T7" fmla="*/ 2147483647 h 908"/>
              <a:gd name="T8" fmla="*/ 2147483647 w 2178"/>
              <a:gd name="T9" fmla="*/ 2147483647 h 908"/>
              <a:gd name="T10" fmla="*/ 2147483647 w 2178"/>
              <a:gd name="T11" fmla="*/ 2147483647 h 908"/>
              <a:gd name="T12" fmla="*/ 2147483647 w 2178"/>
              <a:gd name="T13" fmla="*/ 0 h 9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78"/>
              <a:gd name="T22" fmla="*/ 0 h 908"/>
              <a:gd name="T23" fmla="*/ 2178 w 2178"/>
              <a:gd name="T24" fmla="*/ 908 h 9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78" h="908">
                <a:moveTo>
                  <a:pt x="0" y="908"/>
                </a:moveTo>
                <a:cubicBezTo>
                  <a:pt x="83" y="766"/>
                  <a:pt x="167" y="624"/>
                  <a:pt x="250" y="522"/>
                </a:cubicBezTo>
                <a:cubicBezTo>
                  <a:pt x="333" y="420"/>
                  <a:pt x="416" y="352"/>
                  <a:pt x="499" y="295"/>
                </a:cubicBezTo>
                <a:cubicBezTo>
                  <a:pt x="582" y="238"/>
                  <a:pt x="662" y="216"/>
                  <a:pt x="749" y="182"/>
                </a:cubicBezTo>
                <a:cubicBezTo>
                  <a:pt x="836" y="148"/>
                  <a:pt x="904" y="114"/>
                  <a:pt x="1021" y="91"/>
                </a:cubicBezTo>
                <a:cubicBezTo>
                  <a:pt x="1138" y="68"/>
                  <a:pt x="1259" y="61"/>
                  <a:pt x="1452" y="46"/>
                </a:cubicBezTo>
                <a:cubicBezTo>
                  <a:pt x="1645" y="31"/>
                  <a:pt x="2057" y="8"/>
                  <a:pt x="2178" y="0"/>
                </a:cubicBezTo>
              </a:path>
            </a:pathLst>
          </a:custGeom>
          <a:noFill/>
          <a:ln w="76200">
            <a:solidFill>
              <a:srgbClr val="1B846F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fi-FI"/>
          </a:p>
        </p:txBody>
      </p:sp>
      <p:sp>
        <p:nvSpPr>
          <p:cNvPr id="214062" name="AutoShape 46"/>
          <p:cNvSpPr>
            <a:spLocks noChangeArrowheads="1"/>
          </p:cNvSpPr>
          <p:nvPr/>
        </p:nvSpPr>
        <p:spPr bwMode="auto">
          <a:xfrm>
            <a:off x="3887788" y="1222375"/>
            <a:ext cx="4738687" cy="715963"/>
          </a:xfrm>
          <a:prstGeom prst="wedgeRoundRectCallout">
            <a:avLst>
              <a:gd name="adj1" fmla="val -16667"/>
              <a:gd name="adj2" fmla="val 1056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Standardoidut sulavuudet eivät riipu valkuaisen saannista</a:t>
            </a:r>
          </a:p>
        </p:txBody>
      </p:sp>
      <p:sp>
        <p:nvSpPr>
          <p:cNvPr id="214063" name="AutoShape 4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7440" name="AutoShape 4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38442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Aminohapot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4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4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1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1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62" grpId="0" animBg="1"/>
      <p:bldP spid="21406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Grp="1" noChangeArrowheads="1"/>
          </p:cNvSpPr>
          <p:nvPr>
            <p:ph type="title"/>
          </p:nvPr>
        </p:nvSpPr>
        <p:spPr>
          <a:xfrm>
            <a:off x="2232025" y="549275"/>
            <a:ext cx="6781800" cy="609600"/>
          </a:xfrm>
        </p:spPr>
        <p:txBody>
          <a:bodyPr/>
          <a:lstStyle/>
          <a:p>
            <a:pPr eaLnBrk="1" hangingPunct="1"/>
            <a:r>
              <a:rPr lang="en-GB" sz="3200" smtClean="0"/>
              <a:t>Sulava fosfori</a:t>
            </a:r>
            <a:endParaRPr lang="fr-FR" sz="3200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629400" cy="4572000"/>
          </a:xfrm>
        </p:spPr>
        <p:txBody>
          <a:bodyPr/>
          <a:lstStyle/>
          <a:p>
            <a:pPr eaLnBrk="1" hangingPunct="1"/>
            <a:r>
              <a:rPr lang="en-GB" sz="2400" smtClean="0">
                <a:solidFill>
                  <a:srgbClr val="1B846F"/>
                </a:solidFill>
              </a:rPr>
              <a:t>EvaPig</a:t>
            </a:r>
            <a:r>
              <a:rPr lang="en-GB" sz="2400" baseline="30000" smtClean="0">
                <a:solidFill>
                  <a:srgbClr val="1B846F"/>
                </a:solidFill>
              </a:rPr>
              <a:t>®</a:t>
            </a:r>
            <a:r>
              <a:rPr lang="en-GB" sz="2400" smtClean="0"/>
              <a:t> laskee </a:t>
            </a:r>
            <a:r>
              <a:rPr lang="en-GB" sz="2400" smtClean="0">
                <a:solidFill>
                  <a:srgbClr val="1B846F"/>
                </a:solidFill>
              </a:rPr>
              <a:t>sulavan fosforin </a:t>
            </a:r>
            <a:r>
              <a:rPr lang="en-GB" sz="2400" smtClean="0"/>
              <a:t>pitoisuuden rakeistetuille ja jauheisille rehuille.</a:t>
            </a:r>
          </a:p>
          <a:p>
            <a:pPr eaLnBrk="1" hangingPunct="1"/>
            <a:r>
              <a:rPr lang="en-GB" sz="2400" smtClean="0"/>
              <a:t>Rehuseoksen sulavan fosforin pitoisuuden laskenta huomioi:</a:t>
            </a:r>
          </a:p>
          <a:p>
            <a:pPr lvl="1" eaLnBrk="1" hangingPunct="1"/>
            <a:r>
              <a:rPr lang="en-GB" sz="2000" smtClean="0"/>
              <a:t>Rehujen </a:t>
            </a:r>
            <a:r>
              <a:rPr lang="en-GB" sz="2000" smtClean="0">
                <a:solidFill>
                  <a:srgbClr val="1B846F"/>
                </a:solidFill>
              </a:rPr>
              <a:t>luontaisen fytaasin</a:t>
            </a:r>
          </a:p>
          <a:p>
            <a:pPr lvl="1" eaLnBrk="1" hangingPunct="1"/>
            <a:r>
              <a:rPr lang="en-GB" sz="2000" smtClean="0"/>
              <a:t>Rehuseokseen </a:t>
            </a:r>
            <a:r>
              <a:rPr lang="en-GB" sz="2000" smtClean="0">
                <a:solidFill>
                  <a:srgbClr val="1B846F"/>
                </a:solidFill>
              </a:rPr>
              <a:t>lisätyn fytaasin</a:t>
            </a:r>
          </a:p>
          <a:p>
            <a:pPr lvl="1" eaLnBrk="1" hangingPunct="1"/>
            <a:r>
              <a:rPr lang="en-GB" sz="2000" smtClean="0"/>
              <a:t>Rehuseoksen </a:t>
            </a:r>
            <a:r>
              <a:rPr lang="en-GB" sz="2000" smtClean="0">
                <a:solidFill>
                  <a:srgbClr val="1B846F"/>
                </a:solidFill>
              </a:rPr>
              <a:t>olomuodon</a:t>
            </a:r>
            <a:r>
              <a:rPr lang="en-GB" sz="2000" smtClean="0"/>
              <a:t> (rae tai jauho)</a:t>
            </a:r>
          </a:p>
          <a:p>
            <a:pPr eaLnBrk="1" hangingPunct="1"/>
            <a:r>
              <a:rPr lang="fr-FR" sz="2400" smtClean="0"/>
              <a:t>Sulavan fosforin pitoisuus riippuu </a:t>
            </a:r>
            <a:r>
              <a:rPr lang="fr-FR" sz="2400" smtClean="0">
                <a:solidFill>
                  <a:srgbClr val="1B846F"/>
                </a:solidFill>
              </a:rPr>
              <a:t>fytaasin määrästä</a:t>
            </a:r>
            <a:r>
              <a:rPr lang="fr-FR" sz="2400" smtClean="0"/>
              <a:t> ja </a:t>
            </a:r>
            <a:r>
              <a:rPr lang="fr-FR" sz="2400" smtClean="0">
                <a:solidFill>
                  <a:srgbClr val="1B846F"/>
                </a:solidFill>
              </a:rPr>
              <a:t>biologisesta aktiivisuudesta</a:t>
            </a:r>
            <a:r>
              <a:rPr lang="fr-FR" sz="2400" smtClean="0"/>
              <a:t> </a:t>
            </a:r>
            <a:r>
              <a:rPr lang="fr-FR" sz="1800" smtClean="0"/>
              <a:t>(ilmaistaan g vapautunutta P per 500 U fytaasia).</a:t>
            </a:r>
            <a:endParaRPr lang="en-GB" sz="1800" smtClean="0"/>
          </a:p>
        </p:txBody>
      </p:sp>
      <p:sp>
        <p:nvSpPr>
          <p:cNvPr id="7066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8437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278130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Fosfori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  <p:bldP spid="706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30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59000" y="2343150"/>
            <a:ext cx="6732588" cy="4514850"/>
          </a:xfrm>
        </p:spPr>
      </p:pic>
      <p:sp>
        <p:nvSpPr>
          <p:cNvPr id="19459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Sulava fosfori</a:t>
            </a:r>
            <a:endParaRPr lang="fr-FR" sz="3200" smtClean="0"/>
          </a:p>
        </p:txBody>
      </p:sp>
      <p:sp>
        <p:nvSpPr>
          <p:cNvPr id="26112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9461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78130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Fosfori</a:t>
            </a:r>
          </a:p>
        </p:txBody>
      </p:sp>
      <p:sp>
        <p:nvSpPr>
          <p:cNvPr id="19462" name="Rectangle 12"/>
          <p:cNvSpPr>
            <a:spLocks noChangeArrowheads="1"/>
          </p:cNvSpPr>
          <p:nvPr/>
        </p:nvSpPr>
        <p:spPr bwMode="auto">
          <a:xfrm>
            <a:off x="2362200" y="1752600"/>
            <a:ext cx="6629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FontTx/>
              <a:buChar char="•"/>
            </a:pPr>
            <a:endParaRPr lang="en-US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261133" name="Rectangle 13"/>
          <p:cNvSpPr>
            <a:spLocks noChangeArrowheads="1"/>
          </p:cNvSpPr>
          <p:nvPr/>
        </p:nvSpPr>
        <p:spPr bwMode="auto">
          <a:xfrm>
            <a:off x="2519363" y="1557338"/>
            <a:ext cx="63373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rgbClr val="1B846F"/>
              </a:buClr>
              <a:buFontTx/>
              <a:buChar char="•"/>
            </a:pPr>
            <a:r>
              <a:rPr lang="fr-FR">
                <a:solidFill>
                  <a:srgbClr val="000000"/>
                </a:solidFill>
                <a:latin typeface="Verdana" charset="0"/>
              </a:rPr>
              <a:t>Rehuseos, </a:t>
            </a:r>
            <a:r>
              <a:rPr lang="fr-FR">
                <a:solidFill>
                  <a:srgbClr val="1B846F"/>
                </a:solidFill>
                <a:latin typeface="Verdana" charset="0"/>
              </a:rPr>
              <a:t>johon on lisätty fytaasia, </a:t>
            </a:r>
            <a:r>
              <a:rPr lang="fr-FR">
                <a:solidFill>
                  <a:srgbClr val="000000"/>
                </a:solidFill>
                <a:latin typeface="Verdana" charset="0"/>
              </a:rPr>
              <a:t>mutta </a:t>
            </a:r>
            <a:r>
              <a:rPr lang="fr-FR">
                <a:solidFill>
                  <a:srgbClr val="1B846F"/>
                </a:solidFill>
                <a:latin typeface="Verdana" charset="0"/>
              </a:rPr>
              <a:t>jossa ei ole luontaista fytaasia</a:t>
            </a:r>
            <a:r>
              <a:rPr lang="fr-FR">
                <a:solidFill>
                  <a:srgbClr val="000000"/>
                </a:solidFill>
                <a:latin typeface="Verdana" charset="0"/>
              </a:rPr>
              <a:t> (se puuttuu tai on tuhoutunut prosessoinnissa)</a:t>
            </a:r>
            <a:endParaRPr lang="en-GB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261134" name="Text Box 14"/>
          <p:cNvSpPr txBox="1">
            <a:spLocks noChangeArrowheads="1"/>
          </p:cNvSpPr>
          <p:nvPr/>
        </p:nvSpPr>
        <p:spPr bwMode="auto">
          <a:xfrm>
            <a:off x="8101013" y="3278188"/>
            <a:ext cx="1042987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>
                <a:solidFill>
                  <a:srgbClr val="000000"/>
                </a:solidFill>
              </a:rPr>
              <a:t>Fytaasin tyypit</a:t>
            </a:r>
          </a:p>
        </p:txBody>
      </p:sp>
      <p:sp>
        <p:nvSpPr>
          <p:cNvPr id="261135" name="AutoShape 15"/>
          <p:cNvSpPr>
            <a:spLocks noChangeArrowheads="1"/>
          </p:cNvSpPr>
          <p:nvPr/>
        </p:nvSpPr>
        <p:spPr bwMode="auto">
          <a:xfrm>
            <a:off x="4427538" y="4995863"/>
            <a:ext cx="3384550" cy="1025525"/>
          </a:xfrm>
          <a:prstGeom prst="wedgeRoundRectCallout">
            <a:avLst>
              <a:gd name="adj1" fmla="val 282"/>
              <a:gd name="adj2" fmla="val -16362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Vapautunut P lasketaan lisätyn fytaasin määrän ja aktiivisuuden perusteella</a:t>
            </a:r>
          </a:p>
        </p:txBody>
      </p:sp>
      <p:sp>
        <p:nvSpPr>
          <p:cNvPr id="19466" name="Oval 17"/>
          <p:cNvSpPr>
            <a:spLocks noChangeArrowheads="1"/>
          </p:cNvSpPr>
          <p:nvPr/>
        </p:nvSpPr>
        <p:spPr bwMode="auto">
          <a:xfrm>
            <a:off x="5505450" y="3470275"/>
            <a:ext cx="131763" cy="13176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1" name="Tekstikehys 10"/>
          <p:cNvSpPr txBox="1"/>
          <p:nvPr/>
        </p:nvSpPr>
        <p:spPr>
          <a:xfrm rot="16200000">
            <a:off x="608013" y="4144962"/>
            <a:ext cx="3822700" cy="307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Vapautunut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sulava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 P (g)</a:t>
            </a:r>
            <a:endParaRPr lang="fi-FI" sz="1400" b="1" dirty="0">
              <a:latin typeface="+mn-lt"/>
            </a:endParaRPr>
          </a:p>
        </p:txBody>
      </p:sp>
      <p:sp>
        <p:nvSpPr>
          <p:cNvPr id="12" name="Tekstikehys 11"/>
          <p:cNvSpPr txBox="1"/>
          <p:nvPr/>
        </p:nvSpPr>
        <p:spPr>
          <a:xfrm>
            <a:off x="4052888" y="6550025"/>
            <a:ext cx="2798762" cy="307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+mn-lt"/>
              </a:rPr>
              <a:t>U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Fytaasia</a:t>
            </a:r>
            <a:endParaRPr lang="fi-FI" sz="1400" b="1" dirty="0">
              <a:latin typeface="+mn-lt"/>
            </a:endParaRP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1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1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61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1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1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61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61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61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261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1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261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30" grpId="0"/>
      <p:bldP spid="261124" grpId="0" animBg="1"/>
      <p:bldP spid="261133" grpId="0" build="p"/>
      <p:bldP spid="261134" grpId="0"/>
      <p:bldP spid="261135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59000" y="2343150"/>
            <a:ext cx="6732588" cy="4514850"/>
          </a:xfrm>
        </p:spPr>
      </p:pic>
      <p:sp>
        <p:nvSpPr>
          <p:cNvPr id="20483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/>
              <a:t>Sulava fosfori</a:t>
            </a:r>
            <a:endParaRPr lang="fr-FR" sz="3200" smtClean="0"/>
          </a:p>
        </p:txBody>
      </p:sp>
      <p:sp>
        <p:nvSpPr>
          <p:cNvPr id="26624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0485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78130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Fosfori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362200" y="1752600"/>
            <a:ext cx="6629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FontTx/>
              <a:buChar char="•"/>
            </a:pPr>
            <a:endParaRPr lang="en-US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266247" name="Rectangle 7"/>
          <p:cNvSpPr>
            <a:spLocks noChangeArrowheads="1"/>
          </p:cNvSpPr>
          <p:nvPr/>
        </p:nvSpPr>
        <p:spPr bwMode="auto">
          <a:xfrm>
            <a:off x="2519363" y="1557338"/>
            <a:ext cx="6270625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rgbClr val="1B846F"/>
              </a:buClr>
              <a:buFontTx/>
              <a:buChar char="•"/>
            </a:pPr>
            <a:r>
              <a:rPr lang="fr-FR">
                <a:solidFill>
                  <a:srgbClr val="000000"/>
                </a:solidFill>
                <a:latin typeface="Verdana" charset="0"/>
              </a:rPr>
              <a:t>Rehuseos, </a:t>
            </a:r>
            <a:r>
              <a:rPr lang="fr-FR">
                <a:solidFill>
                  <a:srgbClr val="1B846F"/>
                </a:solidFill>
                <a:latin typeface="Verdana" charset="0"/>
              </a:rPr>
              <a:t>jossa on lisättyä fytaasia</a:t>
            </a:r>
            <a:r>
              <a:rPr lang="fr-FR">
                <a:solidFill>
                  <a:srgbClr val="000000"/>
                </a:solidFill>
                <a:latin typeface="Verdana" charset="0"/>
              </a:rPr>
              <a:t> ja </a:t>
            </a:r>
            <a:r>
              <a:rPr lang="fr-FR">
                <a:solidFill>
                  <a:srgbClr val="1B846F"/>
                </a:solidFill>
                <a:latin typeface="Verdana" charset="0"/>
              </a:rPr>
              <a:t>luontaisen fytaasin aktiivisuutta</a:t>
            </a:r>
            <a:endParaRPr lang="en-GB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8101013" y="3249613"/>
            <a:ext cx="1042987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>
                <a:solidFill>
                  <a:srgbClr val="000000"/>
                </a:solidFill>
              </a:rPr>
              <a:t>Fytaasin tyypit</a:t>
            </a:r>
          </a:p>
        </p:txBody>
      </p:sp>
      <p:sp>
        <p:nvSpPr>
          <p:cNvPr id="266250" name="AutoShape 10"/>
          <p:cNvSpPr>
            <a:spLocks noChangeArrowheads="1"/>
          </p:cNvSpPr>
          <p:nvPr/>
        </p:nvSpPr>
        <p:spPr bwMode="auto">
          <a:xfrm>
            <a:off x="4392613" y="4995863"/>
            <a:ext cx="2232025" cy="1025525"/>
          </a:xfrm>
          <a:prstGeom prst="wedgeRoundRectCallout">
            <a:avLst>
              <a:gd name="adj1" fmla="val -71338"/>
              <a:gd name="adj2" fmla="val 1201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Luontaisen fytaasin vapauttama P</a:t>
            </a:r>
          </a:p>
        </p:txBody>
      </p:sp>
      <p:sp>
        <p:nvSpPr>
          <p:cNvPr id="266251" name="AutoShape 11"/>
          <p:cNvSpPr>
            <a:spLocks noChangeArrowheads="1"/>
          </p:cNvSpPr>
          <p:nvPr/>
        </p:nvSpPr>
        <p:spPr bwMode="auto">
          <a:xfrm>
            <a:off x="6264275" y="4224338"/>
            <a:ext cx="1584325" cy="715962"/>
          </a:xfrm>
          <a:prstGeom prst="wedgeRoundRectCallout">
            <a:avLst>
              <a:gd name="adj1" fmla="val -49500"/>
              <a:gd name="adj2" fmla="val -14641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Vapautunut P yhteensä</a:t>
            </a:r>
          </a:p>
        </p:txBody>
      </p:sp>
      <p:sp>
        <p:nvSpPr>
          <p:cNvPr id="20491" name="Oval 14"/>
          <p:cNvSpPr>
            <a:spLocks noChangeArrowheads="1"/>
          </p:cNvSpPr>
          <p:nvPr/>
        </p:nvSpPr>
        <p:spPr bwMode="auto">
          <a:xfrm>
            <a:off x="5908675" y="3241675"/>
            <a:ext cx="131763" cy="13176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0492" name="Oval 15"/>
          <p:cNvSpPr>
            <a:spLocks noChangeArrowheads="1"/>
          </p:cNvSpPr>
          <p:nvPr/>
        </p:nvSpPr>
        <p:spPr bwMode="auto">
          <a:xfrm>
            <a:off x="3417888" y="5443538"/>
            <a:ext cx="131762" cy="131762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3" name="Tekstikehys 12"/>
          <p:cNvSpPr txBox="1"/>
          <p:nvPr/>
        </p:nvSpPr>
        <p:spPr>
          <a:xfrm rot="16200000">
            <a:off x="608013" y="4144962"/>
            <a:ext cx="3822700" cy="307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Vapautunut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sulava</a:t>
            </a:r>
            <a:r>
              <a:rPr lang="en-GB" sz="1400" b="1" dirty="0">
                <a:solidFill>
                  <a:schemeClr val="bg1"/>
                </a:solidFill>
                <a:latin typeface="+mn-lt"/>
              </a:rPr>
              <a:t> P (g)</a:t>
            </a:r>
            <a:endParaRPr lang="fi-FI" sz="1400" b="1" dirty="0">
              <a:latin typeface="+mn-lt"/>
            </a:endParaRPr>
          </a:p>
        </p:txBody>
      </p:sp>
      <p:sp>
        <p:nvSpPr>
          <p:cNvPr id="14" name="Tekstikehys 13"/>
          <p:cNvSpPr txBox="1"/>
          <p:nvPr/>
        </p:nvSpPr>
        <p:spPr>
          <a:xfrm>
            <a:off x="4052888" y="6550025"/>
            <a:ext cx="2798762" cy="307975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chemeClr val="bg1"/>
                </a:solidFill>
                <a:latin typeface="+mn-lt"/>
              </a:rPr>
              <a:t>U </a:t>
            </a:r>
            <a:r>
              <a:rPr lang="en-GB" sz="1400" b="1" dirty="0" err="1">
                <a:solidFill>
                  <a:schemeClr val="bg1"/>
                </a:solidFill>
                <a:latin typeface="+mn-lt"/>
              </a:rPr>
              <a:t>Fytaasia</a:t>
            </a:r>
            <a:endParaRPr lang="fi-FI" sz="1400" b="1" dirty="0">
              <a:latin typeface="+mn-lt"/>
            </a:endParaRP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66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66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66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66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266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266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6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66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/>
      <p:bldP spid="266244" grpId="0" animBg="1"/>
      <p:bldP spid="266247" grpId="0" build="p"/>
      <p:bldP spid="266248" grpId="0"/>
      <p:bldP spid="266250" grpId="0" animBg="1"/>
      <p:bldP spid="266251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51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3463" y="1592263"/>
            <a:ext cx="623252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AutoShape 2"/>
          <p:cNvSpPr>
            <a:spLocks noGrp="1" noChangeArrowheads="1"/>
          </p:cNvSpPr>
          <p:nvPr>
            <p:ph type="title"/>
          </p:nvPr>
        </p:nvSpPr>
        <p:spPr>
          <a:xfrm>
            <a:off x="2232025" y="368300"/>
            <a:ext cx="6781800" cy="609600"/>
          </a:xfrm>
        </p:spPr>
        <p:txBody>
          <a:bodyPr/>
          <a:lstStyle/>
          <a:p>
            <a:pPr eaLnBrk="1" hangingPunct="1"/>
            <a:r>
              <a:rPr lang="fr-FR" sz="3200" smtClean="0"/>
              <a:t>Päävalikko</a:t>
            </a: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2519363" y="2481263"/>
            <a:ext cx="2362200" cy="715962"/>
          </a:xfrm>
          <a:prstGeom prst="wedgeRoundRectCallout">
            <a:avLst>
              <a:gd name="adj1" fmla="val 57259"/>
              <a:gd name="adj2" fmla="val 17837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Luo ja hallinnoi rehuaineita</a:t>
            </a:r>
          </a:p>
        </p:txBody>
      </p:sp>
      <p:sp>
        <p:nvSpPr>
          <p:cNvPr id="73737" name="AutoShape 9"/>
          <p:cNvSpPr>
            <a:spLocks noChangeArrowheads="1"/>
          </p:cNvSpPr>
          <p:nvPr/>
        </p:nvSpPr>
        <p:spPr bwMode="auto">
          <a:xfrm>
            <a:off x="2303463" y="5229225"/>
            <a:ext cx="1905000" cy="914400"/>
          </a:xfrm>
          <a:prstGeom prst="wedgeRoundRectCallout">
            <a:avLst>
              <a:gd name="adj1" fmla="val 96167"/>
              <a:gd name="adj2" fmla="val -11319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>
                <a:solidFill>
                  <a:srgbClr val="1B846F"/>
                </a:solidFill>
              </a:rPr>
              <a:t>Luo, hallinnoi ja vertaile rehuseoksia</a:t>
            </a:r>
          </a:p>
        </p:txBody>
      </p:sp>
      <p:sp>
        <p:nvSpPr>
          <p:cNvPr id="73738" name="AutoShape 10"/>
          <p:cNvSpPr>
            <a:spLocks noChangeArrowheads="1"/>
          </p:cNvSpPr>
          <p:nvPr/>
        </p:nvSpPr>
        <p:spPr bwMode="auto">
          <a:xfrm>
            <a:off x="6084888" y="1665288"/>
            <a:ext cx="1524000" cy="914400"/>
          </a:xfrm>
          <a:prstGeom prst="wedgeRoundRectCallout">
            <a:avLst>
              <a:gd name="adj1" fmla="val -4894"/>
              <a:gd name="adj2" fmla="val 11475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Valitse kieli</a:t>
            </a:r>
          </a:p>
        </p:txBody>
      </p:sp>
      <p:sp>
        <p:nvSpPr>
          <p:cNvPr id="73739" name="AutoShape 11"/>
          <p:cNvSpPr>
            <a:spLocks noChangeArrowheads="1"/>
          </p:cNvSpPr>
          <p:nvPr/>
        </p:nvSpPr>
        <p:spPr bwMode="auto">
          <a:xfrm>
            <a:off x="7848600" y="2744788"/>
            <a:ext cx="1079500" cy="792162"/>
          </a:xfrm>
          <a:prstGeom prst="wedgeRoundRectCallout">
            <a:avLst>
              <a:gd name="adj1" fmla="val -102060"/>
              <a:gd name="adj2" fmla="val 5681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Valitse yksiköt</a:t>
            </a:r>
          </a:p>
        </p:txBody>
      </p:sp>
      <p:sp>
        <p:nvSpPr>
          <p:cNvPr id="73740" name="AutoShape 12"/>
          <p:cNvSpPr>
            <a:spLocks noChangeArrowheads="1"/>
          </p:cNvSpPr>
          <p:nvPr/>
        </p:nvSpPr>
        <p:spPr bwMode="auto">
          <a:xfrm>
            <a:off x="8064500" y="3919538"/>
            <a:ext cx="914400" cy="730250"/>
          </a:xfrm>
          <a:prstGeom prst="wedgeRoundRectCallout">
            <a:avLst>
              <a:gd name="adj1" fmla="val -131111"/>
              <a:gd name="adj2" fmla="val -1208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Katso ohjeet</a:t>
            </a:r>
          </a:p>
        </p:txBody>
      </p:sp>
      <p:sp>
        <p:nvSpPr>
          <p:cNvPr id="73741" name="AutoShape 13"/>
          <p:cNvSpPr>
            <a:spLocks noChangeArrowheads="1"/>
          </p:cNvSpPr>
          <p:nvPr/>
        </p:nvSpPr>
        <p:spPr bwMode="auto">
          <a:xfrm>
            <a:off x="4500563" y="5046663"/>
            <a:ext cx="1749425" cy="889000"/>
          </a:xfrm>
          <a:prstGeom prst="wedgeRoundRectCallout">
            <a:avLst>
              <a:gd name="adj1" fmla="val 88421"/>
              <a:gd name="adj2" fmla="val -4863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Mene verkkosivulle: </a:t>
            </a:r>
            <a:r>
              <a:rPr lang="fr-FR" sz="1400">
                <a:solidFill>
                  <a:srgbClr val="1B846F"/>
                </a:solidFill>
              </a:rPr>
              <a:t>www.evapig.com</a:t>
            </a:r>
          </a:p>
        </p:txBody>
      </p:sp>
      <p:sp>
        <p:nvSpPr>
          <p:cNvPr id="73742" name="AutoShape 14"/>
          <p:cNvSpPr>
            <a:spLocks noChangeArrowheads="1"/>
          </p:cNvSpPr>
          <p:nvPr/>
        </p:nvSpPr>
        <p:spPr bwMode="auto">
          <a:xfrm>
            <a:off x="5400675" y="6021388"/>
            <a:ext cx="1295400" cy="685800"/>
          </a:xfrm>
          <a:prstGeom prst="wedgeRoundRectCallout">
            <a:avLst>
              <a:gd name="adj1" fmla="val 63602"/>
              <a:gd name="adj2" fmla="val -14421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Tarkista päivitykset</a:t>
            </a:r>
          </a:p>
        </p:txBody>
      </p:sp>
      <p:sp>
        <p:nvSpPr>
          <p:cNvPr id="73743" name="AutoShape 15"/>
          <p:cNvSpPr>
            <a:spLocks noChangeArrowheads="1"/>
          </p:cNvSpPr>
          <p:nvPr/>
        </p:nvSpPr>
        <p:spPr bwMode="auto">
          <a:xfrm>
            <a:off x="6948488" y="6046788"/>
            <a:ext cx="1296987" cy="650875"/>
          </a:xfrm>
          <a:prstGeom prst="wedgeRoundRectCallout">
            <a:avLst>
              <a:gd name="adj1" fmla="val -35972"/>
              <a:gd name="adj2" fmla="val -1204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Poistu ohjelmasta</a:t>
            </a:r>
          </a:p>
        </p:txBody>
      </p:sp>
      <p:sp>
        <p:nvSpPr>
          <p:cNvPr id="73745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1517" name="AutoShap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1765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Päävalikko</a:t>
            </a:r>
          </a:p>
        </p:txBody>
      </p:sp>
      <p:sp>
        <p:nvSpPr>
          <p:cNvPr id="73752" name="AutoShape 24"/>
          <p:cNvSpPr>
            <a:spLocks noChangeArrowheads="1"/>
          </p:cNvSpPr>
          <p:nvPr/>
        </p:nvSpPr>
        <p:spPr bwMode="auto">
          <a:xfrm>
            <a:off x="5256213" y="3171825"/>
            <a:ext cx="1130300" cy="730250"/>
          </a:xfrm>
          <a:prstGeom prst="wedgeRoundRectCallout">
            <a:avLst>
              <a:gd name="adj1" fmla="val 87500"/>
              <a:gd name="adj2" fmla="val 541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Aloita pikaopas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3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3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73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20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3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3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animBg="1"/>
      <p:bldP spid="73737" grpId="0" animBg="1"/>
      <p:bldP spid="73738" grpId="0" animBg="1"/>
      <p:bldP spid="73739" grpId="0" animBg="1"/>
      <p:bldP spid="73740" grpId="0" animBg="1"/>
      <p:bldP spid="73741" grpId="0" animBg="1"/>
      <p:bldP spid="73742" grpId="0" animBg="1"/>
      <p:bldP spid="73743" grpId="0" animBg="1"/>
      <p:bldP spid="73745" grpId="0" animBg="1"/>
      <p:bldP spid="7375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Yksiköt</a:t>
            </a: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0150" y="4581525"/>
            <a:ext cx="6454775" cy="19415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r-FR" sz="2000" smtClean="0"/>
              <a:t>Valitse haluamasi yksiköiden esitystapa:</a:t>
            </a:r>
          </a:p>
          <a:p>
            <a:pPr lvl="1" eaLnBrk="1" hangingPunct="1">
              <a:lnSpc>
                <a:spcPct val="80000"/>
              </a:lnSpc>
            </a:pPr>
            <a:r>
              <a:rPr lang="fr-FR" sz="1800" smtClean="0"/>
              <a:t>Ilmakuivassa rehussa tai rehun kuiva-aineessa</a:t>
            </a:r>
          </a:p>
          <a:p>
            <a:pPr lvl="1" eaLnBrk="1" hangingPunct="1">
              <a:lnSpc>
                <a:spcPct val="80000"/>
              </a:lnSpc>
            </a:pPr>
            <a:r>
              <a:rPr lang="fr-FR" sz="1800" smtClean="0"/>
              <a:t>Kcal/kg tai MJ/kg</a:t>
            </a:r>
          </a:p>
          <a:p>
            <a:pPr lvl="1" eaLnBrk="1" hangingPunct="1">
              <a:lnSpc>
                <a:spcPct val="80000"/>
              </a:lnSpc>
            </a:pPr>
            <a:r>
              <a:rPr lang="fr-FR" sz="1800" smtClean="0"/>
              <a:t>% tai g/kg</a:t>
            </a:r>
          </a:p>
          <a:p>
            <a:pPr eaLnBrk="1" hangingPunct="1">
              <a:lnSpc>
                <a:spcPct val="80000"/>
              </a:lnSpc>
            </a:pPr>
            <a:r>
              <a:rPr lang="fr-FR" sz="2000" smtClean="0"/>
              <a:t>Näitä yksiköitä käytetään kaikkialla  EvaPig®-ohjelmassa: lomakkeet, kuviot, raportit</a:t>
            </a: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0088" y="1592263"/>
            <a:ext cx="3505200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781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89925" y="6119813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2534" name="AutoShap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17658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Päävalikko</a:t>
            </a: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7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47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7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247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7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7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247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7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7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247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7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7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47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7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7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47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7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7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47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11" grpId="0" build="p"/>
      <p:bldP spid="2478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6"/>
          <p:cNvSpPr>
            <a:spLocks noGrp="1" noChangeArrowheads="1"/>
          </p:cNvSpPr>
          <p:nvPr>
            <p:ph type="ctrTitle"/>
          </p:nvPr>
        </p:nvSpPr>
        <p:spPr>
          <a:xfrm>
            <a:off x="2503488" y="2933700"/>
            <a:ext cx="5737225" cy="1489075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fr-FR" sz="4400" smtClean="0"/>
              <a:t>Luo ja hallinnoi rehuaineita</a:t>
            </a:r>
          </a:p>
        </p:txBody>
      </p:sp>
      <p:sp>
        <p:nvSpPr>
          <p:cNvPr id="140298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16913" y="594995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3556" name="AutoShape 1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Rehuaineet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08538"/>
          </a:xfrm>
        </p:spPr>
        <p:txBody>
          <a:bodyPr/>
          <a:lstStyle/>
          <a:p>
            <a:pPr eaLnBrk="1" hangingPunct="1"/>
            <a:r>
              <a:rPr lang="en-GB" sz="2400" smtClean="0">
                <a:solidFill>
                  <a:srgbClr val="1B846F"/>
                </a:solidFill>
              </a:rPr>
              <a:t>EvaPig</a:t>
            </a:r>
            <a:r>
              <a:rPr lang="en-GB" sz="2400" baseline="30000" smtClean="0">
                <a:solidFill>
                  <a:srgbClr val="1B846F"/>
                </a:solidFill>
              </a:rPr>
              <a:t>®</a:t>
            </a:r>
            <a:r>
              <a:rPr lang="fr-FR" sz="2400" smtClean="0"/>
              <a:t>-ohjelman tietokannassa on yli 100 rehuainetta.</a:t>
            </a:r>
          </a:p>
          <a:p>
            <a:pPr eaLnBrk="1" hangingPunct="1"/>
            <a:r>
              <a:rPr lang="fr-FR" sz="2400" smtClean="0"/>
              <a:t>Voit luoda omia rehuaineita ja lisätä niitä tietokantaan.</a:t>
            </a:r>
          </a:p>
          <a:p>
            <a:pPr eaLnBrk="1" hangingPunct="1"/>
            <a:r>
              <a:rPr lang="fr-FR" sz="2400" smtClean="0"/>
              <a:t>Tietokannassa on seuraavat tiedot:</a:t>
            </a:r>
          </a:p>
          <a:p>
            <a:pPr lvl="1" eaLnBrk="1" hangingPunct="1"/>
            <a:r>
              <a:rPr lang="fr-FR" sz="2000" smtClean="0"/>
              <a:t>Peruskoostumus</a:t>
            </a:r>
          </a:p>
          <a:p>
            <a:pPr lvl="1" eaLnBrk="1" hangingPunct="1"/>
            <a:r>
              <a:rPr lang="fr-FR" sz="2000" smtClean="0"/>
              <a:t>Energia-arvot (DE, ME, NE) ja niiden suhteet kasvaville ja aikuisille sioille</a:t>
            </a:r>
          </a:p>
          <a:p>
            <a:pPr lvl="1" eaLnBrk="1" hangingPunct="1"/>
            <a:r>
              <a:rPr lang="fr-FR" sz="2000" smtClean="0"/>
              <a:t>Kokonais- ja standardoitujen sulavien  aminohappojen pitoisuudet</a:t>
            </a:r>
          </a:p>
          <a:p>
            <a:pPr lvl="1" eaLnBrk="1" hangingPunct="1"/>
            <a:r>
              <a:rPr lang="fr-FR" sz="2000" smtClean="0"/>
              <a:t>Kokonais- ja sulava fosfori</a:t>
            </a:r>
          </a:p>
        </p:txBody>
      </p:sp>
      <p:sp>
        <p:nvSpPr>
          <p:cNvPr id="7680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4581" name="AutoShap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7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7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68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68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768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build="p"/>
      <p:bldP spid="7680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Rehutaulukko</a:t>
            </a:r>
          </a:p>
        </p:txBody>
      </p:sp>
      <p:pic>
        <p:nvPicPr>
          <p:cNvPr id="788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376488" y="1628775"/>
            <a:ext cx="5710237" cy="4343400"/>
          </a:xfrm>
          <a:noFill/>
        </p:spPr>
      </p:pic>
      <p:sp>
        <p:nvSpPr>
          <p:cNvPr id="78855" name="AutoShape 7"/>
          <p:cNvSpPr>
            <a:spLocks noChangeArrowheads="1"/>
          </p:cNvSpPr>
          <p:nvPr/>
        </p:nvSpPr>
        <p:spPr bwMode="auto">
          <a:xfrm>
            <a:off x="1150938" y="869950"/>
            <a:ext cx="2747962" cy="1104900"/>
          </a:xfrm>
          <a:prstGeom prst="wedgeRoundRectCallout">
            <a:avLst>
              <a:gd name="adj1" fmla="val 73306"/>
              <a:gd name="adj2" fmla="val 5038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Jokainen välilehti sisältää ravintoaineryhmän</a:t>
            </a:r>
          </a:p>
        </p:txBody>
      </p:sp>
      <p:sp>
        <p:nvSpPr>
          <p:cNvPr id="78858" name="AutoShape 10"/>
          <p:cNvSpPr>
            <a:spLocks noChangeArrowheads="1"/>
          </p:cNvSpPr>
          <p:nvPr/>
        </p:nvSpPr>
        <p:spPr bwMode="auto">
          <a:xfrm>
            <a:off x="6372225" y="785813"/>
            <a:ext cx="2555875" cy="796925"/>
          </a:xfrm>
          <a:prstGeom prst="wedgeRoundRectCallout">
            <a:avLst>
              <a:gd name="adj1" fmla="val -33417"/>
              <a:gd name="adj2" fmla="val 9442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välilehteä ja näet arvot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5692775" y="2233613"/>
            <a:ext cx="1933575" cy="2079625"/>
            <a:chOff x="2160" y="1248"/>
            <a:chExt cx="1544" cy="1310"/>
          </a:xfrm>
        </p:grpSpPr>
        <p:sp>
          <p:nvSpPr>
            <p:cNvPr id="25613" name="AutoShape 11"/>
            <p:cNvSpPr>
              <a:spLocks noChangeArrowheads="1"/>
            </p:cNvSpPr>
            <p:nvPr/>
          </p:nvSpPr>
          <p:spPr bwMode="auto">
            <a:xfrm>
              <a:off x="2160" y="1862"/>
              <a:ext cx="1544" cy="696"/>
            </a:xfrm>
            <a:prstGeom prst="wedgeRoundRectCallout">
              <a:avLst>
                <a:gd name="adj1" fmla="val -5102"/>
                <a:gd name="adj2" fmla="val -154139"/>
                <a:gd name="adj3" fmla="val 16667"/>
              </a:avLst>
            </a:prstGeom>
            <a:solidFill>
              <a:schemeClr val="tx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90000" tIns="82800" rIns="90000" bIns="82800" anchor="ctr">
              <a:spAutoFit/>
            </a:bodyPr>
            <a:lstStyle/>
            <a:p>
              <a:pPr algn="ctr"/>
              <a:r>
                <a:rPr lang="fr-FR">
                  <a:solidFill>
                    <a:srgbClr val="1B846F"/>
                  </a:solidFill>
                </a:rPr>
                <a:t>Perus-koostumuksen välilehti</a:t>
              </a:r>
            </a:p>
          </p:txBody>
        </p:sp>
        <p:sp>
          <p:nvSpPr>
            <p:cNvPr id="25614" name="Oval 19"/>
            <p:cNvSpPr>
              <a:spLocks noChangeArrowheads="1"/>
            </p:cNvSpPr>
            <p:nvPr/>
          </p:nvSpPr>
          <p:spPr bwMode="auto">
            <a:xfrm>
              <a:off x="2352" y="1248"/>
              <a:ext cx="768" cy="240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4037013" y="2054225"/>
            <a:ext cx="1655762" cy="2079625"/>
            <a:chOff x="2160" y="1248"/>
            <a:chExt cx="1294" cy="1310"/>
          </a:xfrm>
        </p:grpSpPr>
        <p:sp>
          <p:nvSpPr>
            <p:cNvPr id="25611" name="AutoShape 22"/>
            <p:cNvSpPr>
              <a:spLocks noChangeArrowheads="1"/>
            </p:cNvSpPr>
            <p:nvPr/>
          </p:nvSpPr>
          <p:spPr bwMode="auto">
            <a:xfrm>
              <a:off x="2160" y="1862"/>
              <a:ext cx="1294" cy="696"/>
            </a:xfrm>
            <a:prstGeom prst="wedgeRoundRectCallout">
              <a:avLst>
                <a:gd name="adj1" fmla="val -5102"/>
                <a:gd name="adj2" fmla="val -154139"/>
                <a:gd name="adj3" fmla="val 16667"/>
              </a:avLst>
            </a:prstGeom>
            <a:solidFill>
              <a:schemeClr val="tx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90000" tIns="82800" rIns="90000" bIns="82800" anchor="ctr">
              <a:spAutoFit/>
            </a:bodyPr>
            <a:lstStyle/>
            <a:p>
              <a:pPr algn="ctr"/>
              <a:r>
                <a:rPr lang="fr-FR">
                  <a:solidFill>
                    <a:srgbClr val="1B846F"/>
                  </a:solidFill>
                </a:rPr>
                <a:t>Energia-arvojen välilehti</a:t>
              </a:r>
            </a:p>
          </p:txBody>
        </p:sp>
        <p:sp>
          <p:nvSpPr>
            <p:cNvPr id="25612" name="Oval 23"/>
            <p:cNvSpPr>
              <a:spLocks noChangeArrowheads="1"/>
            </p:cNvSpPr>
            <p:nvPr/>
          </p:nvSpPr>
          <p:spPr bwMode="auto">
            <a:xfrm>
              <a:off x="2352" y="1248"/>
              <a:ext cx="768" cy="240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78872" name="AutoShape 24"/>
          <p:cNvSpPr>
            <a:spLocks noChangeArrowheads="1"/>
          </p:cNvSpPr>
          <p:nvPr/>
        </p:nvSpPr>
        <p:spPr bwMode="auto">
          <a:xfrm>
            <a:off x="5791200" y="4246563"/>
            <a:ext cx="2438400" cy="1409700"/>
          </a:xfrm>
          <a:prstGeom prst="wedgeRoundRectCallout">
            <a:avLst>
              <a:gd name="adj1" fmla="val -75731"/>
              <a:gd name="adj2" fmla="val 2763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Suodata rehulistaa rehuluokkien, tietokannan tai nimen mukaan</a:t>
            </a:r>
          </a:p>
        </p:txBody>
      </p:sp>
      <p:sp>
        <p:nvSpPr>
          <p:cNvPr id="78873" name="AutoShape 2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5610" name="AutoShape 2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8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8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78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8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8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78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5" grpId="0" animBg="1"/>
      <p:bldP spid="78858" grpId="0" animBg="1"/>
      <p:bldP spid="78872" grpId="0" animBg="1"/>
      <p:bldP spid="7887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63825" y="1665288"/>
            <a:ext cx="5562600" cy="4614862"/>
          </a:xfrm>
          <a:noFill/>
        </p:spPr>
      </p:pic>
      <p:sp>
        <p:nvSpPr>
          <p:cNvPr id="26627" name="AutoShape 3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z="3200" smtClean="0"/>
              <a:t>Ohjelman tietokanta ja </a:t>
            </a:r>
            <a:br>
              <a:rPr lang="fr-FR" sz="3200" smtClean="0"/>
            </a:br>
            <a:r>
              <a:rPr lang="fr-FR" sz="3200" smtClean="0"/>
              <a:t>käyttäjän tietokanta</a:t>
            </a:r>
          </a:p>
        </p:txBody>
      </p:sp>
      <p:sp>
        <p:nvSpPr>
          <p:cNvPr id="129028" name="AutoShape 4"/>
          <p:cNvSpPr>
            <a:spLocks noChangeArrowheads="1"/>
          </p:cNvSpPr>
          <p:nvPr/>
        </p:nvSpPr>
        <p:spPr bwMode="auto">
          <a:xfrm>
            <a:off x="4859338" y="2608263"/>
            <a:ext cx="1905000" cy="1409700"/>
          </a:xfrm>
          <a:prstGeom prst="wedgeRoundRectCallout">
            <a:avLst>
              <a:gd name="adj1" fmla="val -89667"/>
              <a:gd name="adj2" fmla="val 4402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Käyttäjän luomat rehuaineet ovat sinisellä</a:t>
            </a:r>
          </a:p>
        </p:txBody>
      </p:sp>
      <p:sp>
        <p:nvSpPr>
          <p:cNvPr id="129029" name="AutoShape 5"/>
          <p:cNvSpPr>
            <a:spLocks noChangeArrowheads="1"/>
          </p:cNvSpPr>
          <p:nvPr/>
        </p:nvSpPr>
        <p:spPr bwMode="auto">
          <a:xfrm>
            <a:off x="3206750" y="1246188"/>
            <a:ext cx="2432050" cy="1104900"/>
          </a:xfrm>
          <a:prstGeom prst="wedgeRoundRectCallout">
            <a:avLst>
              <a:gd name="adj1" fmla="val -35148"/>
              <a:gd name="adj2" fmla="val 11215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Ohjelman rehuaineet ovat vaalean-punaisella</a:t>
            </a:r>
          </a:p>
        </p:txBody>
      </p:sp>
      <p:sp>
        <p:nvSpPr>
          <p:cNvPr id="129030" name="AutoShape 6"/>
          <p:cNvSpPr>
            <a:spLocks noChangeArrowheads="1"/>
          </p:cNvSpPr>
          <p:nvPr/>
        </p:nvSpPr>
        <p:spPr bwMode="auto">
          <a:xfrm>
            <a:off x="179388" y="5387975"/>
            <a:ext cx="2278062" cy="1273175"/>
          </a:xfrm>
          <a:prstGeom prst="wedgeRoundRectCallout">
            <a:avLst>
              <a:gd name="adj1" fmla="val 62685"/>
              <a:gd name="adj2" fmla="val -3054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82800" rIns="18000" bIns="82800" anchor="ctr">
            <a:spAutoFit/>
          </a:bodyPr>
          <a:lstStyle/>
          <a:p>
            <a:pPr algn="ctr"/>
            <a:r>
              <a:rPr lang="fr-FR" sz="1600">
                <a:solidFill>
                  <a:srgbClr val="1B846F"/>
                </a:solidFill>
              </a:rPr>
              <a:t>Klikkaa Tietokanta- laatikkoa, kun haluat nähdä joko ohjelman tai käyttäjän rehutiedot</a:t>
            </a:r>
          </a:p>
        </p:txBody>
      </p:sp>
      <p:sp>
        <p:nvSpPr>
          <p:cNvPr id="129031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6632" name="AutoShape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29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animBg="1"/>
      <p:bldP spid="129029" grpId="0" animBg="1"/>
      <p:bldP spid="129030" grpId="0" animBg="1"/>
      <p:bldP spid="1290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Lajittele arvot</a:t>
            </a:r>
          </a:p>
        </p:txBody>
      </p:sp>
      <p:pic>
        <p:nvPicPr>
          <p:cNvPr id="9216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771775" y="1736725"/>
            <a:ext cx="5711825" cy="4341813"/>
          </a:xfrm>
          <a:noFill/>
        </p:spPr>
      </p:pic>
      <p:pic>
        <p:nvPicPr>
          <p:cNvPr id="9216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771775" y="1736725"/>
            <a:ext cx="5715000" cy="4346575"/>
          </a:xfrm>
          <a:noFill/>
        </p:spPr>
      </p:pic>
      <p:sp>
        <p:nvSpPr>
          <p:cNvPr id="92167" name="AutoShape 7"/>
          <p:cNvSpPr>
            <a:spLocks noChangeArrowheads="1"/>
          </p:cNvSpPr>
          <p:nvPr/>
        </p:nvSpPr>
        <p:spPr bwMode="auto">
          <a:xfrm>
            <a:off x="6048375" y="2246313"/>
            <a:ext cx="2355850" cy="1716087"/>
          </a:xfrm>
          <a:prstGeom prst="wedgeRoundRectCallout">
            <a:avLst>
              <a:gd name="adj1" fmla="val -79449"/>
              <a:gd name="adj2" fmla="val -4500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otsikkoa ja ohjelma lajittelee rehut ravintoaineen  mukaan laskevaan järjestyksen</a:t>
            </a:r>
          </a:p>
        </p:txBody>
      </p:sp>
      <p:sp>
        <p:nvSpPr>
          <p:cNvPr id="92168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7655" name="AutoShape 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 animBg="1"/>
      <p:bldP spid="9216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Lajittele rehuaineet</a:t>
            </a:r>
          </a:p>
        </p:txBody>
      </p:sp>
      <p:pic>
        <p:nvPicPr>
          <p:cNvPr id="88077" name="Picture 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771775" y="1736725"/>
            <a:ext cx="5711825" cy="4344988"/>
          </a:xfrm>
          <a:noFill/>
        </p:spPr>
      </p:pic>
      <p:pic>
        <p:nvPicPr>
          <p:cNvPr id="88079" name="Picture 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771775" y="1736725"/>
            <a:ext cx="5711825" cy="4344988"/>
          </a:xfrm>
          <a:noFill/>
        </p:spPr>
      </p:pic>
      <p:sp>
        <p:nvSpPr>
          <p:cNvPr id="88069" name="AutoShape 5"/>
          <p:cNvSpPr>
            <a:spLocks noChangeArrowheads="1"/>
          </p:cNvSpPr>
          <p:nvPr/>
        </p:nvSpPr>
        <p:spPr bwMode="auto">
          <a:xfrm>
            <a:off x="4992688" y="1285875"/>
            <a:ext cx="3048000" cy="1103313"/>
          </a:xfrm>
          <a:prstGeom prst="wedgeRoundRectCallout">
            <a:avLst>
              <a:gd name="adj1" fmla="val -84218"/>
              <a:gd name="adj2" fmla="val 419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otsikkoa ja ohjelma lajittelee rehuaineet aakkosjärjestykseen</a:t>
            </a:r>
          </a:p>
        </p:txBody>
      </p:sp>
      <p:sp>
        <p:nvSpPr>
          <p:cNvPr id="88082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8679" name="AutoShap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8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8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  <p:bldP spid="8808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73" name="Picture 17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29699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Katsele rehuainetta</a:t>
            </a:r>
          </a:p>
        </p:txBody>
      </p:sp>
      <p:sp>
        <p:nvSpPr>
          <p:cNvPr id="96268" name="AutoShape 12"/>
          <p:cNvSpPr>
            <a:spLocks noChangeArrowheads="1"/>
          </p:cNvSpPr>
          <p:nvPr/>
        </p:nvSpPr>
        <p:spPr bwMode="auto">
          <a:xfrm>
            <a:off x="2447925" y="2044700"/>
            <a:ext cx="1676400" cy="798513"/>
          </a:xfrm>
          <a:prstGeom prst="wedgeRoundRectCallout">
            <a:avLst>
              <a:gd name="adj1" fmla="val 36079"/>
              <a:gd name="adj2" fmla="val 13799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rehuaine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4716463" y="4097338"/>
            <a:ext cx="2895600" cy="2305050"/>
            <a:chOff x="2976" y="2580"/>
            <a:chExt cx="1824" cy="1452"/>
          </a:xfrm>
        </p:grpSpPr>
        <p:sp>
          <p:nvSpPr>
            <p:cNvPr id="29705" name="AutoShape 5"/>
            <p:cNvSpPr>
              <a:spLocks noChangeArrowheads="1"/>
            </p:cNvSpPr>
            <p:nvPr/>
          </p:nvSpPr>
          <p:spPr bwMode="auto">
            <a:xfrm>
              <a:off x="2976" y="2580"/>
              <a:ext cx="1294" cy="503"/>
            </a:xfrm>
            <a:prstGeom prst="wedgeRoundRectCallout">
              <a:avLst>
                <a:gd name="adj1" fmla="val 66537"/>
                <a:gd name="adj2" fmla="val 175259"/>
                <a:gd name="adj3" fmla="val 16667"/>
              </a:avLst>
            </a:prstGeom>
            <a:solidFill>
              <a:schemeClr val="tx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90000" tIns="82800" rIns="90000" bIns="82800" anchor="ctr">
              <a:spAutoFit/>
            </a:bodyPr>
            <a:lstStyle/>
            <a:p>
              <a:pPr algn="ctr"/>
              <a:r>
                <a:rPr lang="fr-FR">
                  <a:solidFill>
                    <a:srgbClr val="1B846F"/>
                  </a:solidFill>
                </a:rPr>
                <a:t>… tai klikkaa Katsele</a:t>
              </a:r>
            </a:p>
          </p:txBody>
        </p:sp>
        <p:sp>
          <p:nvSpPr>
            <p:cNvPr id="29706" name="Oval 14"/>
            <p:cNvSpPr>
              <a:spLocks noChangeArrowheads="1"/>
            </p:cNvSpPr>
            <p:nvPr/>
          </p:nvSpPr>
          <p:spPr bwMode="auto">
            <a:xfrm>
              <a:off x="4272" y="3504"/>
              <a:ext cx="528" cy="528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endParaRPr lang="en-US"/>
            </a:p>
          </p:txBody>
        </p:sp>
      </p:grpSp>
      <p:sp>
        <p:nvSpPr>
          <p:cNvPr id="96283" name="AutoShape 2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29703" name="AutoShape 2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  <p:sp>
        <p:nvSpPr>
          <p:cNvPr id="96286" name="AutoShape 30"/>
          <p:cNvSpPr>
            <a:spLocks noChangeArrowheads="1"/>
          </p:cNvSpPr>
          <p:nvPr/>
        </p:nvSpPr>
        <p:spPr bwMode="auto">
          <a:xfrm>
            <a:off x="4716463" y="2000250"/>
            <a:ext cx="2054225" cy="1103313"/>
          </a:xfrm>
          <a:prstGeom prst="wedgeRoundRectCallout">
            <a:avLst>
              <a:gd name="adj1" fmla="val -14065"/>
              <a:gd name="adj2" fmla="val 12205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Tuplaklikkaa valittua rehuainetta...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6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6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6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9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73" grpId="0"/>
      <p:bldP spid="96268" grpId="0" animBg="1"/>
      <p:bldP spid="96283" grpId="0" animBg="1"/>
      <p:bldP spid="9628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73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6488" y="1628775"/>
            <a:ext cx="5795962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AutoShape 3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z="3200" smtClean="0"/>
              <a:t>Kemiallinen koostumus ja rehuarvot</a:t>
            </a:r>
          </a:p>
        </p:txBody>
      </p:sp>
      <p:sp>
        <p:nvSpPr>
          <p:cNvPr id="100361" name="AutoShape 9"/>
          <p:cNvSpPr>
            <a:spLocks noChangeArrowheads="1"/>
          </p:cNvSpPr>
          <p:nvPr/>
        </p:nvSpPr>
        <p:spPr bwMode="auto">
          <a:xfrm>
            <a:off x="533400" y="2498725"/>
            <a:ext cx="1600200" cy="798513"/>
          </a:xfrm>
          <a:prstGeom prst="wedgeRoundRectCallout">
            <a:avLst>
              <a:gd name="adj1" fmla="val 81648"/>
              <a:gd name="adj2" fmla="val 6345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Perus-koostumus</a:t>
            </a:r>
          </a:p>
        </p:txBody>
      </p:sp>
      <p:sp>
        <p:nvSpPr>
          <p:cNvPr id="100362" name="AutoShape 10"/>
          <p:cNvSpPr>
            <a:spLocks noChangeArrowheads="1"/>
          </p:cNvSpPr>
          <p:nvPr/>
        </p:nvSpPr>
        <p:spPr bwMode="auto">
          <a:xfrm>
            <a:off x="609600" y="4327525"/>
            <a:ext cx="1600200" cy="798513"/>
          </a:xfrm>
          <a:prstGeom prst="wedgeRoundRectCallout">
            <a:avLst>
              <a:gd name="adj1" fmla="val 72125"/>
              <a:gd name="adj2" fmla="val 3115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Energia-arvot</a:t>
            </a:r>
          </a:p>
        </p:txBody>
      </p:sp>
      <p:sp>
        <p:nvSpPr>
          <p:cNvPr id="100363" name="AutoShape 11"/>
          <p:cNvSpPr>
            <a:spLocks noChangeArrowheads="1"/>
          </p:cNvSpPr>
          <p:nvPr/>
        </p:nvSpPr>
        <p:spPr bwMode="auto">
          <a:xfrm>
            <a:off x="685800" y="5775325"/>
            <a:ext cx="1600200" cy="798513"/>
          </a:xfrm>
          <a:prstGeom prst="wedgeRoundRectCallout">
            <a:avLst>
              <a:gd name="adj1" fmla="val 72477"/>
              <a:gd name="adj2" fmla="val -5644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Energia-suhteet</a:t>
            </a:r>
          </a:p>
        </p:txBody>
      </p:sp>
      <p:sp>
        <p:nvSpPr>
          <p:cNvPr id="100364" name="AutoShape 12"/>
          <p:cNvSpPr>
            <a:spLocks noChangeArrowheads="1"/>
          </p:cNvSpPr>
          <p:nvPr/>
        </p:nvSpPr>
        <p:spPr bwMode="auto">
          <a:xfrm>
            <a:off x="4114800" y="2270125"/>
            <a:ext cx="1325563" cy="798513"/>
          </a:xfrm>
          <a:prstGeom prst="wedgeRoundRectCallout">
            <a:avLst>
              <a:gd name="adj1" fmla="val 11806"/>
              <a:gd name="adj2" fmla="val 9700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Kivennäis-arvot</a:t>
            </a: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6156325" y="3109913"/>
            <a:ext cx="2454275" cy="798512"/>
          </a:xfrm>
          <a:prstGeom prst="wedgeRoundRectCallout">
            <a:avLst>
              <a:gd name="adj1" fmla="val 15005"/>
              <a:gd name="adj2" fmla="val -7898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Kokonais- ja sulavat aminohapot</a:t>
            </a: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5867400" y="4560888"/>
            <a:ext cx="2362200" cy="1104900"/>
          </a:xfrm>
          <a:prstGeom prst="wedgeRoundRectCallout">
            <a:avLst>
              <a:gd name="adj1" fmla="val -11829"/>
              <a:gd name="adj2" fmla="val 9059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Tulosta tai vie tiedot PDF- tai CSV- muodossa</a:t>
            </a:r>
          </a:p>
        </p:txBody>
      </p:sp>
      <p:sp>
        <p:nvSpPr>
          <p:cNvPr id="10036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0731" name="AutoShap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1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8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1905000"/>
            <a:ext cx="5943600" cy="403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Energia-arvot (kohta)</a:t>
            </a:r>
          </a:p>
        </p:txBody>
      </p:sp>
      <p:sp>
        <p:nvSpPr>
          <p:cNvPr id="131076" name="AutoShape 4"/>
          <p:cNvSpPr>
            <a:spLocks noChangeArrowheads="1"/>
          </p:cNvSpPr>
          <p:nvPr/>
        </p:nvSpPr>
        <p:spPr bwMode="auto">
          <a:xfrm>
            <a:off x="228600" y="2270125"/>
            <a:ext cx="1905000" cy="1103313"/>
          </a:xfrm>
          <a:prstGeom prst="wedgeRoundRectCallout">
            <a:avLst>
              <a:gd name="adj1" fmla="val 73417"/>
              <a:gd name="adj2" fmla="val 2929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Energia-arvot painoyksikköä kohti</a:t>
            </a:r>
          </a:p>
        </p:txBody>
      </p:sp>
      <p:sp>
        <p:nvSpPr>
          <p:cNvPr id="131077" name="AutoShape 5"/>
          <p:cNvSpPr>
            <a:spLocks noChangeArrowheads="1"/>
          </p:cNvSpPr>
          <p:nvPr/>
        </p:nvSpPr>
        <p:spPr bwMode="auto">
          <a:xfrm>
            <a:off x="304800" y="4329113"/>
            <a:ext cx="1905000" cy="798512"/>
          </a:xfrm>
          <a:prstGeom prst="wedgeRoundRectCallout">
            <a:avLst>
              <a:gd name="adj1" fmla="val 68583"/>
              <a:gd name="adj2" fmla="val 3121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Energia-arvojen suhteet</a:t>
            </a:r>
          </a:p>
        </p:txBody>
      </p:sp>
      <p:sp>
        <p:nvSpPr>
          <p:cNvPr id="131079" name="AutoShape 7"/>
          <p:cNvSpPr>
            <a:spLocks noChangeArrowheads="1"/>
          </p:cNvSpPr>
          <p:nvPr/>
        </p:nvSpPr>
        <p:spPr bwMode="auto">
          <a:xfrm>
            <a:off x="4232275" y="830263"/>
            <a:ext cx="1522413" cy="1104900"/>
          </a:xfrm>
          <a:prstGeom prst="wedgeRoundRectCallout">
            <a:avLst>
              <a:gd name="adj1" fmla="val 22574"/>
              <a:gd name="adj2" fmla="val 689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Arvot kasvaville sioille</a:t>
            </a:r>
          </a:p>
        </p:txBody>
      </p:sp>
      <p:sp>
        <p:nvSpPr>
          <p:cNvPr id="131080" name="AutoShape 8"/>
          <p:cNvSpPr>
            <a:spLocks noChangeArrowheads="1"/>
          </p:cNvSpPr>
          <p:nvPr/>
        </p:nvSpPr>
        <p:spPr bwMode="auto">
          <a:xfrm>
            <a:off x="7696200" y="822325"/>
            <a:ext cx="1219200" cy="1104900"/>
          </a:xfrm>
          <a:prstGeom prst="wedgeRoundRectCallout">
            <a:avLst>
              <a:gd name="adj1" fmla="val -33204"/>
              <a:gd name="adj2" fmla="val 889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Suhde aikuiset / kasvavat</a:t>
            </a:r>
          </a:p>
        </p:txBody>
      </p:sp>
      <p:sp>
        <p:nvSpPr>
          <p:cNvPr id="131081" name="AutoShape 9"/>
          <p:cNvSpPr>
            <a:spLocks noChangeArrowheads="1"/>
          </p:cNvSpPr>
          <p:nvPr/>
        </p:nvSpPr>
        <p:spPr bwMode="auto">
          <a:xfrm>
            <a:off x="3771900" y="5778500"/>
            <a:ext cx="3843338" cy="798513"/>
          </a:xfrm>
          <a:prstGeom prst="wedgeRoundRectCallout">
            <a:avLst>
              <a:gd name="adj1" fmla="val 45491"/>
              <a:gd name="adj2" fmla="val -20477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Energiabonus % sulavasta energiasta (&gt; tai &lt;0)</a:t>
            </a:r>
          </a:p>
        </p:txBody>
      </p:sp>
      <p:sp>
        <p:nvSpPr>
          <p:cNvPr id="131084" name="AutoShape 12"/>
          <p:cNvSpPr>
            <a:spLocks noChangeArrowheads="1"/>
          </p:cNvSpPr>
          <p:nvPr/>
        </p:nvSpPr>
        <p:spPr bwMode="auto">
          <a:xfrm>
            <a:off x="5943600" y="817563"/>
            <a:ext cx="1522413" cy="1104900"/>
          </a:xfrm>
          <a:prstGeom prst="wedgeRoundRectCallout">
            <a:avLst>
              <a:gd name="adj1" fmla="val -17986"/>
              <a:gd name="adj2" fmla="val 689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Arvot emakoille ja karjuille</a:t>
            </a:r>
          </a:p>
        </p:txBody>
      </p:sp>
      <p:sp>
        <p:nvSpPr>
          <p:cNvPr id="131085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1755" name="AutoShape 1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57346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Rehutaulukot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1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3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 animBg="1"/>
      <p:bldP spid="131077" grpId="0" animBg="1"/>
      <p:bldP spid="131079" grpId="0" animBg="1"/>
      <p:bldP spid="131080" grpId="0" animBg="1"/>
      <p:bldP spid="131081" grpId="0" animBg="1"/>
      <p:bldP spid="131084" grpId="0" animBg="1"/>
      <p:bldP spid="13108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Luo uusi rehuaine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00600"/>
          </a:xfrm>
        </p:spPr>
        <p:txBody>
          <a:bodyPr/>
          <a:lstStyle/>
          <a:p>
            <a:pPr eaLnBrk="1" hangingPunct="1"/>
            <a:r>
              <a:rPr lang="fr-FR" smtClean="0"/>
              <a:t>Voit luoda </a:t>
            </a:r>
            <a:r>
              <a:rPr lang="fr-FR" smtClean="0">
                <a:solidFill>
                  <a:srgbClr val="1B846F"/>
                </a:solidFill>
              </a:rPr>
              <a:t>oman rehuaineen</a:t>
            </a:r>
            <a:r>
              <a:rPr lang="fr-FR" smtClean="0"/>
              <a:t> kahdella tavalla:</a:t>
            </a:r>
          </a:p>
          <a:p>
            <a:pPr lvl="1" eaLnBrk="1" hangingPunct="1"/>
            <a:r>
              <a:rPr lang="fr-FR" smtClean="0"/>
              <a:t>Luo rehuaine käyttäen </a:t>
            </a:r>
            <a:r>
              <a:rPr lang="fr-FR" smtClean="0">
                <a:solidFill>
                  <a:srgbClr val="1B846F"/>
                </a:solidFill>
              </a:rPr>
              <a:t>ohjelman rehuainetta </a:t>
            </a:r>
            <a:r>
              <a:rPr lang="fr-FR" smtClean="0"/>
              <a:t>pohjatietoina. Tämä on suositeltava tapa.</a:t>
            </a:r>
          </a:p>
          <a:p>
            <a:pPr lvl="1" eaLnBrk="1" hangingPunct="1"/>
            <a:r>
              <a:rPr lang="fr-FR" smtClean="0"/>
              <a:t>Luo rehuaine käyttäen sen </a:t>
            </a:r>
            <a:r>
              <a:rPr lang="fr-FR" smtClean="0">
                <a:solidFill>
                  <a:srgbClr val="1B846F"/>
                </a:solidFill>
              </a:rPr>
              <a:t>kemiallista koostumusta.</a:t>
            </a:r>
          </a:p>
          <a:p>
            <a:pPr eaLnBrk="1" hangingPunct="1"/>
            <a:r>
              <a:rPr lang="en-GB" smtClean="0"/>
              <a:t>EvaPig</a:t>
            </a:r>
            <a:r>
              <a:rPr lang="en-GB" baseline="30000" smtClean="0"/>
              <a:t>®</a:t>
            </a:r>
            <a:r>
              <a:rPr lang="en-GB" smtClean="0"/>
              <a:t> </a:t>
            </a:r>
            <a:r>
              <a:rPr lang="en-GB" smtClean="0">
                <a:solidFill>
                  <a:srgbClr val="1B846F"/>
                </a:solidFill>
              </a:rPr>
              <a:t>laskee</a:t>
            </a:r>
            <a:r>
              <a:rPr lang="en-GB" smtClean="0"/>
              <a:t> uuden rehuaineen energia-arvot käyttäen rehuainekohtaisia ja/tai yleisiä laskentakaavoja.</a:t>
            </a:r>
          </a:p>
        </p:txBody>
      </p:sp>
      <p:sp>
        <p:nvSpPr>
          <p:cNvPr id="9830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277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/>
      <p:bldP spid="9830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Lisää energiabonus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6488" y="1736725"/>
            <a:ext cx="6477000" cy="1855788"/>
          </a:xfrm>
        </p:spPr>
        <p:txBody>
          <a:bodyPr/>
          <a:lstStyle/>
          <a:p>
            <a:pPr eaLnBrk="1" hangingPunct="1"/>
            <a:r>
              <a:rPr lang="en-GB" smtClean="0"/>
              <a:t>Prosessointi, kuten hyvin hienoksi jauhaminen, rakeistus, extrudointi tai entsyymilisäys </a:t>
            </a:r>
            <a:r>
              <a:rPr lang="en-GB" smtClean="0">
                <a:solidFill>
                  <a:srgbClr val="1B846F"/>
                </a:solidFill>
              </a:rPr>
              <a:t>parantavat </a:t>
            </a:r>
            <a:r>
              <a:rPr lang="en-GB" smtClean="0"/>
              <a:t>energian sulavuutta:</a:t>
            </a:r>
            <a:endParaRPr lang="fr-FR" smtClean="0"/>
          </a:p>
        </p:txBody>
      </p:sp>
      <p:sp>
        <p:nvSpPr>
          <p:cNvPr id="11264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graphicFrame>
        <p:nvGraphicFramePr>
          <p:cNvPr id="112759" name="Group 119"/>
          <p:cNvGraphicFramePr>
            <a:graphicFrameLocks noGrp="1"/>
          </p:cNvGraphicFramePr>
          <p:nvPr/>
        </p:nvGraphicFramePr>
        <p:xfrm>
          <a:off x="2447925" y="3608388"/>
          <a:ext cx="5795963" cy="2756160"/>
        </p:xfrm>
        <a:graphic>
          <a:graphicData uri="http://schemas.openxmlformats.org/drawingml/2006/table">
            <a:tbl>
              <a:tblPr/>
              <a:tblGrid>
                <a:gridCol w="3224213"/>
                <a:gridCol w="1268412"/>
                <a:gridCol w="1303338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B846F"/>
                          </a:solidFill>
                          <a:effectLst/>
                          <a:latin typeface="Verdana" charset="0"/>
                          <a:cs typeface="Arial" charset="0"/>
                        </a:rPr>
                        <a:t>Prosessointi</a:t>
                      </a:r>
                      <a:endParaRPr kumimoji="0" 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B846F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B846F"/>
                          </a:solidFill>
                          <a:effectLst/>
                          <a:latin typeface="Verdana" charset="0"/>
                          <a:cs typeface="Arial" charset="0"/>
                        </a:rPr>
                        <a:t>Jauho</a:t>
                      </a:r>
                      <a:endParaRPr kumimoji="0" 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B846F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B846F"/>
                          </a:solidFill>
                          <a:effectLst/>
                          <a:latin typeface="Verdana" charset="0"/>
                          <a:cs typeface="Arial" charset="0"/>
                        </a:rPr>
                        <a:t>Rae</a:t>
                      </a:r>
                      <a:endParaRPr kumimoji="0" lang="fr-F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B846F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Vehnä-soijarouhe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88.6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89.2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Maissi-soijarouhe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88.4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90.3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Maissi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 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87.0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90.0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Rypsin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siemenet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35.0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83.0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Pellava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extrudoitu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)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51.0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B846F"/>
                        </a:buClr>
                        <a:buSzPct val="75000"/>
                        <a:buFont typeface="Wingdings" charset="2"/>
                        <a:buNone/>
                        <a:tabLst/>
                      </a:pPr>
                      <a:r>
                        <a:rPr kumimoji="0" lang="fr-F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Verdana" charset="0"/>
                          <a:cs typeface="Arial" charset="0"/>
                        </a:rPr>
                        <a:t>84.0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27" name="AutoShape 12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33828" name="Text Box 121"/>
          <p:cNvSpPr txBox="1">
            <a:spLocks noChangeArrowheads="1"/>
          </p:cNvSpPr>
          <p:nvPr/>
        </p:nvSpPr>
        <p:spPr bwMode="auto">
          <a:xfrm>
            <a:off x="7019925" y="6345238"/>
            <a:ext cx="14382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fr-FR" i="1">
                <a:solidFill>
                  <a:srgbClr val="000000"/>
                </a:solidFill>
              </a:rPr>
              <a:t>INRA:n data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 build="p"/>
      <p:bldP spid="1126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Lisää energiabonus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40488" cy="49006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smtClean="0"/>
              <a:t>Koska viiterehujen rehuarvot on määritetty jauheisille rehuaineille, </a:t>
            </a:r>
            <a:r>
              <a:rPr lang="fr-FR" sz="2400" smtClean="0"/>
              <a:t> EvaPig</a:t>
            </a:r>
            <a:r>
              <a:rPr lang="en-GB" sz="2400" baseline="30000" smtClean="0"/>
              <a:t>®</a:t>
            </a:r>
            <a:r>
              <a:rPr lang="fr-FR" sz="2400" smtClean="0"/>
              <a:t>:n laskemat energia-arvot voivat </a:t>
            </a:r>
            <a:r>
              <a:rPr lang="fr-FR" sz="2400" smtClean="0">
                <a:solidFill>
                  <a:srgbClr val="1B846F"/>
                </a:solidFill>
              </a:rPr>
              <a:t>aliarvioida</a:t>
            </a:r>
            <a:r>
              <a:rPr lang="fr-FR" sz="2400" smtClean="0"/>
              <a:t> prosessoitujen rehuaineiden energia-arvoa. 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smtClean="0"/>
              <a:t>Voit korjata ongelman käyttämällä « </a:t>
            </a:r>
            <a:r>
              <a:rPr lang="fr-FR" sz="2400" smtClean="0">
                <a:solidFill>
                  <a:srgbClr val="1B846F"/>
                </a:solidFill>
              </a:rPr>
              <a:t>energiabonusta</a:t>
            </a:r>
            <a:r>
              <a:rPr lang="fr-FR" sz="2400" smtClean="0"/>
              <a:t> », jolla prosessoidun rehun energian sulavuutta voi lisätä enintään 5 %. 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smtClean="0">
                <a:solidFill>
                  <a:srgbClr val="1B846F"/>
                </a:solidFill>
              </a:rPr>
              <a:t>Öljykasvien siementen </a:t>
            </a:r>
            <a:r>
              <a:rPr lang="en-GB" sz="2000" smtClean="0"/>
              <a:t>(rypsi, pellava...) tiedot ovat prosessoiduista rehuaineista: energiabonus on tarpeeton.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smtClean="0"/>
              <a:t>Voit antaa rehuaineelle </a:t>
            </a:r>
            <a:r>
              <a:rPr lang="fr-FR" sz="2400" smtClean="0">
                <a:solidFill>
                  <a:srgbClr val="1B846F"/>
                </a:solidFill>
              </a:rPr>
              <a:t>negatiivisen energiabonuksen, </a:t>
            </a:r>
            <a:r>
              <a:rPr lang="fr-FR" sz="2400" smtClean="0"/>
              <a:t>jos tiedät lasketun energia-arvon yliarvioivan todellista arvoa.</a:t>
            </a:r>
          </a:p>
          <a:p>
            <a:pPr eaLnBrk="1" hangingPunct="1">
              <a:lnSpc>
                <a:spcPct val="80000"/>
              </a:lnSpc>
              <a:buFont typeface="Wingdings" charset="2"/>
              <a:buNone/>
            </a:pPr>
            <a:endParaRPr lang="fr-FR" sz="2400" smtClean="0"/>
          </a:p>
        </p:txBody>
      </p:sp>
      <p:sp>
        <p:nvSpPr>
          <p:cNvPr id="20992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4821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9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09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09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09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09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 build="p"/>
      <p:bldP spid="2099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35843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Luo uusi rehuaine</a:t>
            </a:r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auto">
          <a:xfrm>
            <a:off x="2590800" y="1374775"/>
            <a:ext cx="2787650" cy="1717675"/>
          </a:xfrm>
          <a:prstGeom prst="wedgeRoundRectCallout">
            <a:avLst>
              <a:gd name="adj1" fmla="val -17481"/>
              <a:gd name="adj2" fmla="val 10419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viiterehu rehuainelistasta, jos haluat käyttää sen tietoja uuden rehuaineen pohjana</a:t>
            </a:r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5327650" y="4106863"/>
            <a:ext cx="2054225" cy="490537"/>
          </a:xfrm>
          <a:prstGeom prst="wedgeRoundRectCallout">
            <a:avLst>
              <a:gd name="adj1" fmla="val 71190"/>
              <a:gd name="adj2" fmla="val 28633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Luo</a:t>
            </a:r>
          </a:p>
        </p:txBody>
      </p:sp>
      <p:sp>
        <p:nvSpPr>
          <p:cNvPr id="102408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5847" name="AutoShape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4" grpId="0" animBg="1"/>
      <p:bldP spid="102406" grpId="0" animBg="1"/>
      <p:bldP spid="10240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7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47925" y="1592263"/>
            <a:ext cx="5638800" cy="5006975"/>
          </a:xfrm>
          <a:noFill/>
        </p:spPr>
      </p:pic>
      <p:sp>
        <p:nvSpPr>
          <p:cNvPr id="36867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Luo uusi rehuaine</a:t>
            </a:r>
          </a:p>
        </p:txBody>
      </p:sp>
      <p:sp>
        <p:nvSpPr>
          <p:cNvPr id="104452" name="AutoShape 4"/>
          <p:cNvSpPr>
            <a:spLocks noChangeArrowheads="1"/>
          </p:cNvSpPr>
          <p:nvPr/>
        </p:nvSpPr>
        <p:spPr bwMode="auto">
          <a:xfrm>
            <a:off x="2387600" y="3475038"/>
            <a:ext cx="2689225" cy="2024062"/>
          </a:xfrm>
          <a:prstGeom prst="wedgeRoundRectCallout">
            <a:avLst>
              <a:gd name="adj1" fmla="val -18213"/>
              <a:gd name="adj2" fmla="val -10367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ensimmäistä välilehteä, kun luot  uuden rehuaineen valitsemasi viiterehuaineen tietojen pohjalta</a:t>
            </a:r>
          </a:p>
        </p:txBody>
      </p:sp>
      <p:sp>
        <p:nvSpPr>
          <p:cNvPr id="104459" name="AutoShape 11"/>
          <p:cNvSpPr>
            <a:spLocks noChangeArrowheads="1"/>
          </p:cNvSpPr>
          <p:nvPr/>
        </p:nvSpPr>
        <p:spPr bwMode="auto">
          <a:xfrm>
            <a:off x="5181600" y="3476625"/>
            <a:ext cx="2667000" cy="2024063"/>
          </a:xfrm>
          <a:prstGeom prst="wedgeRoundRectCallout">
            <a:avLst>
              <a:gd name="adj1" fmla="val -76606"/>
              <a:gd name="adj2" fmla="val -10431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toista välilehteä, kun luot uuden rehuaineen sen kemiallisen koostumuksen perusteella</a:t>
            </a:r>
          </a:p>
        </p:txBody>
      </p:sp>
      <p:sp>
        <p:nvSpPr>
          <p:cNvPr id="1044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6871" name="AutoShap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 animBg="1"/>
      <p:bldP spid="104459" grpId="0" animBg="1"/>
      <p:bldP spid="10446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Grp="1" noChangeArrowheads="1"/>
          </p:cNvSpPr>
          <p:nvPr>
            <p:ph type="title"/>
          </p:nvPr>
        </p:nvSpPr>
        <p:spPr>
          <a:xfrm>
            <a:off x="2362200" y="219075"/>
            <a:ext cx="6781800" cy="914400"/>
          </a:xfrm>
        </p:spPr>
        <p:txBody>
          <a:bodyPr/>
          <a:lstStyle/>
          <a:p>
            <a:pPr eaLnBrk="1" hangingPunct="1"/>
            <a:r>
              <a:rPr lang="fr-FR" sz="3200" smtClean="0"/>
              <a:t>Luo uusi rehuaine viiterehuaineesta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00600"/>
          </a:xfrm>
        </p:spPr>
        <p:txBody>
          <a:bodyPr/>
          <a:lstStyle/>
          <a:p>
            <a:pPr eaLnBrk="1" hangingPunct="1"/>
            <a:r>
              <a:rPr lang="en-GB" sz="2400" smtClean="0"/>
              <a:t>On </a:t>
            </a:r>
            <a:r>
              <a:rPr lang="en-GB" sz="2400" smtClean="0">
                <a:solidFill>
                  <a:srgbClr val="1B846F"/>
                </a:solidFill>
              </a:rPr>
              <a:t>erittäin suositeltavaa</a:t>
            </a:r>
            <a:r>
              <a:rPr lang="en-GB" sz="2400" smtClean="0"/>
              <a:t> luoda uusi rehuaine ohjelman viiterehuaineen tietojen pohjalta:</a:t>
            </a:r>
            <a:endParaRPr lang="fr-FR" sz="2400" smtClean="0"/>
          </a:p>
          <a:p>
            <a:pPr lvl="1" eaLnBrk="1" hangingPunct="1"/>
            <a:r>
              <a:rPr lang="fr-FR" sz="2000" smtClean="0"/>
              <a:t>Kemiallinen koostumus kopioidaan </a:t>
            </a:r>
            <a:r>
              <a:rPr lang="fr-FR" sz="2000" smtClean="0">
                <a:solidFill>
                  <a:schemeClr val="bg1"/>
                </a:solidFill>
              </a:rPr>
              <a:t>viiterehuaineesta.</a:t>
            </a:r>
          </a:p>
          <a:p>
            <a:pPr lvl="1" eaLnBrk="1" hangingPunct="1"/>
            <a:r>
              <a:rPr lang="fr-FR" sz="2000" smtClean="0"/>
              <a:t>Uudelle rehuaineelle käytetään energiasuhteita ja laskentakaavoja, jotka on </a:t>
            </a:r>
            <a:r>
              <a:rPr lang="fr-FR" sz="2000" smtClean="0">
                <a:solidFill>
                  <a:srgbClr val="1B846F"/>
                </a:solidFill>
              </a:rPr>
              <a:t>määritetty</a:t>
            </a:r>
            <a:r>
              <a:rPr lang="fr-FR" sz="2000" smtClean="0"/>
              <a:t> juuri tälle rehuaineelle, eikä epätarkempia yleisiä laskentakaavoja.</a:t>
            </a:r>
          </a:p>
          <a:p>
            <a:pPr eaLnBrk="1" hangingPunct="1"/>
            <a:r>
              <a:rPr lang="fr-FR" sz="2400" smtClean="0"/>
              <a:t>Käytä viiterehua, joka on </a:t>
            </a:r>
            <a:r>
              <a:rPr lang="fr-FR" sz="2400" smtClean="0">
                <a:solidFill>
                  <a:schemeClr val="bg1"/>
                </a:solidFill>
              </a:rPr>
              <a:t>lähinnä</a:t>
            </a:r>
            <a:r>
              <a:rPr lang="fr-FR" sz="2400" smtClean="0"/>
              <a:t> (joko biologisesti tai kasvi-tieteellisesti) rehuainetta, jonka haluat luoda.</a:t>
            </a:r>
          </a:p>
        </p:txBody>
      </p:sp>
      <p:sp>
        <p:nvSpPr>
          <p:cNvPr id="10650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789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  <p:bldP spid="10650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65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1592263"/>
            <a:ext cx="550862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AutoShape 3"/>
          <p:cNvSpPr>
            <a:spLocks noGrp="1" noChangeArrowheads="1"/>
          </p:cNvSpPr>
          <p:nvPr>
            <p:ph type="title"/>
          </p:nvPr>
        </p:nvSpPr>
        <p:spPr>
          <a:xfrm>
            <a:off x="2362200" y="457200"/>
            <a:ext cx="6781800" cy="609600"/>
          </a:xfrm>
        </p:spPr>
        <p:txBody>
          <a:bodyPr/>
          <a:lstStyle/>
          <a:p>
            <a:pPr eaLnBrk="1" hangingPunct="1"/>
            <a:r>
              <a:rPr lang="fr-FR" sz="3200" smtClean="0"/>
              <a:t>Luo uusi rehuaine viiterehuaineesta</a:t>
            </a:r>
          </a:p>
        </p:txBody>
      </p:sp>
      <p:sp>
        <p:nvSpPr>
          <p:cNvPr id="108548" name="AutoShape 4"/>
          <p:cNvSpPr>
            <a:spLocks noChangeArrowheads="1"/>
          </p:cNvSpPr>
          <p:nvPr/>
        </p:nvSpPr>
        <p:spPr bwMode="auto">
          <a:xfrm>
            <a:off x="609600" y="1127125"/>
            <a:ext cx="2133600" cy="798513"/>
          </a:xfrm>
          <a:prstGeom prst="wedgeRoundRectCallout">
            <a:avLst>
              <a:gd name="adj1" fmla="val 81773"/>
              <a:gd name="adj2" fmla="val 5000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nimi uudelle rehuaineelle</a:t>
            </a:r>
          </a:p>
        </p:txBody>
      </p:sp>
      <p:sp>
        <p:nvSpPr>
          <p:cNvPr id="108549" name="AutoShape 5"/>
          <p:cNvSpPr>
            <a:spLocks noChangeArrowheads="1"/>
          </p:cNvSpPr>
          <p:nvPr/>
        </p:nvSpPr>
        <p:spPr bwMode="auto">
          <a:xfrm>
            <a:off x="2951163" y="3484563"/>
            <a:ext cx="2133600" cy="798512"/>
          </a:xfrm>
          <a:prstGeom prst="wedgeRoundRectCallout">
            <a:avLst>
              <a:gd name="adj1" fmla="val -7514"/>
              <a:gd name="adj2" fmla="val -10797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kuiva-ainepitoisuus</a:t>
            </a:r>
          </a:p>
        </p:txBody>
      </p:sp>
      <p:sp>
        <p:nvSpPr>
          <p:cNvPr id="108555" name="AutoShape 11"/>
          <p:cNvSpPr>
            <a:spLocks noChangeArrowheads="1"/>
          </p:cNvSpPr>
          <p:nvPr/>
        </p:nvSpPr>
        <p:spPr bwMode="auto">
          <a:xfrm>
            <a:off x="533400" y="2046288"/>
            <a:ext cx="2133600" cy="798512"/>
          </a:xfrm>
          <a:prstGeom prst="wedgeRoundRectCallout">
            <a:avLst>
              <a:gd name="adj1" fmla="val 92185"/>
              <a:gd name="adj2" fmla="val -3610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rehun luokka</a:t>
            </a:r>
          </a:p>
        </p:txBody>
      </p:sp>
      <p:sp>
        <p:nvSpPr>
          <p:cNvPr id="108556" name="AutoShape 12"/>
          <p:cNvSpPr>
            <a:spLocks noChangeArrowheads="1"/>
          </p:cNvSpPr>
          <p:nvPr/>
        </p:nvSpPr>
        <p:spPr bwMode="auto">
          <a:xfrm>
            <a:off x="457200" y="2952750"/>
            <a:ext cx="1676400" cy="796925"/>
          </a:xfrm>
          <a:prstGeom prst="wedgeRoundRectCallout">
            <a:avLst>
              <a:gd name="adj1" fmla="val 134356"/>
              <a:gd name="adj2" fmla="val -8712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viite-rehuaine</a:t>
            </a:r>
          </a:p>
        </p:txBody>
      </p:sp>
      <p:sp>
        <p:nvSpPr>
          <p:cNvPr id="108558" name="AutoShape 14"/>
          <p:cNvSpPr>
            <a:spLocks noChangeArrowheads="1"/>
          </p:cNvSpPr>
          <p:nvPr/>
        </p:nvSpPr>
        <p:spPr bwMode="auto">
          <a:xfrm>
            <a:off x="3132138" y="4457700"/>
            <a:ext cx="2133600" cy="798513"/>
          </a:xfrm>
          <a:prstGeom prst="wedgeRoundRectCallout">
            <a:avLst>
              <a:gd name="adj1" fmla="val -8333"/>
              <a:gd name="adj2" fmla="val 13799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Lisää kommentti (vapaaehtoinen)</a:t>
            </a:r>
          </a:p>
        </p:txBody>
      </p:sp>
      <p:sp>
        <p:nvSpPr>
          <p:cNvPr id="108559" name="AutoShape 15"/>
          <p:cNvSpPr>
            <a:spLocks noChangeArrowheads="1"/>
          </p:cNvSpPr>
          <p:nvPr/>
        </p:nvSpPr>
        <p:spPr bwMode="auto">
          <a:xfrm>
            <a:off x="6084888" y="4565650"/>
            <a:ext cx="2133600" cy="798513"/>
          </a:xfrm>
          <a:prstGeom prst="wedgeRoundRectCallout">
            <a:avLst>
              <a:gd name="adj1" fmla="val 3958"/>
              <a:gd name="adj2" fmla="val 14328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 klikkaamalla OK</a:t>
            </a:r>
          </a:p>
        </p:txBody>
      </p:sp>
      <p:sp>
        <p:nvSpPr>
          <p:cNvPr id="108560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08561" name="AutoShape 17"/>
          <p:cNvSpPr>
            <a:spLocks noChangeArrowheads="1"/>
          </p:cNvSpPr>
          <p:nvPr/>
        </p:nvSpPr>
        <p:spPr bwMode="auto">
          <a:xfrm>
            <a:off x="5400675" y="3297238"/>
            <a:ext cx="3384550" cy="1104900"/>
          </a:xfrm>
          <a:prstGeom prst="wedgeRoundRectCallout">
            <a:avLst>
              <a:gd name="adj1" fmla="val -58116"/>
              <a:gd name="adj2" fmla="val 413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</a:rPr>
              <a:t>Valitse viisaasti: et voi muuttaa kuiva-ainepitoisuutta myöhemmin</a:t>
            </a:r>
          </a:p>
        </p:txBody>
      </p:sp>
      <p:sp>
        <p:nvSpPr>
          <p:cNvPr id="38924" name="AutoShape 1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 animBg="1"/>
      <p:bldP spid="108549" grpId="0" animBg="1"/>
      <p:bldP spid="108555" grpId="0" animBg="1"/>
      <p:bldP spid="108556" grpId="0" animBg="1"/>
      <p:bldP spid="108558" grpId="0" animBg="1"/>
      <p:bldP spid="108559" grpId="0" animBg="1"/>
      <p:bldP spid="108560" grpId="0" animBg="1"/>
      <p:bldP spid="10856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612" name="Picture 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8288" y="1628775"/>
            <a:ext cx="5364162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AutoShape 3"/>
          <p:cNvSpPr>
            <a:spLocks noGrp="1" noChangeArrowheads="1"/>
          </p:cNvSpPr>
          <p:nvPr>
            <p:ph type="title"/>
          </p:nvPr>
        </p:nvSpPr>
        <p:spPr>
          <a:xfrm>
            <a:off x="2362200" y="457200"/>
            <a:ext cx="6781800" cy="609600"/>
          </a:xfrm>
        </p:spPr>
        <p:txBody>
          <a:bodyPr/>
          <a:lstStyle/>
          <a:p>
            <a:pPr eaLnBrk="1" hangingPunct="1"/>
            <a:r>
              <a:rPr lang="fr-FR" sz="3200" smtClean="0"/>
              <a:t>Luo uusi rehuaine viiterehuaineesta</a:t>
            </a:r>
          </a:p>
        </p:txBody>
      </p:sp>
      <p:pic>
        <p:nvPicPr>
          <p:cNvPr id="110613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8288" y="1628775"/>
            <a:ext cx="5364162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9" name="AutoShape 7"/>
          <p:cNvSpPr>
            <a:spLocks noChangeArrowheads="1"/>
          </p:cNvSpPr>
          <p:nvPr/>
        </p:nvSpPr>
        <p:spPr bwMode="auto">
          <a:xfrm>
            <a:off x="4967288" y="2989263"/>
            <a:ext cx="2590800" cy="1103312"/>
          </a:xfrm>
          <a:prstGeom prst="wedgeRoundRectCallout">
            <a:avLst>
              <a:gd name="adj1" fmla="val -69486"/>
              <a:gd name="adj2" fmla="val -845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laatikkoa, kun korvaat viitearvoja omilla arvoilla</a:t>
            </a:r>
          </a:p>
        </p:txBody>
      </p:sp>
      <p:sp>
        <p:nvSpPr>
          <p:cNvPr id="110600" name="AutoShape 8"/>
          <p:cNvSpPr>
            <a:spLocks noChangeArrowheads="1"/>
          </p:cNvSpPr>
          <p:nvPr/>
        </p:nvSpPr>
        <p:spPr bwMode="auto">
          <a:xfrm>
            <a:off x="293688" y="4843463"/>
            <a:ext cx="3076575" cy="1716087"/>
          </a:xfrm>
          <a:prstGeom prst="wedgeRoundRectCallout">
            <a:avLst>
              <a:gd name="adj1" fmla="val 57120"/>
              <a:gd name="adj2" fmla="val -5469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Lisää energiabonus (-5 % - + 5 %), kun korjaat prosessoinnin vaikutusta tai mahdollista sulavuuden yli-/aliarviointia</a:t>
            </a:r>
          </a:p>
        </p:txBody>
      </p:sp>
      <p:sp>
        <p:nvSpPr>
          <p:cNvPr id="110601" name="AutoShape 9"/>
          <p:cNvSpPr>
            <a:spLocks noChangeArrowheads="1"/>
          </p:cNvSpPr>
          <p:nvPr/>
        </p:nvSpPr>
        <p:spPr bwMode="auto">
          <a:xfrm>
            <a:off x="3959225" y="5221288"/>
            <a:ext cx="2133600" cy="798512"/>
          </a:xfrm>
          <a:prstGeom prst="wedgeRoundRectCallout">
            <a:avLst>
              <a:gd name="adj1" fmla="val 99269"/>
              <a:gd name="adj2" fmla="val 10389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klikkaamalla OK</a:t>
            </a:r>
          </a:p>
        </p:txBody>
      </p:sp>
      <p:sp>
        <p:nvSpPr>
          <p:cNvPr id="110610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39945" name="AutoShap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110596" name="AutoShape 4"/>
          <p:cNvSpPr>
            <a:spLocks noChangeArrowheads="1"/>
          </p:cNvSpPr>
          <p:nvPr/>
        </p:nvSpPr>
        <p:spPr bwMode="auto">
          <a:xfrm>
            <a:off x="215900" y="1438275"/>
            <a:ext cx="2667000" cy="798513"/>
          </a:xfrm>
          <a:prstGeom prst="wedgeRoundRectCallout">
            <a:avLst>
              <a:gd name="adj1" fmla="val 68394"/>
              <a:gd name="adj2" fmla="val 4657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Uusi rehuaine saa viiterehuaineen arvot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10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0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10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10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9" grpId="0" animBg="1"/>
      <p:bldP spid="110600" grpId="0" animBg="1"/>
      <p:bldP spid="110601" grpId="0" animBg="1"/>
      <p:bldP spid="110610" grpId="0" animBg="1"/>
      <p:bldP spid="11059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63825" y="1665288"/>
            <a:ext cx="5235575" cy="4343400"/>
          </a:xfrm>
          <a:noFill/>
        </p:spPr>
      </p:pic>
      <p:sp>
        <p:nvSpPr>
          <p:cNvPr id="40963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Katso uutta rehuainetta</a:t>
            </a:r>
          </a:p>
        </p:txBody>
      </p:sp>
      <p:sp>
        <p:nvSpPr>
          <p:cNvPr id="275460" name="AutoShape 4"/>
          <p:cNvSpPr>
            <a:spLocks noChangeArrowheads="1"/>
          </p:cNvSpPr>
          <p:nvPr/>
        </p:nvSpPr>
        <p:spPr bwMode="auto">
          <a:xfrm>
            <a:off x="4967288" y="2505075"/>
            <a:ext cx="1905000" cy="1409700"/>
          </a:xfrm>
          <a:prstGeom prst="wedgeRoundRectCallout">
            <a:avLst>
              <a:gd name="adj1" fmla="val -55083"/>
              <a:gd name="adj2" fmla="val 18158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Muokkaa, jos haluat muuttaa arvoja</a:t>
            </a:r>
          </a:p>
        </p:txBody>
      </p:sp>
      <p:sp>
        <p:nvSpPr>
          <p:cNvPr id="275461" name="AutoShape 5"/>
          <p:cNvSpPr>
            <a:spLocks noChangeArrowheads="1"/>
          </p:cNvSpPr>
          <p:nvPr/>
        </p:nvSpPr>
        <p:spPr bwMode="auto">
          <a:xfrm>
            <a:off x="6019800" y="4090988"/>
            <a:ext cx="2057400" cy="1104900"/>
          </a:xfrm>
          <a:prstGeom prst="wedgeRoundRectCallout">
            <a:avLst>
              <a:gd name="adj1" fmla="val -76620"/>
              <a:gd name="adj2" fmla="val 1076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Poista rehuaine klikkaamalla Poista</a:t>
            </a:r>
          </a:p>
        </p:txBody>
      </p:sp>
      <p:sp>
        <p:nvSpPr>
          <p:cNvPr id="275462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0967" name="AutoShape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275464" name="AutoShape 8"/>
          <p:cNvSpPr>
            <a:spLocks noChangeArrowheads="1"/>
          </p:cNvSpPr>
          <p:nvPr/>
        </p:nvSpPr>
        <p:spPr bwMode="auto">
          <a:xfrm>
            <a:off x="182563" y="1568450"/>
            <a:ext cx="2393950" cy="1409700"/>
          </a:xfrm>
          <a:prstGeom prst="wedgeRoundRectCallout">
            <a:avLst>
              <a:gd name="adj1" fmla="val 87005"/>
              <a:gd name="adj2" fmla="val 8617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Arvot ovat </a:t>
            </a:r>
            <a:r>
              <a:rPr lang="fr-FR" i="1">
                <a:solidFill>
                  <a:srgbClr val="1B846F"/>
                </a:solidFill>
              </a:rPr>
              <a:t>kursiivilla,</a:t>
            </a:r>
            <a:r>
              <a:rPr lang="fr-FR">
                <a:solidFill>
                  <a:srgbClr val="1B846F"/>
                </a:solidFill>
              </a:rPr>
              <a:t> kun niitä ei ole muutettu viitearvoista</a:t>
            </a:r>
          </a:p>
        </p:txBody>
      </p:sp>
      <p:sp>
        <p:nvSpPr>
          <p:cNvPr id="275465" name="AutoShape 9"/>
          <p:cNvSpPr>
            <a:spLocks noChangeArrowheads="1"/>
          </p:cNvSpPr>
          <p:nvPr/>
        </p:nvSpPr>
        <p:spPr bwMode="auto">
          <a:xfrm>
            <a:off x="4392613" y="6122988"/>
            <a:ext cx="3154362" cy="636587"/>
          </a:xfrm>
          <a:prstGeom prst="wedgeRoundRectCallout">
            <a:avLst>
              <a:gd name="adj1" fmla="val 20208"/>
              <a:gd name="adj2" fmla="val -8511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10800" rIns="90000" bIns="10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Tulosta tai vie tiedot PDF- tai CSV-muodossa</a:t>
            </a:r>
          </a:p>
        </p:txBody>
      </p:sp>
      <p:sp>
        <p:nvSpPr>
          <p:cNvPr id="275466" name="AutoShape 10"/>
          <p:cNvSpPr>
            <a:spLocks noChangeArrowheads="1"/>
          </p:cNvSpPr>
          <p:nvPr/>
        </p:nvSpPr>
        <p:spPr bwMode="auto">
          <a:xfrm>
            <a:off x="4067175" y="933450"/>
            <a:ext cx="2700338" cy="796925"/>
          </a:xfrm>
          <a:prstGeom prst="wedgeRoundRectCallout">
            <a:avLst>
              <a:gd name="adj1" fmla="val -45944"/>
              <a:gd name="adj2" fmla="val 11625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Viiterehun nimi on Alkuperä-kentässä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5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5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5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275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275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75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75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275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75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75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75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75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5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75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5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5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75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5460" grpId="0" animBg="1"/>
      <p:bldP spid="275461" grpId="0" animBg="1"/>
      <p:bldP spid="275462" grpId="0" animBg="1"/>
      <p:bldP spid="275464" grpId="0" animBg="1"/>
      <p:bldP spid="275465" grpId="0" animBg="1"/>
      <p:bldP spid="27546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mtClean="0"/>
              <a:t>Jos et löydä sopivaa viite-rehuainetta, voit luoda uuden rehuaineen </a:t>
            </a:r>
            <a:r>
              <a:rPr lang="en-GB" smtClean="0">
                <a:solidFill>
                  <a:schemeClr val="bg1"/>
                </a:solidFill>
              </a:rPr>
              <a:t>rehun kemiallisen koostumuksen perusteella</a:t>
            </a:r>
            <a:r>
              <a:rPr lang="en-GB" smtClean="0"/>
              <a:t>:</a:t>
            </a:r>
            <a:endParaRPr lang="fr-FR" smtClean="0"/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Energia-arvot lasketaan käyttäen yleisiä laskentakaavoja.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Aminohappojen sulavuuksille käytetään oletusarvoja.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Tämä menetelmä on epätarkem-pi, ja sitä tulisi käyttää </a:t>
            </a:r>
            <a:r>
              <a:rPr lang="fr-FR" smtClean="0">
                <a:solidFill>
                  <a:schemeClr val="bg1"/>
                </a:solidFill>
              </a:rPr>
              <a:t>vain silloin,</a:t>
            </a:r>
            <a:r>
              <a:rPr lang="fr-FR" smtClean="0"/>
              <a:t> kun mitään viiterehu-ainetta ei ole käytettävissä.</a:t>
            </a:r>
          </a:p>
        </p:txBody>
      </p:sp>
      <p:sp>
        <p:nvSpPr>
          <p:cNvPr id="41987" name="AutoShape 5"/>
          <p:cNvSpPr>
            <a:spLocks noChangeArrowheads="1"/>
          </p:cNvSpPr>
          <p:nvPr/>
        </p:nvSpPr>
        <p:spPr bwMode="auto">
          <a:xfrm>
            <a:off x="2362200" y="177800"/>
            <a:ext cx="6553200" cy="889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fr-FR" sz="2800" b="1">
                <a:solidFill>
                  <a:srgbClr val="1B846F"/>
                </a:solidFill>
                <a:latin typeface="Verdana" charset="0"/>
              </a:rPr>
              <a:t>Luo uusi rehuaine kemiallisen koostumuksen perusteella</a:t>
            </a:r>
          </a:p>
        </p:txBody>
      </p:sp>
      <p:sp>
        <p:nvSpPr>
          <p:cNvPr id="120838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64538" y="6080125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1989" name="AutoShape 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build="p"/>
      <p:bldP spid="12083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6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08288" y="1592263"/>
            <a:ext cx="5638800" cy="5006975"/>
          </a:xfrm>
          <a:noFill/>
        </p:spPr>
      </p:pic>
      <p:sp>
        <p:nvSpPr>
          <p:cNvPr id="43011" name="AutoShape 3"/>
          <p:cNvSpPr>
            <a:spLocks noGrp="1" noChangeArrowheads="1"/>
          </p:cNvSpPr>
          <p:nvPr>
            <p:ph type="title"/>
          </p:nvPr>
        </p:nvSpPr>
        <p:spPr>
          <a:xfrm>
            <a:off x="2362200" y="204788"/>
            <a:ext cx="6553200" cy="862012"/>
          </a:xfrm>
        </p:spPr>
        <p:txBody>
          <a:bodyPr/>
          <a:lstStyle/>
          <a:p>
            <a:pPr eaLnBrk="1" hangingPunct="1"/>
            <a:r>
              <a:rPr lang="fr-FR" sz="2800" smtClean="0"/>
              <a:t>Luo uusi rehuaine kemiallisen koostumuksen perusteella</a:t>
            </a:r>
          </a:p>
        </p:txBody>
      </p:sp>
      <p:sp>
        <p:nvSpPr>
          <p:cNvPr id="116740" name="AutoShape 4"/>
          <p:cNvSpPr>
            <a:spLocks noChangeArrowheads="1"/>
          </p:cNvSpPr>
          <p:nvPr/>
        </p:nvSpPr>
        <p:spPr bwMode="auto">
          <a:xfrm>
            <a:off x="609600" y="1127125"/>
            <a:ext cx="2133600" cy="798513"/>
          </a:xfrm>
          <a:prstGeom prst="wedgeRoundRectCallout">
            <a:avLst>
              <a:gd name="adj1" fmla="val 81773"/>
              <a:gd name="adj2" fmla="val 5000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nimi uudelle rehuaineelle</a:t>
            </a:r>
          </a:p>
        </p:txBody>
      </p:sp>
      <p:sp>
        <p:nvSpPr>
          <p:cNvPr id="116741" name="AutoShape 5"/>
          <p:cNvSpPr>
            <a:spLocks noChangeArrowheads="1"/>
          </p:cNvSpPr>
          <p:nvPr/>
        </p:nvSpPr>
        <p:spPr bwMode="auto">
          <a:xfrm>
            <a:off x="287338" y="3017838"/>
            <a:ext cx="2133600" cy="798512"/>
          </a:xfrm>
          <a:prstGeom prst="wedgeRoundRectCallout">
            <a:avLst>
              <a:gd name="adj1" fmla="val 113023"/>
              <a:gd name="adj2" fmla="val -8913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kuiva-ainepitoisuus</a:t>
            </a:r>
          </a:p>
        </p:txBody>
      </p:sp>
      <p:sp>
        <p:nvSpPr>
          <p:cNvPr id="116742" name="AutoShape 6"/>
          <p:cNvSpPr>
            <a:spLocks noChangeArrowheads="1"/>
          </p:cNvSpPr>
          <p:nvPr/>
        </p:nvSpPr>
        <p:spPr bwMode="auto">
          <a:xfrm>
            <a:off x="609600" y="2276475"/>
            <a:ext cx="2133600" cy="490538"/>
          </a:xfrm>
          <a:prstGeom prst="wedgeRoundRectCallout">
            <a:avLst>
              <a:gd name="adj1" fmla="val 82588"/>
              <a:gd name="adj2" fmla="val -6346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luokka</a:t>
            </a:r>
          </a:p>
        </p:txBody>
      </p:sp>
      <p:sp>
        <p:nvSpPr>
          <p:cNvPr id="116748" name="AutoShape 12"/>
          <p:cNvSpPr>
            <a:spLocks noChangeArrowheads="1"/>
          </p:cNvSpPr>
          <p:nvPr/>
        </p:nvSpPr>
        <p:spPr bwMode="auto">
          <a:xfrm>
            <a:off x="6019800" y="1203325"/>
            <a:ext cx="2133600" cy="1104900"/>
          </a:xfrm>
          <a:prstGeom prst="wedgeRoundRectCallout">
            <a:avLst>
              <a:gd name="adj1" fmla="val -57991"/>
              <a:gd name="adj2" fmla="val 8150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tiedot klikkaamalla Seuraava</a:t>
            </a:r>
          </a:p>
        </p:txBody>
      </p:sp>
      <p:sp>
        <p:nvSpPr>
          <p:cNvPr id="116749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3017" name="AutoShape 1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16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animBg="1"/>
      <p:bldP spid="116741" grpId="0" animBg="1"/>
      <p:bldP spid="116742" grpId="0" animBg="1"/>
      <p:bldP spid="116748" grpId="0" animBg="1"/>
      <p:bldP spid="11674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08288" y="1592263"/>
            <a:ext cx="5638800" cy="5006975"/>
          </a:xfrm>
          <a:noFill/>
        </p:spPr>
      </p:pic>
      <p:sp>
        <p:nvSpPr>
          <p:cNvPr id="44035" name="AutoShape 3"/>
          <p:cNvSpPr>
            <a:spLocks noGrp="1" noChangeArrowheads="1"/>
          </p:cNvSpPr>
          <p:nvPr>
            <p:ph type="title"/>
          </p:nvPr>
        </p:nvSpPr>
        <p:spPr>
          <a:xfrm>
            <a:off x="2362200" y="177800"/>
            <a:ext cx="6629400" cy="889000"/>
          </a:xfrm>
        </p:spPr>
        <p:txBody>
          <a:bodyPr/>
          <a:lstStyle/>
          <a:p>
            <a:pPr eaLnBrk="1" hangingPunct="1"/>
            <a:r>
              <a:rPr lang="fr-FR" sz="2800" smtClean="0"/>
              <a:t>Luo uusi rehuaine kemiallisen koostumuksen perusteella</a:t>
            </a:r>
          </a:p>
        </p:txBody>
      </p:sp>
      <p:sp>
        <p:nvSpPr>
          <p:cNvPr id="118793" name="AutoShape 9"/>
          <p:cNvSpPr>
            <a:spLocks noChangeArrowheads="1"/>
          </p:cNvSpPr>
          <p:nvPr/>
        </p:nvSpPr>
        <p:spPr bwMode="auto">
          <a:xfrm>
            <a:off x="4787900" y="2049463"/>
            <a:ext cx="2590800" cy="798512"/>
          </a:xfrm>
          <a:prstGeom prst="wedgeRoundRectCallout">
            <a:avLst>
              <a:gd name="adj1" fmla="val -71398"/>
              <a:gd name="adj2" fmla="val 6872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laatikkoa ja anna omat arvot</a:t>
            </a:r>
          </a:p>
        </p:txBody>
      </p:sp>
      <p:sp>
        <p:nvSpPr>
          <p:cNvPr id="118794" name="AutoShape 10"/>
          <p:cNvSpPr>
            <a:spLocks noChangeArrowheads="1"/>
          </p:cNvSpPr>
          <p:nvPr/>
        </p:nvSpPr>
        <p:spPr bwMode="auto">
          <a:xfrm>
            <a:off x="5759450" y="3508375"/>
            <a:ext cx="2989263" cy="1411288"/>
          </a:xfrm>
          <a:prstGeom prst="wedgeRoundRectCallout">
            <a:avLst>
              <a:gd name="adj1" fmla="val -104963"/>
              <a:gd name="adj2" fmla="val 6624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Mitä enemmän koostumustietoja annat, sitä tarkemmin energia-arvo lasketaan</a:t>
            </a:r>
          </a:p>
        </p:txBody>
      </p:sp>
      <p:sp>
        <p:nvSpPr>
          <p:cNvPr id="118795" name="AutoShape 11"/>
          <p:cNvSpPr>
            <a:spLocks noChangeArrowheads="1"/>
          </p:cNvSpPr>
          <p:nvPr/>
        </p:nvSpPr>
        <p:spPr bwMode="auto">
          <a:xfrm>
            <a:off x="5715000" y="5029200"/>
            <a:ext cx="2133600" cy="796925"/>
          </a:xfrm>
          <a:prstGeom prst="wedgeRoundRectCallout">
            <a:avLst>
              <a:gd name="adj1" fmla="val 35537"/>
              <a:gd name="adj2" fmla="val 841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tiedot klikkaamalla OK</a:t>
            </a:r>
          </a:p>
        </p:txBody>
      </p:sp>
      <p:sp>
        <p:nvSpPr>
          <p:cNvPr id="118796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4040" name="AutoShap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3" grpId="0" animBg="1"/>
      <p:bldP spid="118794" grpId="0" animBg="1"/>
      <p:bldP spid="118795" grpId="0" animBg="1"/>
      <p:bldP spid="11879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08288" y="1592263"/>
            <a:ext cx="5638800" cy="5006975"/>
          </a:xfrm>
          <a:noFill/>
        </p:spPr>
      </p:pic>
      <p:sp>
        <p:nvSpPr>
          <p:cNvPr id="45059" name="AutoShape 3"/>
          <p:cNvSpPr>
            <a:spLocks noGrp="1" noChangeArrowheads="1"/>
          </p:cNvSpPr>
          <p:nvPr>
            <p:ph type="title"/>
          </p:nvPr>
        </p:nvSpPr>
        <p:spPr>
          <a:xfrm>
            <a:off x="2362200" y="190500"/>
            <a:ext cx="6553200" cy="876300"/>
          </a:xfrm>
        </p:spPr>
        <p:txBody>
          <a:bodyPr/>
          <a:lstStyle/>
          <a:p>
            <a:pPr eaLnBrk="1" hangingPunct="1"/>
            <a:r>
              <a:rPr lang="fr-FR" sz="2800" smtClean="0"/>
              <a:t>Luo uusi rehuaine kemiallisen koostumuksen perusteella</a:t>
            </a:r>
          </a:p>
        </p:txBody>
      </p:sp>
      <p:sp>
        <p:nvSpPr>
          <p:cNvPr id="124932" name="AutoShape 4"/>
          <p:cNvSpPr>
            <a:spLocks noChangeArrowheads="1"/>
          </p:cNvSpPr>
          <p:nvPr/>
        </p:nvSpPr>
        <p:spPr bwMode="auto">
          <a:xfrm>
            <a:off x="503238" y="1522413"/>
            <a:ext cx="1749425" cy="1717675"/>
          </a:xfrm>
          <a:prstGeom prst="wedgeRoundRectCallout">
            <a:avLst>
              <a:gd name="adj1" fmla="val 157620"/>
              <a:gd name="adj2" fmla="val 2983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laatikkoa, kun lisäät tai muokkaat arvoja</a:t>
            </a:r>
          </a:p>
        </p:txBody>
      </p:sp>
      <p:sp>
        <p:nvSpPr>
          <p:cNvPr id="124933" name="AutoShape 5"/>
          <p:cNvSpPr>
            <a:spLocks noChangeArrowheads="1"/>
          </p:cNvSpPr>
          <p:nvPr/>
        </p:nvSpPr>
        <p:spPr bwMode="auto">
          <a:xfrm>
            <a:off x="3886200" y="1041400"/>
            <a:ext cx="2630488" cy="1104900"/>
          </a:xfrm>
          <a:prstGeom prst="wedgeRoundRectCallout">
            <a:avLst>
              <a:gd name="adj1" fmla="val -8843"/>
              <a:gd name="adj2" fmla="val 8194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nyt täydentää kivennäisaineiden pitoisuudet…</a:t>
            </a:r>
          </a:p>
        </p:txBody>
      </p:sp>
      <p:sp>
        <p:nvSpPr>
          <p:cNvPr id="124934" name="AutoShape 6"/>
          <p:cNvSpPr>
            <a:spLocks noChangeArrowheads="1"/>
          </p:cNvSpPr>
          <p:nvPr/>
        </p:nvSpPr>
        <p:spPr bwMode="auto">
          <a:xfrm>
            <a:off x="5715000" y="4860925"/>
            <a:ext cx="2133600" cy="798513"/>
          </a:xfrm>
          <a:prstGeom prst="wedgeRoundRectCallout">
            <a:avLst>
              <a:gd name="adj1" fmla="val 27681"/>
              <a:gd name="adj2" fmla="val 13654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tiedot klikkaamalla OK</a:t>
            </a:r>
          </a:p>
        </p:txBody>
      </p:sp>
      <p:sp>
        <p:nvSpPr>
          <p:cNvPr id="124935" name="AutoShape 7"/>
          <p:cNvSpPr>
            <a:spLocks noChangeArrowheads="1"/>
          </p:cNvSpPr>
          <p:nvPr/>
        </p:nvSpPr>
        <p:spPr bwMode="auto">
          <a:xfrm>
            <a:off x="6732588" y="1028700"/>
            <a:ext cx="1871662" cy="1103313"/>
          </a:xfrm>
          <a:prstGeom prst="wedgeRoundRectCallout">
            <a:avLst>
              <a:gd name="adj1" fmla="val -28625"/>
              <a:gd name="adj2" fmla="val 15641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…amino-happojen pitoisuudet…</a:t>
            </a:r>
          </a:p>
        </p:txBody>
      </p:sp>
      <p:sp>
        <p:nvSpPr>
          <p:cNvPr id="124936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5065" name="AutoShape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124938" name="AutoShape 10"/>
          <p:cNvSpPr>
            <a:spLocks noChangeArrowheads="1"/>
          </p:cNvSpPr>
          <p:nvPr/>
        </p:nvSpPr>
        <p:spPr bwMode="auto">
          <a:xfrm>
            <a:off x="4643438" y="3808413"/>
            <a:ext cx="2320925" cy="798512"/>
          </a:xfrm>
          <a:prstGeom prst="wedgeRoundRectCallout">
            <a:avLst>
              <a:gd name="adj1" fmla="val 79139"/>
              <a:gd name="adj2" fmla="val -1832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…ja aminohappojen sulavuudet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/>
      <p:bldP spid="124933" grpId="0" animBg="1"/>
      <p:bldP spid="124934" grpId="0" animBg="1"/>
      <p:bldP spid="124935" grpId="0" animBg="1"/>
      <p:bldP spid="124936" grpId="0" animBg="1"/>
      <p:bldP spid="12493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6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63825" y="1665288"/>
            <a:ext cx="5235575" cy="4343400"/>
          </a:xfrm>
          <a:noFill/>
        </p:spPr>
      </p:pic>
      <p:sp>
        <p:nvSpPr>
          <p:cNvPr id="46083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Katso uutta rehuainetta</a:t>
            </a:r>
          </a:p>
        </p:txBody>
      </p:sp>
      <p:sp>
        <p:nvSpPr>
          <p:cNvPr id="126980" name="AutoShape 4"/>
          <p:cNvSpPr>
            <a:spLocks noChangeArrowheads="1"/>
          </p:cNvSpPr>
          <p:nvPr/>
        </p:nvSpPr>
        <p:spPr bwMode="auto">
          <a:xfrm>
            <a:off x="4967288" y="2505075"/>
            <a:ext cx="1905000" cy="1409700"/>
          </a:xfrm>
          <a:prstGeom prst="wedgeRoundRectCallout">
            <a:avLst>
              <a:gd name="adj1" fmla="val -54366"/>
              <a:gd name="adj2" fmla="val 18575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Muokkaa, jos haluat muuttaa arvoja</a:t>
            </a:r>
          </a:p>
        </p:txBody>
      </p:sp>
      <p:sp>
        <p:nvSpPr>
          <p:cNvPr id="126988" name="AutoShape 12"/>
          <p:cNvSpPr>
            <a:spLocks noChangeArrowheads="1"/>
          </p:cNvSpPr>
          <p:nvPr/>
        </p:nvSpPr>
        <p:spPr bwMode="auto">
          <a:xfrm>
            <a:off x="6019800" y="4090988"/>
            <a:ext cx="2057400" cy="1104900"/>
          </a:xfrm>
          <a:prstGeom prst="wedgeRoundRectCallout">
            <a:avLst>
              <a:gd name="adj1" fmla="val -77282"/>
              <a:gd name="adj2" fmla="val 10266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Poista rehuaine klikkaamalla Poista</a:t>
            </a:r>
          </a:p>
        </p:txBody>
      </p:sp>
      <p:sp>
        <p:nvSpPr>
          <p:cNvPr id="126989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6087" name="AutoShape 1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  <p:sp>
        <p:nvSpPr>
          <p:cNvPr id="126991" name="AutoShape 15"/>
          <p:cNvSpPr>
            <a:spLocks noChangeArrowheads="1"/>
          </p:cNvSpPr>
          <p:nvPr/>
        </p:nvSpPr>
        <p:spPr bwMode="auto">
          <a:xfrm>
            <a:off x="179388" y="1568450"/>
            <a:ext cx="2268537" cy="1409700"/>
          </a:xfrm>
          <a:prstGeom prst="wedgeRoundRectCallout">
            <a:avLst>
              <a:gd name="adj1" fmla="val 89750"/>
              <a:gd name="adj2" fmla="val 388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Alkuperä-kentässä lukee « Alkuperäinen nimike »</a:t>
            </a:r>
          </a:p>
        </p:txBody>
      </p:sp>
      <p:sp>
        <p:nvSpPr>
          <p:cNvPr id="126992" name="AutoShape 16"/>
          <p:cNvSpPr>
            <a:spLocks noChangeArrowheads="1"/>
          </p:cNvSpPr>
          <p:nvPr/>
        </p:nvSpPr>
        <p:spPr bwMode="auto">
          <a:xfrm>
            <a:off x="4392613" y="6122988"/>
            <a:ext cx="3154362" cy="636587"/>
          </a:xfrm>
          <a:prstGeom prst="wedgeRoundRectCallout">
            <a:avLst>
              <a:gd name="adj1" fmla="val 20208"/>
              <a:gd name="adj2" fmla="val -8511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10800" rIns="90000" bIns="10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Tulosta tai vie tiedot PDF- tai CSV-muodossa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6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6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6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26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6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26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6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6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26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6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6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animBg="1"/>
      <p:bldP spid="126988" grpId="0" animBg="1"/>
      <p:bldP spid="126989" grpId="0" animBg="1"/>
      <p:bldP spid="126991" grpId="0" animBg="1"/>
      <p:bldP spid="12699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618288" cy="4953000"/>
          </a:xfrm>
        </p:spPr>
        <p:txBody>
          <a:bodyPr/>
          <a:lstStyle/>
          <a:p>
            <a:pPr eaLnBrk="1" hangingPunct="1"/>
            <a:r>
              <a:rPr lang="en-GB" smtClean="0"/>
              <a:t>Kun luot rehuaineen tai muokkaat sitä </a:t>
            </a:r>
            <a:r>
              <a:rPr lang="en-GB" smtClean="0">
                <a:solidFill>
                  <a:srgbClr val="1B846F"/>
                </a:solidFill>
              </a:rPr>
              <a:t>viiterehuaineen tietojen pohjalta</a:t>
            </a:r>
            <a:r>
              <a:rPr lang="en-GB" smtClean="0"/>
              <a:t>:</a:t>
            </a:r>
          </a:p>
          <a:p>
            <a:pPr eaLnBrk="1" hangingPunct="1"/>
            <a:r>
              <a:rPr lang="en-GB" smtClean="0">
                <a:solidFill>
                  <a:srgbClr val="1B846F"/>
                </a:solidFill>
              </a:rPr>
              <a:t>Bruttoenergia</a:t>
            </a:r>
            <a:r>
              <a:rPr lang="en-GB" smtClean="0"/>
              <a:t> lasketaan viite-rehuaineesta käyttäen yleisiä kertoimia:</a:t>
            </a:r>
          </a:p>
          <a:p>
            <a:pPr lvl="1" eaLnBrk="1" hangingPunct="1"/>
            <a:r>
              <a:rPr lang="en-GB" smtClean="0">
                <a:solidFill>
                  <a:schemeClr val="bg1"/>
                </a:solidFill>
              </a:rPr>
              <a:t>GE</a:t>
            </a:r>
            <a:r>
              <a:rPr lang="en-GB" baseline="-25000" smtClean="0">
                <a:solidFill>
                  <a:schemeClr val="bg1"/>
                </a:solidFill>
              </a:rPr>
              <a:t>Uusi</a:t>
            </a:r>
            <a:r>
              <a:rPr lang="en-GB" smtClean="0"/>
              <a:t> = GE</a:t>
            </a:r>
            <a:r>
              <a:rPr lang="en-GB" baseline="-25000" smtClean="0"/>
              <a:t>Ref</a:t>
            </a:r>
            <a:r>
              <a:rPr lang="en-GB" smtClean="0"/>
              <a:t> + a x (Valkuainen</a:t>
            </a:r>
            <a:r>
              <a:rPr lang="en-GB" baseline="-25000" smtClean="0"/>
              <a:t>Uusi</a:t>
            </a:r>
            <a:r>
              <a:rPr lang="en-GB" smtClean="0"/>
              <a:t> - Valkuainen</a:t>
            </a:r>
            <a:r>
              <a:rPr lang="en-GB" baseline="-25000" smtClean="0"/>
              <a:t>Ref</a:t>
            </a:r>
            <a:r>
              <a:rPr lang="en-GB" smtClean="0"/>
              <a:t> + b x (Rasva</a:t>
            </a:r>
            <a:r>
              <a:rPr lang="en-GB" baseline="-25000" smtClean="0"/>
              <a:t>Uusi</a:t>
            </a:r>
            <a:r>
              <a:rPr lang="en-GB" smtClean="0"/>
              <a:t> - Rasva</a:t>
            </a:r>
            <a:r>
              <a:rPr lang="en-GB" baseline="-25000" smtClean="0"/>
              <a:t>Ref</a:t>
            </a:r>
            <a:r>
              <a:rPr lang="en-GB" smtClean="0"/>
              <a:t>) + c x (Tuhka</a:t>
            </a:r>
            <a:r>
              <a:rPr lang="en-GB" baseline="-25000" smtClean="0"/>
              <a:t>Uusi</a:t>
            </a:r>
            <a:r>
              <a:rPr lang="en-GB" smtClean="0"/>
              <a:t> - Tuhka</a:t>
            </a:r>
            <a:r>
              <a:rPr lang="en-GB" baseline="-25000" smtClean="0"/>
              <a:t>Ref</a:t>
            </a:r>
            <a:r>
              <a:rPr lang="en-GB" smtClean="0"/>
              <a:t>)</a:t>
            </a:r>
          </a:p>
          <a:p>
            <a:pPr lvl="1" eaLnBrk="1" hangingPunct="1"/>
            <a:r>
              <a:rPr lang="en-GB" smtClean="0"/>
              <a:t>Uusi: uusi rehuaine</a:t>
            </a:r>
          </a:p>
          <a:p>
            <a:pPr lvl="1" eaLnBrk="1" hangingPunct="1"/>
            <a:r>
              <a:rPr lang="en-GB" smtClean="0"/>
              <a:t>Ref: referenssi eli viiterehuaine</a:t>
            </a:r>
          </a:p>
        </p:txBody>
      </p:sp>
      <p:sp>
        <p:nvSpPr>
          <p:cNvPr id="23142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7109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3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7" grpId="0" build="p"/>
      <p:bldP spid="2314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36725"/>
            <a:ext cx="6618288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>
                <a:solidFill>
                  <a:srgbClr val="1B846F"/>
                </a:solidFill>
              </a:rPr>
              <a:t>Energian sulavuus</a:t>
            </a:r>
            <a:r>
              <a:rPr lang="fr-FR" smtClean="0"/>
              <a:t> (Es) kasvaville sioille lasketaan viiterehuaineen kuitupitoisuuden perusteella: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>
                <a:solidFill>
                  <a:schemeClr val="bg1"/>
                </a:solidFill>
              </a:rPr>
              <a:t>Es</a:t>
            </a:r>
            <a:r>
              <a:rPr lang="fr-FR" baseline="-25000" smtClean="0">
                <a:solidFill>
                  <a:schemeClr val="bg1"/>
                </a:solidFill>
              </a:rPr>
              <a:t>Uusi</a:t>
            </a:r>
            <a:r>
              <a:rPr lang="fr-FR" smtClean="0"/>
              <a:t> = Es</a:t>
            </a:r>
            <a:r>
              <a:rPr lang="fr-FR" baseline="-25000" smtClean="0"/>
              <a:t>Ref</a:t>
            </a:r>
            <a:r>
              <a:rPr lang="fr-FR" smtClean="0"/>
              <a:t> + a x (Kuitu</a:t>
            </a:r>
            <a:r>
              <a:rPr lang="fr-FR" baseline="-25000" smtClean="0"/>
              <a:t>Uusi</a:t>
            </a:r>
            <a:r>
              <a:rPr lang="fr-FR" smtClean="0"/>
              <a:t> – Kuitu</a:t>
            </a:r>
            <a:r>
              <a:rPr lang="fr-FR" baseline="-25000" smtClean="0"/>
              <a:t>Ref</a:t>
            </a:r>
            <a:r>
              <a:rPr lang="fr-FR" smtClean="0"/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Voit käyttää laskennassa raakakuitua tai NDF- tai ADF-kuitua.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Kun kuituanalyysejä on useita, lopullinen Es on eri kuitujen perusteella laskettujen arvojen keskiarvo.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/>
              <a:t>Kuitujen kertoimet (a) ovat rehuainekohtaisia.</a:t>
            </a:r>
          </a:p>
        </p:txBody>
      </p:sp>
      <p:sp>
        <p:nvSpPr>
          <p:cNvPr id="11469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813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build="p"/>
      <p:bldP spid="11469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>
                <a:solidFill>
                  <a:schemeClr val="bg1"/>
                </a:solidFill>
              </a:rPr>
              <a:t>Kasvavien sikojen </a:t>
            </a:r>
            <a:r>
              <a:rPr lang="fr-FR" smtClean="0">
                <a:solidFill>
                  <a:srgbClr val="1B846F"/>
                </a:solidFill>
              </a:rPr>
              <a:t>ME/DE-suhde </a:t>
            </a:r>
            <a:r>
              <a:rPr lang="fr-FR" smtClean="0"/>
              <a:t>lasketaan käyttäen valkuaiselle yleisiä kertoimia: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>
                <a:solidFill>
                  <a:schemeClr val="bg1"/>
                </a:solidFill>
              </a:rPr>
              <a:t>ME/DE</a:t>
            </a:r>
            <a:r>
              <a:rPr lang="fr-FR" baseline="-25000" smtClean="0">
                <a:solidFill>
                  <a:schemeClr val="bg1"/>
                </a:solidFill>
              </a:rPr>
              <a:t>Uusi</a:t>
            </a:r>
            <a:r>
              <a:rPr lang="fr-FR" smtClean="0"/>
              <a:t> = ME/DE</a:t>
            </a:r>
            <a:r>
              <a:rPr lang="fr-FR" baseline="-25000" smtClean="0"/>
              <a:t>Ref</a:t>
            </a:r>
            <a:r>
              <a:rPr lang="fr-FR" smtClean="0"/>
              <a:t> + a x (Valkuainen</a:t>
            </a:r>
            <a:r>
              <a:rPr lang="fr-FR" baseline="-25000" smtClean="0"/>
              <a:t>Uusi</a:t>
            </a:r>
            <a:r>
              <a:rPr lang="fr-FR" smtClean="0"/>
              <a:t> – Valkuainen</a:t>
            </a:r>
            <a:r>
              <a:rPr lang="fr-FR" baseline="-25000" smtClean="0"/>
              <a:t>Ref</a:t>
            </a:r>
            <a:r>
              <a:rPr lang="fr-FR" smtClean="0"/>
              <a:t>) / DE</a:t>
            </a:r>
            <a:r>
              <a:rPr lang="fr-FR" baseline="-25000" smtClean="0"/>
              <a:t>Uusi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Kasvavien sikojen </a:t>
            </a:r>
            <a:r>
              <a:rPr lang="fr-FR" smtClean="0">
                <a:solidFill>
                  <a:srgbClr val="1B846F"/>
                </a:solidFill>
              </a:rPr>
              <a:t>NE/ME-suhde</a:t>
            </a:r>
            <a:r>
              <a:rPr lang="fr-FR" smtClean="0"/>
              <a:t> lasketaan käyttäen ravinto-aineille yleisiä kertoimia: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mtClean="0">
                <a:solidFill>
                  <a:schemeClr val="bg1"/>
                </a:solidFill>
              </a:rPr>
              <a:t>NE/ME</a:t>
            </a:r>
            <a:r>
              <a:rPr lang="fr-FR" baseline="-25000" smtClean="0">
                <a:solidFill>
                  <a:schemeClr val="bg1"/>
                </a:solidFill>
              </a:rPr>
              <a:t>Uusi</a:t>
            </a:r>
            <a:r>
              <a:rPr lang="fr-FR" smtClean="0"/>
              <a:t> = NE/ME</a:t>
            </a:r>
            <a:r>
              <a:rPr lang="fr-FR" baseline="-25000" smtClean="0"/>
              <a:t>Ref</a:t>
            </a:r>
            <a:r>
              <a:rPr lang="fr-FR" smtClean="0"/>
              <a:t> + a x (Valkuainen</a:t>
            </a:r>
            <a:r>
              <a:rPr lang="fr-FR" baseline="-25000" smtClean="0"/>
              <a:t>Ref</a:t>
            </a:r>
            <a:r>
              <a:rPr lang="fr-FR" smtClean="0"/>
              <a:t>) + b x (Rasva</a:t>
            </a:r>
            <a:r>
              <a:rPr lang="fr-FR" baseline="-25000" smtClean="0"/>
              <a:t>Uusi</a:t>
            </a:r>
            <a:r>
              <a:rPr lang="fr-FR" smtClean="0"/>
              <a:t> – Rasva</a:t>
            </a:r>
            <a:r>
              <a:rPr lang="fr-FR" baseline="-25000" smtClean="0"/>
              <a:t>Ref</a:t>
            </a:r>
            <a:r>
              <a:rPr lang="fr-FR" smtClean="0"/>
              <a:t>) + c x (Tärkkelys</a:t>
            </a:r>
            <a:r>
              <a:rPr lang="fr-FR" baseline="-25000" smtClean="0"/>
              <a:t>Uusi</a:t>
            </a:r>
            <a:r>
              <a:rPr lang="fr-FR" smtClean="0"/>
              <a:t>– Tärkkelys</a:t>
            </a:r>
            <a:r>
              <a:rPr lang="fr-FR" baseline="-25000" smtClean="0"/>
              <a:t>Ref</a:t>
            </a:r>
            <a:r>
              <a:rPr lang="fr-FR" smtClean="0"/>
              <a:t>) / ME</a:t>
            </a:r>
            <a:r>
              <a:rPr lang="fr-FR" baseline="-25000" smtClean="0"/>
              <a:t>Uusi</a:t>
            </a:r>
            <a:endParaRPr lang="fr-FR" smtClean="0"/>
          </a:p>
        </p:txBody>
      </p:sp>
      <p:sp>
        <p:nvSpPr>
          <p:cNvPr id="23552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49157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3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3" grpId="0" build="p"/>
      <p:bldP spid="23552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45050"/>
          </a:xfrm>
        </p:spPr>
        <p:txBody>
          <a:bodyPr/>
          <a:lstStyle/>
          <a:p>
            <a:pPr eaLnBrk="1" hangingPunct="1"/>
            <a:r>
              <a:rPr lang="fr-FR" smtClean="0"/>
              <a:t>Sulavan energian (DE) arvo  </a:t>
            </a:r>
            <a:r>
              <a:rPr lang="fr-FR" smtClean="0">
                <a:solidFill>
                  <a:srgbClr val="1B846F"/>
                </a:solidFill>
              </a:rPr>
              <a:t>aikuisille sioille</a:t>
            </a:r>
            <a:r>
              <a:rPr lang="fr-FR" smtClean="0"/>
              <a:t> johdetaan kasvavien sikojen DE-arvosta: </a:t>
            </a:r>
          </a:p>
          <a:p>
            <a:pPr lvl="1" eaLnBrk="1" hangingPunct="1"/>
            <a:r>
              <a:rPr lang="fr-FR" smtClean="0">
                <a:solidFill>
                  <a:schemeClr val="bg1"/>
                </a:solidFill>
              </a:rPr>
              <a:t>DE</a:t>
            </a:r>
            <a:r>
              <a:rPr lang="fr-FR" baseline="-25000" smtClean="0">
                <a:solidFill>
                  <a:schemeClr val="bg1"/>
                </a:solidFill>
              </a:rPr>
              <a:t>Aikuiset</a:t>
            </a:r>
            <a:r>
              <a:rPr lang="fr-FR" smtClean="0"/>
              <a:t> = DE</a:t>
            </a:r>
            <a:r>
              <a:rPr lang="fr-FR" baseline="-25000" smtClean="0"/>
              <a:t>Kasvavat</a:t>
            </a:r>
            <a:r>
              <a:rPr lang="fr-FR" smtClean="0"/>
              <a:t> + a x (Orgaaninen aine) x (1- b x Es</a:t>
            </a:r>
            <a:r>
              <a:rPr lang="fr-FR" baseline="-25000" smtClean="0"/>
              <a:t>Kasvavat</a:t>
            </a:r>
            <a:r>
              <a:rPr lang="fr-FR" smtClean="0"/>
              <a:t>)</a:t>
            </a:r>
          </a:p>
          <a:p>
            <a:pPr lvl="1" eaLnBrk="1" hangingPunct="1"/>
            <a:r>
              <a:rPr lang="fr-FR" smtClean="0"/>
              <a:t>Kertoimet a ja b ovat rehuainekohtaisia.</a:t>
            </a:r>
          </a:p>
          <a:p>
            <a:pPr lvl="1" eaLnBrk="1" hangingPunct="1"/>
            <a:r>
              <a:rPr lang="fr-FR" smtClean="0"/>
              <a:t>ME- ja NE-arvot lasketaan kuten kasvaville sioille.</a:t>
            </a:r>
          </a:p>
        </p:txBody>
      </p:sp>
      <p:sp>
        <p:nvSpPr>
          <p:cNvPr id="23347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0181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33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3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5" grpId="0" build="p"/>
      <p:bldP spid="23347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781800" cy="4953000"/>
          </a:xfrm>
        </p:spPr>
        <p:txBody>
          <a:bodyPr/>
          <a:lstStyle/>
          <a:p>
            <a:pPr eaLnBrk="1" hangingPunct="1"/>
            <a:r>
              <a:rPr lang="en-GB" sz="2400" smtClean="0"/>
              <a:t>Yhteenveto:</a:t>
            </a:r>
          </a:p>
          <a:p>
            <a:pPr lvl="1" eaLnBrk="1" hangingPunct="1"/>
            <a:r>
              <a:rPr lang="en-GB" sz="2000" smtClean="0"/>
              <a:t>GE = f(koostumus)</a:t>
            </a:r>
          </a:p>
          <a:p>
            <a:pPr lvl="1" eaLnBrk="1" hangingPunct="1"/>
            <a:r>
              <a:rPr lang="en-GB" sz="2000" smtClean="0"/>
              <a:t>Es = f(kuitu)</a:t>
            </a:r>
          </a:p>
          <a:p>
            <a:pPr lvl="1" eaLnBrk="1" hangingPunct="1"/>
            <a:r>
              <a:rPr lang="fr-FR" sz="2000" smtClean="0"/>
              <a:t>DE = GE x Es</a:t>
            </a:r>
          </a:p>
          <a:p>
            <a:pPr lvl="1" eaLnBrk="1" hangingPunct="1"/>
            <a:r>
              <a:rPr lang="fr-FR" sz="2000" smtClean="0"/>
              <a:t>ME/DE = f(valkuainen, DE)</a:t>
            </a:r>
          </a:p>
          <a:p>
            <a:pPr lvl="1" eaLnBrk="1" hangingPunct="1"/>
            <a:r>
              <a:rPr lang="fr-FR" sz="2000" smtClean="0"/>
              <a:t>ME = DE x ME/DE</a:t>
            </a:r>
          </a:p>
          <a:p>
            <a:pPr lvl="1" eaLnBrk="1" hangingPunct="1"/>
            <a:r>
              <a:rPr lang="fr-FR" sz="2000" smtClean="0"/>
              <a:t>NE/ME = f(valkuainen, rasva, tärkkelys, ME)</a:t>
            </a:r>
          </a:p>
          <a:p>
            <a:pPr lvl="1" eaLnBrk="1" hangingPunct="1"/>
            <a:r>
              <a:rPr lang="fr-FR" sz="2000" smtClean="0"/>
              <a:t>NE = ME x NE/ME</a:t>
            </a:r>
          </a:p>
          <a:p>
            <a:pPr eaLnBrk="1" hangingPunct="1"/>
            <a:r>
              <a:rPr lang="fr-FR" sz="2400" smtClean="0"/>
              <a:t>Uudet arvot johdetaan viitearvoista käyttäen joko yleisiä tai </a:t>
            </a:r>
            <a:r>
              <a:rPr lang="fr-FR" sz="2400" smtClean="0">
                <a:solidFill>
                  <a:srgbClr val="1B846F"/>
                </a:solidFill>
              </a:rPr>
              <a:t>rehuainekohtaisia </a:t>
            </a:r>
            <a:r>
              <a:rPr lang="fr-FR" sz="2400" smtClean="0"/>
              <a:t>korjauksia.</a:t>
            </a:r>
          </a:p>
        </p:txBody>
      </p:sp>
      <p:sp>
        <p:nvSpPr>
          <p:cNvPr id="23757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1205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37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37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237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7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37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2000"/>
                                        <p:tgtEl>
                                          <p:spTgt spid="237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237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1" grpId="0" build="p"/>
      <p:bldP spid="23757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6781800" cy="609600"/>
          </a:xfrm>
        </p:spPr>
        <p:txBody>
          <a:bodyPr/>
          <a:lstStyle/>
          <a:p>
            <a:pPr eaLnBrk="1" hangingPunct="1"/>
            <a:r>
              <a:rPr lang="fr-FR" smtClean="0"/>
              <a:t>Energia-arvojen laskeminen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000" smtClean="0"/>
              <a:t>Kun luot uuden rehuaineen sen </a:t>
            </a:r>
            <a:r>
              <a:rPr lang="en-GB" sz="2000" smtClean="0">
                <a:solidFill>
                  <a:srgbClr val="1B846F"/>
                </a:solidFill>
              </a:rPr>
              <a:t>kemiallisen koostumuksen perusteella</a:t>
            </a:r>
            <a:r>
              <a:rPr lang="en-GB" sz="2000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1800" smtClean="0">
                <a:solidFill>
                  <a:srgbClr val="1B846F"/>
                </a:solidFill>
              </a:rPr>
              <a:t>Bruttoenergia</a:t>
            </a:r>
            <a:r>
              <a:rPr lang="en-GB" sz="1800" smtClean="0"/>
              <a:t> lasketaan käyttäen yleisiä kertoimia valkuaiselle, rasvalle, kuidulle, tuhkalle, tärkkelykselle ja sokereille sen mukaan, mitä tietoja on käytettävissä.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1800" smtClean="0">
                <a:solidFill>
                  <a:srgbClr val="1B846F"/>
                </a:solidFill>
              </a:rPr>
              <a:t>Energian sulavuus</a:t>
            </a:r>
            <a:r>
              <a:rPr lang="fr-FR" sz="1800" smtClean="0"/>
              <a:t> kasvaville sioille lasketaan käyttäen kuidulle yleisiä kertoimia.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1800" smtClean="0">
                <a:solidFill>
                  <a:srgbClr val="1B846F"/>
                </a:solidFill>
              </a:rPr>
              <a:t>ME- ja NE-arvot</a:t>
            </a:r>
            <a:r>
              <a:rPr lang="fr-FR" sz="1800" smtClean="0"/>
              <a:t> kasvaville sioille lasketaan käyttäen valkuaiselle, rasvalle, kuidulle, tuhkalle, tärkkelyskelle ja sokereille yleisiä kertoimia.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1800" smtClean="0"/>
              <a:t>Energia-arvot </a:t>
            </a:r>
            <a:r>
              <a:rPr lang="fr-FR" sz="1800" smtClean="0">
                <a:solidFill>
                  <a:srgbClr val="1B846F"/>
                </a:solidFill>
              </a:rPr>
              <a:t>aikuisille sioille</a:t>
            </a:r>
            <a:r>
              <a:rPr lang="fr-FR" sz="1800" smtClean="0"/>
              <a:t> johdetaan edellisistä käyttäen yleisiä kertoimia.</a:t>
            </a:r>
          </a:p>
          <a:p>
            <a:pPr eaLnBrk="1" hangingPunct="1">
              <a:lnSpc>
                <a:spcPct val="90000"/>
              </a:lnSpc>
            </a:pPr>
            <a:r>
              <a:rPr lang="fr-FR" sz="2000" smtClean="0"/>
              <a:t>Energia-arvot lasketaan kemiallisen koostumuksen perusteella, eikä laskenta huomioi rehun muita ravitsemuksellisia erityispiirteitä.</a:t>
            </a:r>
          </a:p>
        </p:txBody>
      </p:sp>
      <p:sp>
        <p:nvSpPr>
          <p:cNvPr id="12288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20088" y="61341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2229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3968750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rehuaine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build="p"/>
      <p:bldP spid="12288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Grp="1" noChangeArrowheads="1"/>
          </p:cNvSpPr>
          <p:nvPr>
            <p:ph type="ctrTitle"/>
          </p:nvPr>
        </p:nvSpPr>
        <p:spPr>
          <a:xfrm>
            <a:off x="2620963" y="3165475"/>
            <a:ext cx="5502275" cy="1489075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fr-FR" sz="4400" smtClean="0"/>
              <a:t>Luo ja hallinnoi rehuseoksia</a:t>
            </a:r>
          </a:p>
        </p:txBody>
      </p:sp>
      <p:sp>
        <p:nvSpPr>
          <p:cNvPr id="197635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3252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43291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Rehuseokset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0"/>
            <a:ext cx="64770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mtClean="0">
                <a:solidFill>
                  <a:srgbClr val="1B846F"/>
                </a:solidFill>
              </a:rPr>
              <a:t>EvaPig</a:t>
            </a:r>
            <a:r>
              <a:rPr lang="en-GB" baseline="30000" smtClean="0">
                <a:solidFill>
                  <a:srgbClr val="1B846F"/>
                </a:solidFill>
              </a:rPr>
              <a:t>®</a:t>
            </a:r>
            <a:r>
              <a:rPr lang="fr-FR" smtClean="0"/>
              <a:t>-ohjelmalla voit laskea  </a:t>
            </a:r>
            <a:r>
              <a:rPr lang="fr-FR" smtClean="0">
                <a:solidFill>
                  <a:schemeClr val="bg1"/>
                </a:solidFill>
              </a:rPr>
              <a:t>rehuseoksia</a:t>
            </a:r>
            <a:r>
              <a:rPr lang="fr-FR" smtClean="0"/>
              <a:t> käyttäen ohjelman viiterehuaineita tai itse luomiasi rehuaineita.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Voit </a:t>
            </a:r>
            <a:r>
              <a:rPr lang="fr-FR" smtClean="0">
                <a:solidFill>
                  <a:schemeClr val="bg1"/>
                </a:solidFill>
              </a:rPr>
              <a:t>verrata </a:t>
            </a:r>
            <a:r>
              <a:rPr lang="fr-FR" smtClean="0"/>
              <a:t>jokaisen ravintoaineen tai rehuaineen vaikutusta yhden tai usean rehuseoksen rehuarvoon.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Voit verrata useiden rehuseosten ravintoainepitoisuuksia.</a:t>
            </a:r>
          </a:p>
        </p:txBody>
      </p:sp>
      <p:sp>
        <p:nvSpPr>
          <p:cNvPr id="14746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4277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43291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4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 build="p"/>
      <p:bldP spid="14746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5299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Rehuseoslista</a:t>
            </a:r>
          </a:p>
        </p:txBody>
      </p:sp>
      <p:sp>
        <p:nvSpPr>
          <p:cNvPr id="151556" name="AutoShape 4"/>
          <p:cNvSpPr>
            <a:spLocks noChangeArrowheads="1"/>
          </p:cNvSpPr>
          <p:nvPr/>
        </p:nvSpPr>
        <p:spPr bwMode="auto">
          <a:xfrm>
            <a:off x="5699125" y="609600"/>
            <a:ext cx="3048000" cy="796925"/>
          </a:xfrm>
          <a:prstGeom prst="wedgeRoundRectCallout">
            <a:avLst>
              <a:gd name="adj1" fmla="val -63250"/>
              <a:gd name="adj2" fmla="val 13226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otsikkoa ja näet vastaavat ravintoaineet</a:t>
            </a:r>
          </a:p>
        </p:txBody>
      </p:sp>
      <p:sp>
        <p:nvSpPr>
          <p:cNvPr id="151558" name="AutoShape 6"/>
          <p:cNvSpPr>
            <a:spLocks noChangeArrowheads="1"/>
          </p:cNvSpPr>
          <p:nvPr/>
        </p:nvSpPr>
        <p:spPr bwMode="auto">
          <a:xfrm>
            <a:off x="1258888" y="4808538"/>
            <a:ext cx="2971800" cy="1411287"/>
          </a:xfrm>
          <a:prstGeom prst="wedgeRoundRectCallout">
            <a:avLst>
              <a:gd name="adj1" fmla="val 102884"/>
              <a:gd name="adj2" fmla="val 2736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Katsele ja näet valitsemasi rehuseoksen arvot (tai tuplaklikkaa rehuseosta)</a:t>
            </a:r>
          </a:p>
        </p:txBody>
      </p:sp>
      <p:sp>
        <p:nvSpPr>
          <p:cNvPr id="151560" name="AutoShape 8"/>
          <p:cNvSpPr>
            <a:spLocks noChangeArrowheads="1"/>
          </p:cNvSpPr>
          <p:nvPr/>
        </p:nvSpPr>
        <p:spPr bwMode="auto">
          <a:xfrm>
            <a:off x="381000" y="3121025"/>
            <a:ext cx="2786063" cy="1104900"/>
          </a:xfrm>
          <a:prstGeom prst="wedgeRoundRectCallout">
            <a:avLst>
              <a:gd name="adj1" fmla="val 42306"/>
              <a:gd name="adj2" fmla="val -6658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Lista on tyhjä, kun käytät EvaPig-ohjelmaa ensimmäistä kertaa</a:t>
            </a:r>
          </a:p>
        </p:txBody>
      </p:sp>
      <p:sp>
        <p:nvSpPr>
          <p:cNvPr id="151561" name="AutoShape 9"/>
          <p:cNvSpPr>
            <a:spLocks noChangeArrowheads="1"/>
          </p:cNvSpPr>
          <p:nvPr/>
        </p:nvSpPr>
        <p:spPr bwMode="auto">
          <a:xfrm>
            <a:off x="395288" y="1566863"/>
            <a:ext cx="1676400" cy="1411287"/>
          </a:xfrm>
          <a:prstGeom prst="wedgeRoundRectCallout">
            <a:avLst>
              <a:gd name="adj1" fmla="val 77653"/>
              <a:gd name="adj2" fmla="val -1161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Lista rehuseok-sista, jotka olet luonut</a:t>
            </a:r>
          </a:p>
        </p:txBody>
      </p:sp>
      <p:sp>
        <p:nvSpPr>
          <p:cNvPr id="151562" name="AutoShape 10"/>
          <p:cNvSpPr>
            <a:spLocks noChangeArrowheads="1"/>
          </p:cNvSpPr>
          <p:nvPr/>
        </p:nvSpPr>
        <p:spPr bwMode="auto">
          <a:xfrm>
            <a:off x="4427538" y="4138613"/>
            <a:ext cx="2438400" cy="798512"/>
          </a:xfrm>
          <a:prstGeom prst="wedgeRoundRectCallout">
            <a:avLst>
              <a:gd name="adj1" fmla="val 42449"/>
              <a:gd name="adj2" fmla="val 16233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Luo uusi rehuseos klikkaamalla Luo</a:t>
            </a:r>
          </a:p>
        </p:txBody>
      </p:sp>
      <p:sp>
        <p:nvSpPr>
          <p:cNvPr id="151563" name="AutoShape 11"/>
          <p:cNvSpPr>
            <a:spLocks noChangeArrowheads="1"/>
          </p:cNvSpPr>
          <p:nvPr/>
        </p:nvSpPr>
        <p:spPr bwMode="auto">
          <a:xfrm>
            <a:off x="7235825" y="3835400"/>
            <a:ext cx="1749425" cy="1411288"/>
          </a:xfrm>
          <a:prstGeom prst="wedgeRoundRectCallout">
            <a:avLst>
              <a:gd name="adj1" fmla="val -51722"/>
              <a:gd name="adj2" fmla="val 8920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Vertaa rehuseoksia klikkaamalla Kuviot</a:t>
            </a:r>
          </a:p>
        </p:txBody>
      </p:sp>
      <p:sp>
        <p:nvSpPr>
          <p:cNvPr id="15156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5307" name="AutoShap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43291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1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1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51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51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5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1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1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51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1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1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51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1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1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51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/>
      <p:bldP spid="151556" grpId="0" animBg="1"/>
      <p:bldP spid="151558" grpId="0" animBg="1"/>
      <p:bldP spid="151560" grpId="0" animBg="1"/>
      <p:bldP spid="151561" grpId="0" animBg="1"/>
      <p:bldP spid="151562" grpId="0" animBg="1"/>
      <p:bldP spid="151563" grpId="0" animBg="1"/>
      <p:bldP spid="15156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6323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2800" smtClean="0"/>
              <a:t>Kemiallinen koostumus ja rehuarvot</a:t>
            </a:r>
          </a:p>
        </p:txBody>
      </p:sp>
      <p:sp>
        <p:nvSpPr>
          <p:cNvPr id="153605" name="AutoShape 5"/>
          <p:cNvSpPr>
            <a:spLocks noChangeArrowheads="1"/>
          </p:cNvSpPr>
          <p:nvPr/>
        </p:nvSpPr>
        <p:spPr bwMode="auto">
          <a:xfrm>
            <a:off x="4895850" y="3265488"/>
            <a:ext cx="2667000" cy="1103312"/>
          </a:xfrm>
          <a:prstGeom prst="wedgeRoundRectCallout">
            <a:avLst>
              <a:gd name="adj1" fmla="val -66606"/>
              <a:gd name="adj2" fmla="val 18681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Muokkaa, jos haluat muuttaa raaka-ainekoostumusta</a:t>
            </a:r>
          </a:p>
        </p:txBody>
      </p:sp>
      <p:sp>
        <p:nvSpPr>
          <p:cNvPr id="153606" name="AutoShape 6"/>
          <p:cNvSpPr>
            <a:spLocks noChangeArrowheads="1"/>
          </p:cNvSpPr>
          <p:nvPr/>
        </p:nvSpPr>
        <p:spPr bwMode="auto">
          <a:xfrm>
            <a:off x="431800" y="4972050"/>
            <a:ext cx="1676400" cy="490538"/>
          </a:xfrm>
          <a:prstGeom prst="wedgeRoundRectCallout">
            <a:avLst>
              <a:gd name="adj1" fmla="val 111815"/>
              <a:gd name="adj2" fmla="val -16514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Energia-arvot</a:t>
            </a:r>
          </a:p>
        </p:txBody>
      </p:sp>
      <p:sp>
        <p:nvSpPr>
          <p:cNvPr id="153607" name="AutoShape 7"/>
          <p:cNvSpPr>
            <a:spLocks noChangeArrowheads="1"/>
          </p:cNvSpPr>
          <p:nvPr/>
        </p:nvSpPr>
        <p:spPr bwMode="auto">
          <a:xfrm>
            <a:off x="395288" y="1865313"/>
            <a:ext cx="1676400" cy="798512"/>
          </a:xfrm>
          <a:prstGeom prst="wedgeRoundRectCallout">
            <a:avLst>
              <a:gd name="adj1" fmla="val 86736"/>
              <a:gd name="adj2" fmla="val 7197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Perus-koostumus</a:t>
            </a:r>
          </a:p>
        </p:txBody>
      </p:sp>
      <p:sp>
        <p:nvSpPr>
          <p:cNvPr id="153608" name="AutoShape 8"/>
          <p:cNvSpPr>
            <a:spLocks noChangeArrowheads="1"/>
          </p:cNvSpPr>
          <p:nvPr/>
        </p:nvSpPr>
        <p:spPr bwMode="auto">
          <a:xfrm>
            <a:off x="5943600" y="1662113"/>
            <a:ext cx="1676400" cy="490537"/>
          </a:xfrm>
          <a:prstGeom prst="wedgeRoundRectCallout">
            <a:avLst>
              <a:gd name="adj1" fmla="val 38069"/>
              <a:gd name="adj2" fmla="val 16245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Aminohapot</a:t>
            </a:r>
          </a:p>
        </p:txBody>
      </p:sp>
      <p:sp>
        <p:nvSpPr>
          <p:cNvPr id="153609" name="AutoShape 9"/>
          <p:cNvSpPr>
            <a:spLocks noChangeArrowheads="1"/>
          </p:cNvSpPr>
          <p:nvPr/>
        </p:nvSpPr>
        <p:spPr bwMode="auto">
          <a:xfrm>
            <a:off x="3733800" y="979488"/>
            <a:ext cx="1676400" cy="798512"/>
          </a:xfrm>
          <a:prstGeom prst="wedgeRoundRectCallout">
            <a:avLst>
              <a:gd name="adj1" fmla="val 16477"/>
              <a:gd name="adj2" fmla="val 31498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Kivennäis-aineet</a:t>
            </a:r>
          </a:p>
        </p:txBody>
      </p:sp>
      <p:sp>
        <p:nvSpPr>
          <p:cNvPr id="153610" name="AutoShape 10"/>
          <p:cNvSpPr>
            <a:spLocks noChangeArrowheads="1"/>
          </p:cNvSpPr>
          <p:nvPr/>
        </p:nvSpPr>
        <p:spPr bwMode="auto">
          <a:xfrm>
            <a:off x="6048375" y="4681538"/>
            <a:ext cx="2987675" cy="796925"/>
          </a:xfrm>
          <a:prstGeom prst="wedgeRoundRectCallout">
            <a:avLst>
              <a:gd name="adj1" fmla="val -57347"/>
              <a:gd name="adj2" fmla="val 9418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82800" rIns="18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Havainnollista ja vertaa seoksia klikkaamalla Kuviot</a:t>
            </a:r>
          </a:p>
        </p:txBody>
      </p:sp>
      <p:sp>
        <p:nvSpPr>
          <p:cNvPr id="153611" name="AutoShape 1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6331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43291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  <p:sp>
        <p:nvSpPr>
          <p:cNvPr id="153613" name="AutoShape 13"/>
          <p:cNvSpPr>
            <a:spLocks noChangeArrowheads="1"/>
          </p:cNvSpPr>
          <p:nvPr/>
        </p:nvSpPr>
        <p:spPr bwMode="auto">
          <a:xfrm>
            <a:off x="4464050" y="6086475"/>
            <a:ext cx="3154363" cy="636588"/>
          </a:xfrm>
          <a:prstGeom prst="wedgeRoundRectCallout">
            <a:avLst>
              <a:gd name="adj1" fmla="val 19352"/>
              <a:gd name="adj2" fmla="val -7697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10800" rIns="90000" bIns="10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Tulosta tai vie tiedot PDF- tai CSV-muodossa</a:t>
            </a:r>
          </a:p>
        </p:txBody>
      </p:sp>
      <p:sp>
        <p:nvSpPr>
          <p:cNvPr id="153614" name="AutoShape 14"/>
          <p:cNvSpPr>
            <a:spLocks noChangeArrowheads="1"/>
          </p:cNvSpPr>
          <p:nvPr/>
        </p:nvSpPr>
        <p:spPr bwMode="auto">
          <a:xfrm>
            <a:off x="215900" y="5640388"/>
            <a:ext cx="3797300" cy="1104900"/>
          </a:xfrm>
          <a:prstGeom prst="wedgeRoundRectCallout">
            <a:avLst>
              <a:gd name="adj1" fmla="val 39778"/>
              <a:gd name="adj2" fmla="val -15237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</a:rPr>
              <a:t>Arvot lasketaan vain, jos ne on olemassa KAIKILLE rehuseoksen sisältämille rehuaineille !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53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53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3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3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53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20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5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15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/>
      <p:bldP spid="153605" grpId="0" animBg="1"/>
      <p:bldP spid="153606" grpId="0" animBg="1"/>
      <p:bldP spid="153607" grpId="0" animBg="1"/>
      <p:bldP spid="153608" grpId="0" animBg="1"/>
      <p:bldP spid="153609" grpId="0" animBg="1"/>
      <p:bldP spid="153610" grpId="0" animBg="1"/>
      <p:bldP spid="153611" grpId="0" animBg="1"/>
      <p:bldP spid="153613" grpId="0" animBg="1"/>
      <p:bldP spid="1536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7347" name="AutoShap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Luo uusi rehuseos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3121025" y="4618038"/>
            <a:ext cx="2438400" cy="796925"/>
          </a:xfrm>
          <a:prstGeom prst="wedgeRoundRectCallout">
            <a:avLst>
              <a:gd name="adj1" fmla="val 93787"/>
              <a:gd name="adj2" fmla="val 996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Luo uusi rehuseos klikkaamalla Luo</a:t>
            </a:r>
          </a:p>
        </p:txBody>
      </p:sp>
      <p:pic>
        <p:nvPicPr>
          <p:cNvPr id="157710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35263" y="2649538"/>
            <a:ext cx="58324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1957388" y="1744663"/>
            <a:ext cx="2438400" cy="798512"/>
          </a:xfrm>
          <a:prstGeom prst="wedgeRoundRectCallout">
            <a:avLst>
              <a:gd name="adj1" fmla="val 52370"/>
              <a:gd name="adj2" fmla="val 11877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uudelle rehuseokselle nimi</a:t>
            </a:r>
          </a:p>
        </p:txBody>
      </p:sp>
      <p:sp>
        <p:nvSpPr>
          <p:cNvPr id="157706" name="AutoShape 10"/>
          <p:cNvSpPr>
            <a:spLocks noChangeArrowheads="1"/>
          </p:cNvSpPr>
          <p:nvPr/>
        </p:nvSpPr>
        <p:spPr bwMode="auto">
          <a:xfrm>
            <a:off x="179388" y="2928938"/>
            <a:ext cx="2487612" cy="1716087"/>
          </a:xfrm>
          <a:prstGeom prst="wedgeRoundRectCallout">
            <a:avLst>
              <a:gd name="adj1" fmla="val 61231"/>
              <a:gd name="adj2" fmla="val -2831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käyttää aikaisemman rehuseoksen raaka-ainekoostumusta pohjana </a:t>
            </a:r>
          </a:p>
        </p:txBody>
      </p:sp>
      <p:sp>
        <p:nvSpPr>
          <p:cNvPr id="157707" name="AutoShape 11"/>
          <p:cNvSpPr>
            <a:spLocks noChangeArrowheads="1"/>
          </p:cNvSpPr>
          <p:nvPr/>
        </p:nvSpPr>
        <p:spPr bwMode="auto">
          <a:xfrm>
            <a:off x="5705475" y="3032125"/>
            <a:ext cx="2219325" cy="798513"/>
          </a:xfrm>
          <a:prstGeom prst="wedgeRoundRectCallout">
            <a:avLst>
              <a:gd name="adj1" fmla="val 39028"/>
              <a:gd name="adj2" fmla="val 9435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klikkaamalla OK</a:t>
            </a:r>
          </a:p>
        </p:txBody>
      </p:sp>
      <p:sp>
        <p:nvSpPr>
          <p:cNvPr id="157708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7354" name="AutoShape 1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46894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lista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/>
      <p:bldP spid="157701" grpId="0" animBg="1"/>
      <p:bldP spid="157701" grpId="1" animBg="1"/>
      <p:bldP spid="157705" grpId="0" animBg="1"/>
      <p:bldP spid="157706" grpId="0" animBg="1"/>
      <p:bldP spid="157707" grpId="0" animBg="1"/>
      <p:bldP spid="15770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376488" y="1736725"/>
            <a:ext cx="6011862" cy="4498975"/>
          </a:xfrm>
        </p:spPr>
      </p:pic>
      <p:pic>
        <p:nvPicPr>
          <p:cNvPr id="159764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6488" y="1736725"/>
            <a:ext cx="6011862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50" name="AutoShape 6"/>
          <p:cNvSpPr>
            <a:spLocks noChangeArrowheads="1"/>
          </p:cNvSpPr>
          <p:nvPr/>
        </p:nvSpPr>
        <p:spPr bwMode="auto">
          <a:xfrm>
            <a:off x="539750" y="1136650"/>
            <a:ext cx="1981200" cy="1103313"/>
          </a:xfrm>
          <a:prstGeom prst="wedgeRoundRectCallout">
            <a:avLst>
              <a:gd name="adj1" fmla="val 71796"/>
              <a:gd name="adj2" fmla="val 21066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Kaikkien rehuaineiden lista</a:t>
            </a:r>
          </a:p>
        </p:txBody>
      </p:sp>
      <p:sp>
        <p:nvSpPr>
          <p:cNvPr id="159752" name="AutoShape 8"/>
          <p:cNvSpPr>
            <a:spLocks noChangeArrowheads="1"/>
          </p:cNvSpPr>
          <p:nvPr/>
        </p:nvSpPr>
        <p:spPr bwMode="auto">
          <a:xfrm>
            <a:off x="5508625" y="6264275"/>
            <a:ext cx="3035300" cy="490538"/>
          </a:xfrm>
          <a:prstGeom prst="wedgeRoundRectCallout">
            <a:avLst>
              <a:gd name="adj1" fmla="val 16042"/>
              <a:gd name="adj2" fmla="val -9676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klikkaamalla OK</a:t>
            </a:r>
          </a:p>
        </p:txBody>
      </p:sp>
      <p:sp>
        <p:nvSpPr>
          <p:cNvPr id="159753" name="AutoShape 9"/>
          <p:cNvSpPr>
            <a:spLocks noChangeArrowheads="1"/>
          </p:cNvSpPr>
          <p:nvPr/>
        </p:nvSpPr>
        <p:spPr bwMode="auto">
          <a:xfrm>
            <a:off x="3276600" y="720725"/>
            <a:ext cx="2133600" cy="2024063"/>
          </a:xfrm>
          <a:prstGeom prst="wedgeRoundRectCallout">
            <a:avLst>
              <a:gd name="adj1" fmla="val 37870"/>
              <a:gd name="adj2" fmla="val 10706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Käytä nuolia rehuaineiden lisäämiseen ja poistamiseen seoksesta (tai kaksoisklikkaa)</a:t>
            </a:r>
          </a:p>
        </p:txBody>
      </p:sp>
      <p:sp>
        <p:nvSpPr>
          <p:cNvPr id="159754" name="AutoShape 10"/>
          <p:cNvSpPr>
            <a:spLocks noChangeArrowheads="1"/>
          </p:cNvSpPr>
          <p:nvPr/>
        </p:nvSpPr>
        <p:spPr bwMode="auto">
          <a:xfrm>
            <a:off x="5219700" y="3584575"/>
            <a:ext cx="1444625" cy="1104900"/>
          </a:xfrm>
          <a:prstGeom prst="wedgeRoundRectCallout">
            <a:avLst>
              <a:gd name="adj1" fmla="val 46602"/>
              <a:gd name="adj2" fmla="val -9172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Seoksen raaka-aineet</a:t>
            </a:r>
          </a:p>
        </p:txBody>
      </p:sp>
      <p:sp>
        <p:nvSpPr>
          <p:cNvPr id="159755" name="AutoShape 11"/>
          <p:cNvSpPr>
            <a:spLocks noChangeArrowheads="1"/>
          </p:cNvSpPr>
          <p:nvPr/>
        </p:nvSpPr>
        <p:spPr bwMode="auto">
          <a:xfrm>
            <a:off x="6659563" y="1501775"/>
            <a:ext cx="1981200" cy="1103313"/>
          </a:xfrm>
          <a:prstGeom prst="wedgeRoundRectCallout">
            <a:avLst>
              <a:gd name="adj1" fmla="val -70111"/>
              <a:gd name="adj2" fmla="val 3122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rehun olomuoto: jauho tai rae</a:t>
            </a:r>
          </a:p>
        </p:txBody>
      </p:sp>
      <p:sp>
        <p:nvSpPr>
          <p:cNvPr id="159757" name="AutoShape 13"/>
          <p:cNvSpPr>
            <a:spLocks noChangeArrowheads="1"/>
          </p:cNvSpPr>
          <p:nvPr/>
        </p:nvSpPr>
        <p:spPr bwMode="auto">
          <a:xfrm>
            <a:off x="6732588" y="3736975"/>
            <a:ext cx="1373187" cy="798513"/>
          </a:xfrm>
          <a:prstGeom prst="wedgeRoundRectCallout">
            <a:avLst>
              <a:gd name="adj1" fmla="val 32079"/>
              <a:gd name="adj2" fmla="val -11045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Käyttö-määrä</a:t>
            </a:r>
          </a:p>
        </p:txBody>
      </p:sp>
      <p:sp>
        <p:nvSpPr>
          <p:cNvPr id="159758" name="AutoShape 14"/>
          <p:cNvSpPr>
            <a:spLocks noChangeArrowheads="1"/>
          </p:cNvSpPr>
          <p:nvPr/>
        </p:nvSpPr>
        <p:spPr bwMode="auto">
          <a:xfrm>
            <a:off x="6732588" y="5114925"/>
            <a:ext cx="2054225" cy="492125"/>
          </a:xfrm>
          <a:prstGeom prst="wedgeRoundRectCallout">
            <a:avLst>
              <a:gd name="adj1" fmla="val -67514"/>
              <a:gd name="adj2" fmla="val -4508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Fytaasin lisäys</a:t>
            </a:r>
          </a:p>
        </p:txBody>
      </p:sp>
      <p:sp>
        <p:nvSpPr>
          <p:cNvPr id="159759" name="AutoShape 15"/>
          <p:cNvSpPr>
            <a:spLocks noChangeArrowheads="1"/>
          </p:cNvSpPr>
          <p:nvPr/>
        </p:nvSpPr>
        <p:spPr bwMode="auto">
          <a:xfrm>
            <a:off x="2447925" y="5934075"/>
            <a:ext cx="2851150" cy="798513"/>
          </a:xfrm>
          <a:prstGeom prst="wedgeRoundRectCallout">
            <a:avLst>
              <a:gd name="adj1" fmla="val 58519"/>
              <a:gd name="adj2" fmla="val -9202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Energiabonus kasvaville ja aikuisille sioille</a:t>
            </a:r>
          </a:p>
        </p:txBody>
      </p:sp>
      <p:sp>
        <p:nvSpPr>
          <p:cNvPr id="58380" name="AutoShape 1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mtClean="0"/>
              <a:t>Luo uusi rehuseos</a:t>
            </a:r>
          </a:p>
        </p:txBody>
      </p:sp>
      <p:sp>
        <p:nvSpPr>
          <p:cNvPr id="159762" name="AutoShape 1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8382" name="AutoShap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46894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rehuseos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9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59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15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500"/>
                            </p:stCondLst>
                            <p:childTnLst>
                              <p:par>
                                <p:cTn id="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9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2000"/>
                                        <p:tgtEl>
                                          <p:spTgt spid="15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500"/>
                            </p:stCondLst>
                            <p:childTnLst>
                              <p:par>
                                <p:cTn id="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/>
      <p:bldP spid="159750" grpId="0" animBg="1"/>
      <p:bldP spid="159752" grpId="0" animBg="1"/>
      <p:bldP spid="159753" grpId="0" animBg="1"/>
      <p:bldP spid="159754" grpId="0" animBg="1"/>
      <p:bldP spid="159755" grpId="0" animBg="1"/>
      <p:bldP spid="159757" grpId="0" animBg="1"/>
      <p:bldP spid="159758" grpId="0" animBg="1"/>
      <p:bldP spid="159759" grpId="0" animBg="1"/>
      <p:bldP spid="15976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Rehuseosten energiabonus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Energiabonusta voidaan käyttää, kun rehuseosta on prosessoitu.</a:t>
            </a:r>
          </a:p>
          <a:p>
            <a:pPr lvl="1" eaLnBrk="1" hangingPunct="1"/>
            <a:r>
              <a:rPr lang="fr-FR" smtClean="0"/>
              <a:t>Älä käytä energiabonusta rehuseokseen, jos sitä on jo käytetty sen sisältämille rehuaineille.</a:t>
            </a:r>
          </a:p>
          <a:p>
            <a:pPr eaLnBrk="1" hangingPunct="1"/>
            <a:r>
              <a:rPr lang="fr-FR" smtClean="0"/>
              <a:t>Rehuseosten energiabonus voi olla vain positiivinen, toisin kuin rehuaineiden.</a:t>
            </a:r>
          </a:p>
        </p:txBody>
      </p:sp>
      <p:sp>
        <p:nvSpPr>
          <p:cNvPr id="259081" name="AutoShape 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59397" name="AutoShape 1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0825" y="46894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rehuseos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5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5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59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5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59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9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9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59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6" grpId="0" build="p"/>
      <p:bldP spid="25908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52" name="Picture 1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 l="48796" t="67531" r="3702" b="25159"/>
          <a:stretch>
            <a:fillRect/>
          </a:stretch>
        </p:blipFill>
        <p:spPr>
          <a:xfrm>
            <a:off x="2605088" y="4860925"/>
            <a:ext cx="5867400" cy="685800"/>
          </a:xfrm>
          <a:noFill/>
        </p:spPr>
      </p:pic>
      <p:sp>
        <p:nvSpPr>
          <p:cNvPr id="60419" name="AutoShape 1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Fytaasin lisäys</a:t>
            </a:r>
          </a:p>
        </p:txBody>
      </p:sp>
      <p:sp>
        <p:nvSpPr>
          <p:cNvPr id="167955" name="Rectangle 1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sz="2400" smtClean="0"/>
              <a:t>Fytaasi parantaa fosforin sulavuutta ja vaikutuksen laskemiseksi tarvitaan 3 arvoa:</a:t>
            </a:r>
          </a:p>
        </p:txBody>
      </p:sp>
      <p:sp>
        <p:nvSpPr>
          <p:cNvPr id="167940" name="AutoShape 4"/>
          <p:cNvSpPr>
            <a:spLocks noChangeArrowheads="1"/>
          </p:cNvSpPr>
          <p:nvPr/>
        </p:nvSpPr>
        <p:spPr bwMode="auto">
          <a:xfrm>
            <a:off x="1201738" y="2987675"/>
            <a:ext cx="3001962" cy="1716088"/>
          </a:xfrm>
          <a:prstGeom prst="wedgeRoundRectCallout">
            <a:avLst>
              <a:gd name="adj1" fmla="val 26829"/>
              <a:gd name="adj2" fmla="val 6869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Biologinen aktiivisuus: g sulavaa fosforia, joka vapautuu 500 U fytaasi-lisäystä kohti (fytaasin valmistajan antama tieto)</a:t>
            </a:r>
          </a:p>
        </p:txBody>
      </p:sp>
      <p:sp>
        <p:nvSpPr>
          <p:cNvPr id="167956" name="AutoShape 20"/>
          <p:cNvSpPr>
            <a:spLocks noChangeArrowheads="1"/>
          </p:cNvSpPr>
          <p:nvPr/>
        </p:nvSpPr>
        <p:spPr bwMode="auto">
          <a:xfrm>
            <a:off x="4340225" y="3022600"/>
            <a:ext cx="1908175" cy="1716088"/>
          </a:xfrm>
          <a:prstGeom prst="wedgeRoundRectCallout">
            <a:avLst>
              <a:gd name="adj1" fmla="val -20903"/>
              <a:gd name="adj2" fmla="val 7687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Fytaasin väkevyys: U per g aktiivista fytaasi-valmistetta</a:t>
            </a:r>
          </a:p>
        </p:txBody>
      </p:sp>
      <p:sp>
        <p:nvSpPr>
          <p:cNvPr id="167957" name="AutoShape 21"/>
          <p:cNvSpPr>
            <a:spLocks noChangeArrowheads="1"/>
          </p:cNvSpPr>
          <p:nvPr/>
        </p:nvSpPr>
        <p:spPr bwMode="auto">
          <a:xfrm>
            <a:off x="6400800" y="3336925"/>
            <a:ext cx="1828800" cy="1104900"/>
          </a:xfrm>
          <a:prstGeom prst="wedgeRoundRectCallout">
            <a:avLst>
              <a:gd name="adj1" fmla="val -27431"/>
              <a:gd name="adj2" fmla="val 12458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Tavoiteltu pitoisuus: U per kg rehua</a:t>
            </a:r>
          </a:p>
        </p:txBody>
      </p:sp>
      <p:sp>
        <p:nvSpPr>
          <p:cNvPr id="167958" name="AutoShape 22"/>
          <p:cNvSpPr>
            <a:spLocks noChangeArrowheads="1"/>
          </p:cNvSpPr>
          <p:nvPr/>
        </p:nvSpPr>
        <p:spPr bwMode="auto">
          <a:xfrm>
            <a:off x="5410200" y="5702300"/>
            <a:ext cx="2833688" cy="1103313"/>
          </a:xfrm>
          <a:prstGeom prst="wedgeRoundRectCallout">
            <a:avLst>
              <a:gd name="adj1" fmla="val 37083"/>
              <a:gd name="adj2" fmla="val -9772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Laskettu fytaasi-valmisteen käyttömäärä % rehussa</a:t>
            </a:r>
          </a:p>
        </p:txBody>
      </p:sp>
      <p:sp>
        <p:nvSpPr>
          <p:cNvPr id="167959" name="AutoShape 2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0426" name="AutoShap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46894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Luo rehuseos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6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7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7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7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6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7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6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7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7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67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7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7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16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0" grpId="0" animBg="1"/>
      <p:bldP spid="167956" grpId="0" animBg="1"/>
      <p:bldP spid="167957" grpId="0" animBg="1"/>
      <p:bldP spid="167958" grpId="0" animBg="1"/>
      <p:bldP spid="16795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811" name="Picture 19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735263" y="1665288"/>
            <a:ext cx="5562600" cy="4668837"/>
          </a:xfrm>
          <a:noFill/>
        </p:spPr>
      </p:pic>
      <p:sp>
        <p:nvSpPr>
          <p:cNvPr id="161813" name="AutoShape 21"/>
          <p:cNvSpPr>
            <a:spLocks noChangeArrowheads="1"/>
          </p:cNvSpPr>
          <p:nvPr/>
        </p:nvSpPr>
        <p:spPr bwMode="auto">
          <a:xfrm>
            <a:off x="6553200" y="3856038"/>
            <a:ext cx="2133600" cy="2024062"/>
          </a:xfrm>
          <a:prstGeom prst="wedgeRoundRectCallout">
            <a:avLst>
              <a:gd name="adj1" fmla="val -89213"/>
              <a:gd name="adj2" fmla="val 6454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Havainnollista ja vertaa rehuseoksen ravintoaineita klikkaamalla Kuviot</a:t>
            </a:r>
          </a:p>
        </p:txBody>
      </p:sp>
      <p:sp>
        <p:nvSpPr>
          <p:cNvPr id="61444" name="AutoShape 1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Rehuseosten kuviot </a:t>
            </a:r>
            <a:br>
              <a:rPr lang="fr-FR" sz="3200" smtClean="0"/>
            </a:br>
            <a:r>
              <a:rPr lang="fr-FR" sz="2000" smtClean="0"/>
              <a:t>(Katsele rehuseosta)</a:t>
            </a:r>
          </a:p>
        </p:txBody>
      </p:sp>
      <p:pic>
        <p:nvPicPr>
          <p:cNvPr id="161807" name="Picture 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720975" y="1665288"/>
            <a:ext cx="6227763" cy="4737100"/>
          </a:xfrm>
          <a:noFill/>
        </p:spPr>
      </p:pic>
      <p:sp>
        <p:nvSpPr>
          <p:cNvPr id="161796" name="AutoShape 4"/>
          <p:cNvSpPr>
            <a:spLocks noChangeArrowheads="1"/>
          </p:cNvSpPr>
          <p:nvPr/>
        </p:nvSpPr>
        <p:spPr bwMode="auto">
          <a:xfrm>
            <a:off x="1447800" y="2647950"/>
            <a:ext cx="1981200" cy="796925"/>
          </a:xfrm>
          <a:prstGeom prst="wedgeRoundRectCallout">
            <a:avLst>
              <a:gd name="adj1" fmla="val 100319"/>
              <a:gd name="adj2" fmla="val -8223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ravintoaine</a:t>
            </a:r>
          </a:p>
        </p:txBody>
      </p:sp>
      <p:sp>
        <p:nvSpPr>
          <p:cNvPr id="161803" name="AutoShape 11"/>
          <p:cNvSpPr>
            <a:spLocks noChangeArrowheads="1"/>
          </p:cNvSpPr>
          <p:nvPr/>
        </p:nvSpPr>
        <p:spPr bwMode="auto">
          <a:xfrm>
            <a:off x="6858000" y="2103438"/>
            <a:ext cx="2133600" cy="2024062"/>
          </a:xfrm>
          <a:prstGeom prst="wedgeRoundRectCallout">
            <a:avLst>
              <a:gd name="adj1" fmla="val -73139"/>
              <a:gd name="adj2" fmla="val 3880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Piirakkakuvio esittää, mikä osuus ravintoaineesta tulee eri rehuaineista</a:t>
            </a:r>
          </a:p>
        </p:txBody>
      </p:sp>
      <p:sp>
        <p:nvSpPr>
          <p:cNvPr id="161810" name="AutoShape 18"/>
          <p:cNvSpPr>
            <a:spLocks noChangeArrowheads="1"/>
          </p:cNvSpPr>
          <p:nvPr/>
        </p:nvSpPr>
        <p:spPr bwMode="auto">
          <a:xfrm>
            <a:off x="228600" y="1276350"/>
            <a:ext cx="2111375" cy="490538"/>
          </a:xfrm>
          <a:prstGeom prst="wedgeRoundRectCallout">
            <a:avLst>
              <a:gd name="adj1" fmla="val 65565"/>
              <a:gd name="adj2" fmla="val 4337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Yksi kuvio</a:t>
            </a:r>
          </a:p>
        </p:txBody>
      </p:sp>
      <p:sp>
        <p:nvSpPr>
          <p:cNvPr id="161814" name="AutoShape 2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1450" name="AutoShape 2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50498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kuviot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1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1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61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161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5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1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1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61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6" grpId="0" animBg="1"/>
      <p:bldP spid="161803" grpId="0" animBg="1"/>
      <p:bldP spid="161810" grpId="0" animBg="1"/>
      <p:bldP spid="1618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Rehuseosten kuviot </a:t>
            </a:r>
            <a:br>
              <a:rPr lang="fr-FR" sz="3200" smtClean="0"/>
            </a:br>
            <a:r>
              <a:rPr lang="fr-FR" sz="2000" smtClean="0"/>
              <a:t>(Katsele rehuseosta)</a:t>
            </a:r>
          </a:p>
        </p:txBody>
      </p:sp>
      <p:pic>
        <p:nvPicPr>
          <p:cNvPr id="16589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555875" y="1484313"/>
            <a:ext cx="6172200" cy="4694237"/>
          </a:xfrm>
          <a:noFill/>
        </p:spPr>
      </p:pic>
      <p:sp>
        <p:nvSpPr>
          <p:cNvPr id="165892" name="AutoShape 4"/>
          <p:cNvSpPr>
            <a:spLocks noChangeArrowheads="1"/>
          </p:cNvSpPr>
          <p:nvPr/>
        </p:nvSpPr>
        <p:spPr bwMode="auto">
          <a:xfrm>
            <a:off x="611188" y="2171700"/>
            <a:ext cx="1981200" cy="1717675"/>
          </a:xfrm>
          <a:prstGeom prst="wedgeRoundRectCallout">
            <a:avLst>
              <a:gd name="adj1" fmla="val 123880"/>
              <a:gd name="adj2" fmla="val 5687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verrata jopa 4 ravintoainetta samasta rehuseoksesta</a:t>
            </a:r>
          </a:p>
        </p:txBody>
      </p:sp>
      <p:sp>
        <p:nvSpPr>
          <p:cNvPr id="165894" name="AutoShape 6"/>
          <p:cNvSpPr>
            <a:spLocks noChangeArrowheads="1"/>
          </p:cNvSpPr>
          <p:nvPr/>
        </p:nvSpPr>
        <p:spPr bwMode="auto">
          <a:xfrm>
            <a:off x="6858000" y="2103438"/>
            <a:ext cx="2133600" cy="2024062"/>
          </a:xfrm>
          <a:prstGeom prst="wedgeRoundRectCallout">
            <a:avLst>
              <a:gd name="adj1" fmla="val -72227"/>
              <a:gd name="adj2" fmla="val 9506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Pylväät osoittavat eri rehuaineiden vaikutuksen seoksen rehuarvoon</a:t>
            </a:r>
          </a:p>
        </p:txBody>
      </p:sp>
      <p:sp>
        <p:nvSpPr>
          <p:cNvPr id="165895" name="AutoShape 7"/>
          <p:cNvSpPr>
            <a:spLocks noChangeArrowheads="1"/>
          </p:cNvSpPr>
          <p:nvPr/>
        </p:nvSpPr>
        <p:spPr bwMode="auto">
          <a:xfrm>
            <a:off x="228600" y="1123950"/>
            <a:ext cx="2514600" cy="796925"/>
          </a:xfrm>
          <a:prstGeom prst="wedgeRoundRectCallout">
            <a:avLst>
              <a:gd name="adj1" fmla="val 58588"/>
              <a:gd name="adj2" fmla="val 2520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Kuvioiden vertailu</a:t>
            </a:r>
          </a:p>
        </p:txBody>
      </p:sp>
      <p:sp>
        <p:nvSpPr>
          <p:cNvPr id="165898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2472" name="AutoShap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50498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kuviot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65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6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5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65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2" grpId="0" animBg="1"/>
      <p:bldP spid="165894" grpId="0" animBg="1"/>
      <p:bldP spid="165895" grpId="0" animBg="1"/>
      <p:bldP spid="16589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19363" y="1736725"/>
            <a:ext cx="6248400" cy="4751388"/>
          </a:xfrm>
          <a:noFill/>
        </p:spPr>
      </p:pic>
      <p:sp>
        <p:nvSpPr>
          <p:cNvPr id="175107" name="AutoShape 3"/>
          <p:cNvSpPr>
            <a:spLocks noChangeArrowheads="1"/>
          </p:cNvSpPr>
          <p:nvPr/>
        </p:nvSpPr>
        <p:spPr bwMode="auto">
          <a:xfrm>
            <a:off x="5940425" y="3651250"/>
            <a:ext cx="2133600" cy="1411288"/>
          </a:xfrm>
          <a:prstGeom prst="wedgeRoundRectCallout">
            <a:avLst>
              <a:gd name="adj1" fmla="val 15403"/>
              <a:gd name="adj2" fmla="val 12829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Vertaa rehuseoksia klikkaamalla Kuviot</a:t>
            </a:r>
          </a:p>
        </p:txBody>
      </p:sp>
      <p:sp>
        <p:nvSpPr>
          <p:cNvPr id="175112" name="AutoShape 8"/>
          <p:cNvSpPr>
            <a:spLocks noChangeArrowheads="1"/>
          </p:cNvSpPr>
          <p:nvPr/>
        </p:nvSpPr>
        <p:spPr bwMode="auto">
          <a:xfrm>
            <a:off x="2971800" y="3400425"/>
            <a:ext cx="1981200" cy="1716088"/>
          </a:xfrm>
          <a:prstGeom prst="wedgeRoundRectCallout">
            <a:avLst>
              <a:gd name="adj1" fmla="val 19472"/>
              <a:gd name="adj2" fmla="val -7392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Rehuseosten vertailu saadaan esiin rehuseosten listasta</a:t>
            </a:r>
          </a:p>
        </p:txBody>
      </p:sp>
      <p:sp>
        <p:nvSpPr>
          <p:cNvPr id="63493" name="AutoShap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Rehuseosten kuviot </a:t>
            </a:r>
            <a:r>
              <a:rPr lang="fr-FR" sz="2200" smtClean="0"/>
              <a:t>(Rehuseosten listasta)</a:t>
            </a:r>
          </a:p>
        </p:txBody>
      </p:sp>
      <p:pic>
        <p:nvPicPr>
          <p:cNvPr id="175114" name="Picture 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2524125" y="1736725"/>
            <a:ext cx="6248400" cy="4754563"/>
          </a:xfrm>
          <a:noFill/>
        </p:spPr>
      </p:pic>
      <p:sp>
        <p:nvSpPr>
          <p:cNvPr id="175131" name="Rectangle 27"/>
          <p:cNvSpPr>
            <a:spLocks noChangeArrowheads="1"/>
          </p:cNvSpPr>
          <p:nvPr/>
        </p:nvSpPr>
        <p:spPr bwMode="auto">
          <a:xfrm>
            <a:off x="2735263" y="3321050"/>
            <a:ext cx="5257800" cy="9144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175120" name="AutoShape 16"/>
          <p:cNvSpPr>
            <a:spLocks noChangeArrowheads="1"/>
          </p:cNvSpPr>
          <p:nvPr/>
        </p:nvSpPr>
        <p:spPr bwMode="auto">
          <a:xfrm>
            <a:off x="4419600" y="4014788"/>
            <a:ext cx="1981200" cy="1409700"/>
          </a:xfrm>
          <a:prstGeom prst="wedgeRoundRectCallout">
            <a:avLst>
              <a:gd name="adj1" fmla="val -73958"/>
              <a:gd name="adj2" fmla="val -5477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Vedä hiirellä suorakaide pienentääksesi kuviota</a:t>
            </a:r>
          </a:p>
        </p:txBody>
      </p:sp>
      <p:pic>
        <p:nvPicPr>
          <p:cNvPr id="175129" name="Picture 2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2525713" y="1733550"/>
            <a:ext cx="6248400" cy="4754563"/>
          </a:xfrm>
          <a:noFill/>
        </p:spPr>
      </p:pic>
      <p:sp>
        <p:nvSpPr>
          <p:cNvPr id="175119" name="AutoShape 15"/>
          <p:cNvSpPr>
            <a:spLocks noChangeArrowheads="1"/>
          </p:cNvSpPr>
          <p:nvPr/>
        </p:nvSpPr>
        <p:spPr bwMode="auto">
          <a:xfrm>
            <a:off x="685800" y="3486150"/>
            <a:ext cx="1752600" cy="1103313"/>
          </a:xfrm>
          <a:prstGeom prst="wedgeRoundRectCallout">
            <a:avLst>
              <a:gd name="adj1" fmla="val 93296"/>
              <a:gd name="adj2" fmla="val -12019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verrata jopa 6 rehuseosta</a:t>
            </a:r>
          </a:p>
        </p:txBody>
      </p:sp>
      <p:sp>
        <p:nvSpPr>
          <p:cNvPr id="175117" name="AutoShape 13"/>
          <p:cNvSpPr>
            <a:spLocks noChangeArrowheads="1"/>
          </p:cNvSpPr>
          <p:nvPr/>
        </p:nvSpPr>
        <p:spPr bwMode="auto">
          <a:xfrm>
            <a:off x="215900" y="1346200"/>
            <a:ext cx="2111375" cy="1716088"/>
          </a:xfrm>
          <a:prstGeom prst="wedgeRoundRectCallout">
            <a:avLst>
              <a:gd name="adj1" fmla="val 63009"/>
              <a:gd name="adj2" fmla="val -1203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Yksi kuvio ja vertaa  useiden seosten ravintoaine-pitoisuuksia</a:t>
            </a:r>
          </a:p>
        </p:txBody>
      </p:sp>
      <p:sp>
        <p:nvSpPr>
          <p:cNvPr id="175118" name="AutoShape 14"/>
          <p:cNvSpPr>
            <a:spLocks noChangeArrowheads="1"/>
          </p:cNvSpPr>
          <p:nvPr/>
        </p:nvSpPr>
        <p:spPr bwMode="auto">
          <a:xfrm>
            <a:off x="2895600" y="1423988"/>
            <a:ext cx="2514600" cy="490537"/>
          </a:xfrm>
          <a:prstGeom prst="wedgeRoundRectCallout">
            <a:avLst>
              <a:gd name="adj1" fmla="val 16162"/>
              <a:gd name="adj2" fmla="val 10387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ravintoaine</a:t>
            </a:r>
          </a:p>
        </p:txBody>
      </p:sp>
      <p:sp>
        <p:nvSpPr>
          <p:cNvPr id="175132" name="AutoShape 2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3502" name="AutoShape 29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50825" y="50498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kuviot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7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17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500"/>
                            </p:stCondLst>
                            <p:childTnLst>
                              <p:par>
                                <p:cTn id="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17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500"/>
                            </p:stCondLst>
                            <p:childTnLst>
                              <p:par>
                                <p:cTn id="5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7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5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17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12" grpId="0" animBg="1"/>
      <p:bldP spid="175131" grpId="0" animBg="1"/>
      <p:bldP spid="175120" grpId="0" animBg="1"/>
      <p:bldP spid="175119" grpId="0" animBg="1"/>
      <p:bldP spid="175117" grpId="0" animBg="1"/>
      <p:bldP spid="175118" grpId="0" animBg="1"/>
      <p:bldP spid="17513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81" name="Picture 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2519363" y="1736725"/>
            <a:ext cx="6248400" cy="4754563"/>
          </a:xfrm>
          <a:noFill/>
        </p:spPr>
      </p:pic>
      <p:sp>
        <p:nvSpPr>
          <p:cNvPr id="64515" name="AutoShap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Rehuseosten kuviot </a:t>
            </a:r>
            <a:r>
              <a:rPr lang="fr-FR" sz="2200" smtClean="0"/>
              <a:t>(Rehuseosten listasta)</a:t>
            </a:r>
          </a:p>
        </p:txBody>
      </p:sp>
      <p:sp>
        <p:nvSpPr>
          <p:cNvPr id="182282" name="AutoShape 10"/>
          <p:cNvSpPr>
            <a:spLocks noChangeArrowheads="1"/>
          </p:cNvSpPr>
          <p:nvPr/>
        </p:nvSpPr>
        <p:spPr bwMode="auto">
          <a:xfrm>
            <a:off x="792163" y="3841750"/>
            <a:ext cx="1752600" cy="1103313"/>
          </a:xfrm>
          <a:prstGeom prst="wedgeRoundRectCallout">
            <a:avLst>
              <a:gd name="adj1" fmla="val 78894"/>
              <a:gd name="adj2" fmla="val -15059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verrata jopa 4 rehuseosta</a:t>
            </a:r>
          </a:p>
        </p:txBody>
      </p:sp>
      <p:sp>
        <p:nvSpPr>
          <p:cNvPr id="182283" name="AutoShape 11"/>
          <p:cNvSpPr>
            <a:spLocks noChangeArrowheads="1"/>
          </p:cNvSpPr>
          <p:nvPr/>
        </p:nvSpPr>
        <p:spPr bwMode="auto">
          <a:xfrm>
            <a:off x="228600" y="896938"/>
            <a:ext cx="2362200" cy="2614612"/>
          </a:xfrm>
          <a:prstGeom prst="wedgeRoundRectCallout">
            <a:avLst>
              <a:gd name="adj1" fmla="val 78764"/>
              <a:gd name="adj2" fmla="val -629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Kuvioiden vertailu, kun haluat verrata raaka-aineiden vaikutusta usean rehuseoksen ravintoaine- pitoisuuteen</a:t>
            </a:r>
          </a:p>
        </p:txBody>
      </p:sp>
      <p:sp>
        <p:nvSpPr>
          <p:cNvPr id="182284" name="AutoShape 12"/>
          <p:cNvSpPr>
            <a:spLocks noChangeArrowheads="1"/>
          </p:cNvSpPr>
          <p:nvPr/>
        </p:nvSpPr>
        <p:spPr bwMode="auto">
          <a:xfrm>
            <a:off x="3276600" y="1438275"/>
            <a:ext cx="2514600" cy="490538"/>
          </a:xfrm>
          <a:prstGeom prst="wedgeRoundRectCallout">
            <a:avLst>
              <a:gd name="adj1" fmla="val 5301"/>
              <a:gd name="adj2" fmla="val 114310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Valitse ravintoaine</a:t>
            </a:r>
          </a:p>
        </p:txBody>
      </p:sp>
      <p:sp>
        <p:nvSpPr>
          <p:cNvPr id="182287" name="AutoShape 1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4520" name="AutoShape 1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50498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Rehuseosten kuviot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2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8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8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8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82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82" grpId="0" animBg="1"/>
      <p:bldP spid="182283" grpId="0" animBg="1"/>
      <p:bldP spid="182284" grpId="0" animBg="1"/>
      <p:bldP spid="18228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55875" y="1736725"/>
            <a:ext cx="5740400" cy="4367213"/>
          </a:xfrm>
          <a:noFill/>
        </p:spPr>
      </p:pic>
      <p:sp>
        <p:nvSpPr>
          <p:cNvPr id="65539" name="AutoShape 5"/>
          <p:cNvSpPr>
            <a:spLocks noGrp="1" noChangeArrowheads="1"/>
          </p:cNvSpPr>
          <p:nvPr>
            <p:ph type="title" sz="quarter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Rehuseosten energialaskin</a:t>
            </a:r>
          </a:p>
        </p:txBody>
      </p:sp>
      <p:sp>
        <p:nvSpPr>
          <p:cNvPr id="184324" name="AutoShape 4"/>
          <p:cNvSpPr>
            <a:spLocks noChangeArrowheads="1"/>
          </p:cNvSpPr>
          <p:nvPr/>
        </p:nvSpPr>
        <p:spPr bwMode="auto">
          <a:xfrm>
            <a:off x="2663825" y="2779713"/>
            <a:ext cx="1981200" cy="1716087"/>
          </a:xfrm>
          <a:prstGeom prst="wedgeRoundRectCallout">
            <a:avLst>
              <a:gd name="adj1" fmla="val -10014"/>
              <a:gd name="adj2" fmla="val 3310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Joskus rehuseosten raaka-aine-koostumusta ei tunneta...</a:t>
            </a:r>
          </a:p>
        </p:txBody>
      </p:sp>
      <p:sp>
        <p:nvSpPr>
          <p:cNvPr id="184331" name="AutoShape 11"/>
          <p:cNvSpPr>
            <a:spLocks noChangeArrowheads="1"/>
          </p:cNvSpPr>
          <p:nvPr/>
        </p:nvSpPr>
        <p:spPr bwMode="auto">
          <a:xfrm>
            <a:off x="4473575" y="4237038"/>
            <a:ext cx="4084638" cy="1104900"/>
          </a:xfrm>
          <a:prstGeom prst="wedgeRoundRectCallout">
            <a:avLst>
              <a:gd name="adj1" fmla="val 18324"/>
              <a:gd name="adj2" fmla="val 88356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Laske rehuseoksen energia-arvo sen kemiallisen koostumuksen perusteella klikkaamalla Laskin</a:t>
            </a:r>
          </a:p>
        </p:txBody>
      </p:sp>
      <p:sp>
        <p:nvSpPr>
          <p:cNvPr id="184333" name="AutoShape 13"/>
          <p:cNvSpPr>
            <a:spLocks noChangeArrowheads="1"/>
          </p:cNvSpPr>
          <p:nvPr/>
        </p:nvSpPr>
        <p:spPr bwMode="auto">
          <a:xfrm>
            <a:off x="4787900" y="3086100"/>
            <a:ext cx="2695575" cy="1103313"/>
          </a:xfrm>
          <a:prstGeom prst="wedgeRoundRectCallout">
            <a:avLst>
              <a:gd name="adj1" fmla="val -15583"/>
              <a:gd name="adj2" fmla="val 979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… mutta sen ravintoainekoostumus tunnetaan!</a:t>
            </a:r>
          </a:p>
        </p:txBody>
      </p:sp>
      <p:sp>
        <p:nvSpPr>
          <p:cNvPr id="184351" name="AutoShape 31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5544" name="AutoShape 3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54086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Energialaskin</a:t>
            </a:r>
          </a:p>
        </p:txBody>
      </p:sp>
      <p:sp>
        <p:nvSpPr>
          <p:cNvPr id="184356" name="AutoShape 36"/>
          <p:cNvSpPr>
            <a:spLocks noChangeArrowheads="1"/>
          </p:cNvSpPr>
          <p:nvPr/>
        </p:nvSpPr>
        <p:spPr bwMode="auto">
          <a:xfrm>
            <a:off x="2268538" y="4484688"/>
            <a:ext cx="1981200" cy="2289175"/>
          </a:xfrm>
          <a:prstGeom prst="wedgeRoundRectCallout">
            <a:avLst>
              <a:gd name="adj1" fmla="val -10014"/>
              <a:gd name="adj2" fmla="val 3310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FF0000"/>
                </a:solidFill>
              </a:rPr>
              <a:t>Tämä laskin on vain rehu-seoksille! Älä käytä sitä rehuaineiden rehuarvojen laskemiseen!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4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84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84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4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84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8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8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4" grpId="0" animBg="1"/>
      <p:bldP spid="184331" grpId="0" animBg="1"/>
      <p:bldP spid="184333" grpId="0" animBg="1"/>
      <p:bldP spid="184351" grpId="0" animBg="1"/>
      <p:bldP spid="18435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9" name="Picture 7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700338" y="1773238"/>
            <a:ext cx="5867400" cy="4697412"/>
          </a:xfrm>
          <a:noFill/>
        </p:spPr>
      </p:pic>
      <p:sp>
        <p:nvSpPr>
          <p:cNvPr id="66563" name="AutoShape 3"/>
          <p:cNvSpPr>
            <a:spLocks noGrp="1" noChangeArrowheads="1"/>
          </p:cNvSpPr>
          <p:nvPr>
            <p:ph type="title" sz="quarter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Energialaskin</a:t>
            </a:r>
          </a:p>
        </p:txBody>
      </p:sp>
      <p:sp>
        <p:nvSpPr>
          <p:cNvPr id="192520" name="AutoShape 8"/>
          <p:cNvSpPr>
            <a:spLocks noChangeArrowheads="1"/>
          </p:cNvSpPr>
          <p:nvPr/>
        </p:nvSpPr>
        <p:spPr bwMode="auto">
          <a:xfrm>
            <a:off x="4800600" y="1931988"/>
            <a:ext cx="3046413" cy="490537"/>
          </a:xfrm>
          <a:prstGeom prst="wedgeRoundRectCallout">
            <a:avLst>
              <a:gd name="adj1" fmla="val -76704"/>
              <a:gd name="adj2" fmla="val 96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rehuseokselle nimi</a:t>
            </a:r>
          </a:p>
        </p:txBody>
      </p:sp>
      <p:sp>
        <p:nvSpPr>
          <p:cNvPr id="192521" name="AutoShape 9"/>
          <p:cNvSpPr>
            <a:spLocks noChangeArrowheads="1"/>
          </p:cNvSpPr>
          <p:nvPr/>
        </p:nvSpPr>
        <p:spPr bwMode="auto">
          <a:xfrm>
            <a:off x="4716463" y="2914650"/>
            <a:ext cx="2514600" cy="490538"/>
          </a:xfrm>
          <a:prstGeom prst="wedgeRoundRectCallout">
            <a:avLst>
              <a:gd name="adj1" fmla="val 2116"/>
              <a:gd name="adj2" fmla="val -133157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Seuraava</a:t>
            </a:r>
          </a:p>
        </p:txBody>
      </p:sp>
      <p:sp>
        <p:nvSpPr>
          <p:cNvPr id="192522" name="AutoShape 10"/>
          <p:cNvSpPr>
            <a:spLocks noChangeArrowheads="1"/>
          </p:cNvSpPr>
          <p:nvPr/>
        </p:nvSpPr>
        <p:spPr bwMode="auto">
          <a:xfrm>
            <a:off x="3240088" y="3667125"/>
            <a:ext cx="1905000" cy="796925"/>
          </a:xfrm>
          <a:prstGeom prst="wedgeRoundRectCallout">
            <a:avLst>
              <a:gd name="adj1" fmla="val -23000"/>
              <a:gd name="adj2" fmla="val -177065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Anna kuiva-ainepitoisuus</a:t>
            </a:r>
          </a:p>
        </p:txBody>
      </p:sp>
      <p:pic>
        <p:nvPicPr>
          <p:cNvPr id="192523" name="Picture 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2703513" y="1779588"/>
            <a:ext cx="5867400" cy="4697412"/>
          </a:xfrm>
          <a:noFill/>
        </p:spPr>
      </p:pic>
      <p:sp>
        <p:nvSpPr>
          <p:cNvPr id="192524" name="AutoShape 12"/>
          <p:cNvSpPr>
            <a:spLocks noChangeArrowheads="1"/>
          </p:cNvSpPr>
          <p:nvPr/>
        </p:nvSpPr>
        <p:spPr bwMode="auto">
          <a:xfrm>
            <a:off x="5029200" y="2343150"/>
            <a:ext cx="2590800" cy="798513"/>
          </a:xfrm>
          <a:prstGeom prst="wedgeRoundRectCallout">
            <a:avLst>
              <a:gd name="adj1" fmla="val -85602"/>
              <a:gd name="adj2" fmla="val 2719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Klikkaa laatikkoa ja lisää arvoja</a:t>
            </a:r>
          </a:p>
        </p:txBody>
      </p:sp>
      <p:sp>
        <p:nvSpPr>
          <p:cNvPr id="192525" name="AutoShape 13"/>
          <p:cNvSpPr>
            <a:spLocks noChangeArrowheads="1"/>
          </p:cNvSpPr>
          <p:nvPr/>
        </p:nvSpPr>
        <p:spPr bwMode="auto">
          <a:xfrm>
            <a:off x="5638800" y="3255963"/>
            <a:ext cx="2795588" cy="1411287"/>
          </a:xfrm>
          <a:prstGeom prst="wedgeRoundRectCallout">
            <a:avLst>
              <a:gd name="adj1" fmla="val -107231"/>
              <a:gd name="adj2" fmla="val 2854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Mitä enemmän koostumustietoja annat, sitä tarkemmin energia-arvot lasketaan</a:t>
            </a:r>
          </a:p>
        </p:txBody>
      </p:sp>
      <p:sp>
        <p:nvSpPr>
          <p:cNvPr id="192526" name="AutoShape 14"/>
          <p:cNvSpPr>
            <a:spLocks noChangeArrowheads="1"/>
          </p:cNvSpPr>
          <p:nvPr/>
        </p:nvSpPr>
        <p:spPr bwMode="auto">
          <a:xfrm>
            <a:off x="4910138" y="4710113"/>
            <a:ext cx="1606550" cy="1103312"/>
          </a:xfrm>
          <a:prstGeom prst="wedgeRoundRectCallout">
            <a:avLst>
              <a:gd name="adj1" fmla="val 72046"/>
              <a:gd name="adj2" fmla="val 85361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Hyväksy  klikkaamalla Katsele</a:t>
            </a:r>
          </a:p>
        </p:txBody>
      </p:sp>
      <p:sp>
        <p:nvSpPr>
          <p:cNvPr id="192527" name="AutoShape 15"/>
          <p:cNvSpPr>
            <a:spLocks noChangeArrowheads="1"/>
          </p:cNvSpPr>
          <p:nvPr/>
        </p:nvSpPr>
        <p:spPr bwMode="auto">
          <a:xfrm>
            <a:off x="250825" y="2293938"/>
            <a:ext cx="2590800" cy="1103312"/>
          </a:xfrm>
          <a:prstGeom prst="wedgeRoundRectCallout">
            <a:avLst>
              <a:gd name="adj1" fmla="val 57903"/>
              <a:gd name="adj2" fmla="val 128389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Voit antaa orgaanisen aineen in vitro</a:t>
            </a:r>
          </a:p>
          <a:p>
            <a:pPr algn="ctr"/>
            <a:r>
              <a:rPr lang="fr-FR">
                <a:solidFill>
                  <a:srgbClr val="1B846F"/>
                </a:solidFill>
              </a:rPr>
              <a:t>-sulavuuden</a:t>
            </a:r>
          </a:p>
        </p:txBody>
      </p:sp>
      <p:sp>
        <p:nvSpPr>
          <p:cNvPr id="192528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6573" name="AutoShape 18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50825" y="54086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Energialaskin</a:t>
            </a:r>
          </a:p>
        </p:txBody>
      </p:sp>
      <p:sp>
        <p:nvSpPr>
          <p:cNvPr id="192531" name="AutoShape 19"/>
          <p:cNvSpPr>
            <a:spLocks noChangeArrowheads="1"/>
          </p:cNvSpPr>
          <p:nvPr/>
        </p:nvSpPr>
        <p:spPr bwMode="auto">
          <a:xfrm>
            <a:off x="225425" y="3735388"/>
            <a:ext cx="2374900" cy="2022475"/>
          </a:xfrm>
          <a:prstGeom prst="wedgeRoundRectCallout">
            <a:avLst>
              <a:gd name="adj1" fmla="val 86532"/>
              <a:gd name="adj2" fmla="val 60208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Energiabonus prosessoiduille rehuseoksille (yhtälöt on määritetty jauheisille rehuille)</a:t>
            </a:r>
          </a:p>
        </p:txBody>
      </p:sp>
      <p:sp>
        <p:nvSpPr>
          <p:cNvPr id="192532" name="AutoShape 20"/>
          <p:cNvSpPr>
            <a:spLocks noChangeArrowheads="1"/>
          </p:cNvSpPr>
          <p:nvPr/>
        </p:nvSpPr>
        <p:spPr bwMode="auto">
          <a:xfrm>
            <a:off x="6659563" y="4595813"/>
            <a:ext cx="2133600" cy="1104900"/>
          </a:xfrm>
          <a:prstGeom prst="wedgeRoundRectCallout">
            <a:avLst>
              <a:gd name="adj1" fmla="val -9819"/>
              <a:gd name="adj2" fmla="val 85523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Nollaa arvot klikkaamalla Palauta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92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192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192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192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192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9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500"/>
                            </p:stCondLst>
                            <p:childTnLst>
                              <p:par>
                                <p:cTn id="4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2000"/>
                                        <p:tgtEl>
                                          <p:spTgt spid="192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0"/>
                            </p:stCondLst>
                            <p:childTnLst>
                              <p:par>
                                <p:cTn id="4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2000"/>
                                        <p:tgtEl>
                                          <p:spTgt spid="19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500"/>
                            </p:stCondLst>
                            <p:childTnLst>
                              <p:par>
                                <p:cTn id="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2000"/>
                                        <p:tgtEl>
                                          <p:spTgt spid="19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0"/>
                            </p:stCondLst>
                            <p:childTnLst>
                              <p:par>
                                <p:cTn id="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2000"/>
                                        <p:tgtEl>
                                          <p:spTgt spid="19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4500"/>
                            </p:stCondLst>
                            <p:childTnLst>
                              <p:par>
                                <p:cTn id="6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20" grpId="0" animBg="1"/>
      <p:bldP spid="192521" grpId="0" animBg="1"/>
      <p:bldP spid="192522" grpId="0" animBg="1"/>
      <p:bldP spid="192524" grpId="0" animBg="1"/>
      <p:bldP spid="192525" grpId="0" animBg="1"/>
      <p:bldP spid="192526" grpId="0" animBg="1"/>
      <p:bldP spid="192527" grpId="0" animBg="1"/>
      <p:bldP spid="192528" grpId="0" animBg="1"/>
      <p:bldP spid="192531" grpId="0" animBg="1"/>
      <p:bldP spid="19253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555875" y="1736725"/>
            <a:ext cx="5740400" cy="4367213"/>
          </a:xfrm>
          <a:noFill/>
        </p:spPr>
      </p:pic>
      <p:sp>
        <p:nvSpPr>
          <p:cNvPr id="67587" name="AutoShape 3"/>
          <p:cNvSpPr>
            <a:spLocks noGrp="1" noChangeArrowheads="1"/>
          </p:cNvSpPr>
          <p:nvPr>
            <p:ph type="title" sz="quarter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sz="3200" smtClean="0"/>
              <a:t>Energialaskin</a:t>
            </a:r>
          </a:p>
        </p:txBody>
      </p:sp>
      <p:sp>
        <p:nvSpPr>
          <p:cNvPr id="188421" name="AutoShape 5"/>
          <p:cNvSpPr>
            <a:spLocks noChangeArrowheads="1"/>
          </p:cNvSpPr>
          <p:nvPr/>
        </p:nvSpPr>
        <p:spPr bwMode="auto">
          <a:xfrm>
            <a:off x="381000" y="2255838"/>
            <a:ext cx="2362200" cy="1104900"/>
          </a:xfrm>
          <a:prstGeom prst="wedgeRoundRectCallout">
            <a:avLst>
              <a:gd name="adj1" fmla="val 122847"/>
              <a:gd name="adj2" fmla="val 78764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82800" rIns="90000" bIns="82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Energia-arvot lasketaan yleisillä yhtälöillä</a:t>
            </a:r>
          </a:p>
        </p:txBody>
      </p:sp>
      <p:sp>
        <p:nvSpPr>
          <p:cNvPr id="188435" name="AutoShape 1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  <p:sp>
        <p:nvSpPr>
          <p:cNvPr id="67590" name="AutoShape 2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5408613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Energialaskin</a:t>
            </a:r>
          </a:p>
        </p:txBody>
      </p:sp>
      <p:sp>
        <p:nvSpPr>
          <p:cNvPr id="188437" name="AutoShape 21"/>
          <p:cNvSpPr>
            <a:spLocks noChangeArrowheads="1"/>
          </p:cNvSpPr>
          <p:nvPr/>
        </p:nvSpPr>
        <p:spPr bwMode="auto">
          <a:xfrm>
            <a:off x="4464050" y="6086475"/>
            <a:ext cx="3154363" cy="636588"/>
          </a:xfrm>
          <a:prstGeom prst="wedgeRoundRectCallout">
            <a:avLst>
              <a:gd name="adj1" fmla="val 19352"/>
              <a:gd name="adj2" fmla="val -76972"/>
              <a:gd name="adj3" fmla="val 16667"/>
            </a:avLst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0000" tIns="10800" rIns="90000" bIns="10800" anchor="ctr">
            <a:spAutoFit/>
          </a:bodyPr>
          <a:lstStyle/>
          <a:p>
            <a:pPr algn="ctr"/>
            <a:r>
              <a:rPr lang="fr-FR">
                <a:solidFill>
                  <a:srgbClr val="1B846F"/>
                </a:solidFill>
              </a:rPr>
              <a:t>Tulosta tai vie tiedot PDF- tai CSV-muodossa</a:t>
            </a: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8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8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1" grpId="0" animBg="1"/>
      <p:bldP spid="188435" grpId="0" animBg="1"/>
      <p:bldP spid="18843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www.evapig.com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76488" y="1736725"/>
            <a:ext cx="6477000" cy="4860925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z="2400" smtClean="0"/>
              <a:t>Käy sivuillamme </a:t>
            </a:r>
            <a:r>
              <a:rPr lang="fr-FR" sz="2400" smtClean="0">
                <a:hlinkClick r:id="rId3"/>
              </a:rPr>
              <a:t>www.evapig.com</a:t>
            </a:r>
            <a:endParaRPr lang="fr-FR" sz="2400" smtClean="0"/>
          </a:p>
          <a:p>
            <a:pPr lvl="1" eaLnBrk="1" hangingPunct="1">
              <a:lnSpc>
                <a:spcPct val="90000"/>
              </a:lnSpc>
            </a:pPr>
            <a:r>
              <a:rPr lang="fr-FR" sz="2000" smtClean="0"/>
              <a:t>Ohjelman ja tietokannan päivitykset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000" smtClean="0"/>
              <a:t>Asiakirjat: yhtälöt, julkaisut, esitykset jne.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000" smtClean="0"/>
              <a:t>Kysy EvaPig</a:t>
            </a:r>
            <a:r>
              <a:rPr lang="en-GB" sz="2000" baseline="30000" smtClean="0"/>
              <a:t>®</a:t>
            </a:r>
            <a:r>
              <a:rPr lang="fr-FR" sz="2000" smtClean="0"/>
              <a:t>-ohjelmasta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Kiitämme etukäteen Teitä, jotka autatte kehittämään EvaPig</a:t>
            </a:r>
            <a:r>
              <a:rPr lang="en-GB" sz="2400" baseline="30000" smtClean="0"/>
              <a:t>®</a:t>
            </a:r>
            <a:r>
              <a:rPr lang="en-US" sz="2400" smtClean="0"/>
              <a:t>-ohjelmaa paremmaksi erityisesti toimittamalla meille uusien rehuaineiden ravintoarvoja tai tarkempia ja päivitettyjä tietoja.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Jos haluat jakaa näitä tietoja, ota meihin yhteyttä verkkosivujemme kautta. </a:t>
            </a:r>
            <a:endParaRPr lang="fr-FR" sz="2000" smtClean="0"/>
          </a:p>
        </p:txBody>
      </p:sp>
      <p:sp>
        <p:nvSpPr>
          <p:cNvPr id="68612" name="AutoShape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5768975"/>
            <a:ext cx="1873250" cy="31273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www.evapig.com</a:t>
            </a:r>
          </a:p>
        </p:txBody>
      </p:sp>
      <p:sp>
        <p:nvSpPr>
          <p:cNvPr id="24576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05800" y="5943600"/>
            <a:ext cx="533400" cy="533400"/>
          </a:xfrm>
          <a:prstGeom prst="actionButtonForwardNext">
            <a:avLst/>
          </a:prstGeom>
          <a:solidFill>
            <a:srgbClr val="FFD3D9"/>
          </a:solidFill>
          <a:ln w="9525">
            <a:noFill/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endParaRPr lang="en-US"/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45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245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45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245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5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45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245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45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45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2000"/>
                                        <p:tgtEl>
                                          <p:spTgt spid="245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245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3" grpId="0" build="p"/>
      <p:bldP spid="24576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200" smtClean="0"/>
              <a:t>Tekijät</a:t>
            </a:r>
          </a:p>
        </p:txBody>
      </p:sp>
      <p:pic>
        <p:nvPicPr>
          <p:cNvPr id="69635" name="Picture 5" descr="INRA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1752600"/>
            <a:ext cx="2057400" cy="846138"/>
          </a:xfrm>
          <a:prstGeom prst="rect">
            <a:avLst/>
          </a:prstGeom>
          <a:solidFill>
            <a:schemeClr val="tx1">
              <a:alpha val="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69636" name="Picture 6" descr="AEL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08288" y="4652963"/>
            <a:ext cx="2514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7" descr="AFZ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6350" y="3213100"/>
            <a:ext cx="8016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8" name="Rectangle 8"/>
          <p:cNvSpPr>
            <a:spLocks noChangeArrowheads="1"/>
          </p:cNvSpPr>
          <p:nvPr/>
        </p:nvSpPr>
        <p:spPr bwMode="auto">
          <a:xfrm>
            <a:off x="5410200" y="1752600"/>
            <a:ext cx="3048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r>
              <a:rPr lang="fr-FR" sz="1600">
                <a:solidFill>
                  <a:srgbClr val="1B846F"/>
                </a:solidFill>
                <a:latin typeface="Verdana" charset="0"/>
              </a:rPr>
              <a:t>INRA, UMR Systèmes d'Elevage, Nutrition Animale et Humaine</a:t>
            </a:r>
            <a:r>
              <a:rPr lang="fr-FR" sz="1600">
                <a:solidFill>
                  <a:srgbClr val="000000"/>
                </a:solidFill>
                <a:latin typeface="Verdana" charset="0"/>
              </a:rPr>
              <a:t> - Domaine de la Prise, 35590 Saint-Gilles, France</a:t>
            </a:r>
          </a:p>
        </p:txBody>
      </p:sp>
      <p:sp>
        <p:nvSpPr>
          <p:cNvPr id="69639" name="Rectangle 9"/>
          <p:cNvSpPr>
            <a:spLocks noChangeArrowheads="1"/>
          </p:cNvSpPr>
          <p:nvPr/>
        </p:nvSpPr>
        <p:spPr bwMode="auto">
          <a:xfrm>
            <a:off x="5334000" y="3260725"/>
            <a:ext cx="30480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r>
              <a:rPr lang="fr-FR" sz="1600">
                <a:solidFill>
                  <a:srgbClr val="1B846F"/>
                </a:solidFill>
                <a:latin typeface="Verdana" charset="0"/>
              </a:rPr>
              <a:t>Association Française de Zootechnie</a:t>
            </a:r>
            <a:r>
              <a:rPr lang="fr-FR" sz="1600">
                <a:solidFill>
                  <a:srgbClr val="000000"/>
                </a:solidFill>
                <a:latin typeface="Verdana" charset="0"/>
              </a:rPr>
              <a:t> - 16 rue Claude Bernard, 75231 Paris Cedex 05, France</a:t>
            </a:r>
          </a:p>
        </p:txBody>
      </p:sp>
      <p:sp>
        <p:nvSpPr>
          <p:cNvPr id="69640" name="Rectangle 10"/>
          <p:cNvSpPr>
            <a:spLocks noChangeArrowheads="1"/>
          </p:cNvSpPr>
          <p:nvPr/>
        </p:nvSpPr>
        <p:spPr bwMode="auto">
          <a:xfrm>
            <a:off x="5410200" y="4708525"/>
            <a:ext cx="32004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r>
              <a:rPr lang="fr-FR" sz="1600">
                <a:solidFill>
                  <a:srgbClr val="1B846F"/>
                </a:solidFill>
                <a:latin typeface="Verdana" charset="0"/>
              </a:rPr>
              <a:t>AJINOMOTO EUROLYSINE S.A.S.</a:t>
            </a:r>
            <a:r>
              <a:rPr lang="fr-FR" sz="1600">
                <a:solidFill>
                  <a:srgbClr val="000000"/>
                </a:solidFill>
                <a:latin typeface="Verdana" charset="0"/>
              </a:rPr>
              <a:t> - 153, rue de Courcelles, 75817 PARIS Cedex 17, France</a:t>
            </a:r>
          </a:p>
        </p:txBody>
      </p:sp>
      <p:sp>
        <p:nvSpPr>
          <p:cNvPr id="69641" name="AutoShape 1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250825" y="6129338"/>
            <a:ext cx="1873250" cy="31273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r-FR" sz="1400">
                <a:solidFill>
                  <a:srgbClr val="000000"/>
                </a:solidFill>
                <a:latin typeface="Verdana" charset="0"/>
              </a:rPr>
              <a:t>Tekijät</a:t>
            </a:r>
          </a:p>
        </p:txBody>
      </p:sp>
      <p:sp>
        <p:nvSpPr>
          <p:cNvPr id="69642" name="Tekstikehys 9"/>
          <p:cNvSpPr txBox="1">
            <a:spLocks noChangeArrowheads="1"/>
          </p:cNvSpPr>
          <p:nvPr/>
        </p:nvSpPr>
        <p:spPr bwMode="auto">
          <a:xfrm>
            <a:off x="5445125" y="6373813"/>
            <a:ext cx="3467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solidFill>
                  <a:srgbClr val="000000"/>
                </a:solidFill>
              </a:rPr>
              <a:t>Suomennos: Kirsi Partanen, MTT</a:t>
            </a:r>
          </a:p>
          <a:p>
            <a:endParaRPr lang="fi-FI" sz="16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6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sules">
  <a:themeElements>
    <a:clrScheme name="Capsules 10">
      <a:dk1>
        <a:srgbClr val="808000"/>
      </a:dk1>
      <a:lt1>
        <a:srgbClr val="FFFFFF"/>
      </a:lt1>
      <a:dk2>
        <a:srgbClr val="006666"/>
      </a:dk2>
      <a:lt2>
        <a:srgbClr val="FFFFFF"/>
      </a:lt2>
      <a:accent1>
        <a:srgbClr val="FFCC66"/>
      </a:accent1>
      <a:accent2>
        <a:srgbClr val="00ACA8"/>
      </a:accent2>
      <a:accent3>
        <a:srgbClr val="AAB8B8"/>
      </a:accent3>
      <a:accent4>
        <a:srgbClr val="DADADA"/>
      </a:accent4>
      <a:accent5>
        <a:srgbClr val="FFE2B8"/>
      </a:accent5>
      <a:accent6>
        <a:srgbClr val="009B98"/>
      </a:accent6>
      <a:hlink>
        <a:srgbClr val="1B846F"/>
      </a:hlink>
      <a:folHlink>
        <a:srgbClr val="006600"/>
      </a:folHlink>
    </a:clrScheme>
    <a:fontScheme name="Capsules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D3D9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D3D9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" charset="0"/>
            <a:cs typeface="Arial" charset="0"/>
          </a:defRPr>
        </a:defPPr>
      </a:lstStyle>
    </a:lnDef>
  </a:objectDefaults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9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006600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10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1B846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8900</TotalTime>
  <Words>2573</Words>
  <Application>Microsoft Office PowerPoint</Application>
  <PresentationFormat>Näytössä katseltava diaesitys (4:3)</PresentationFormat>
  <Paragraphs>563</Paragraphs>
  <Slides>67</Slides>
  <Notes>67</Notes>
  <HiddenSlides>0</HiddenSlides>
  <MMClips>0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67</vt:i4>
      </vt:variant>
    </vt:vector>
  </HeadingPairs>
  <TitlesOfParts>
    <vt:vector size="68" baseType="lpstr">
      <vt:lpstr>Capsules</vt:lpstr>
      <vt:lpstr>Dia 1</vt:lpstr>
      <vt:lpstr>Tervetuloa  EvaPig®-ohjelmaan! </vt:lpstr>
      <vt:lpstr>Sikojen ruokinnan haasteet</vt:lpstr>
      <vt:lpstr>Miksi käyttäisit  EvaPig®-ohjelmaa? </vt:lpstr>
      <vt:lpstr>Laske rehuarvot  EvaPig®-ohjelmalla</vt:lpstr>
      <vt:lpstr>EvaPig® ja sikojen ravinnontarve</vt:lpstr>
      <vt:lpstr>EvaPig® ja sikojen ravinnontarve (esimerkkejä)</vt:lpstr>
      <vt:lpstr>Dia 8</vt:lpstr>
      <vt:lpstr>Energian hyväksikäyttö</vt:lpstr>
      <vt:lpstr>Nettoenergia</vt:lpstr>
      <vt:lpstr>Rehuaineiden järjestys muuttuu</vt:lpstr>
      <vt:lpstr>Laske NE-arvot</vt:lpstr>
      <vt:lpstr>Standardoidut sulavat aminohapot</vt:lpstr>
      <vt:lpstr>Standardoidut sulavat aminohapot</vt:lpstr>
      <vt:lpstr>Dia 15</vt:lpstr>
      <vt:lpstr>Dia 16</vt:lpstr>
      <vt:lpstr>Sulava fosfori</vt:lpstr>
      <vt:lpstr>Sulava fosfori</vt:lpstr>
      <vt:lpstr>Sulava fosfori</vt:lpstr>
      <vt:lpstr>Päävalikko</vt:lpstr>
      <vt:lpstr>Yksiköt</vt:lpstr>
      <vt:lpstr>Luo ja hallinnoi rehuaineita</vt:lpstr>
      <vt:lpstr>Rehuaineet</vt:lpstr>
      <vt:lpstr>Rehutaulukko</vt:lpstr>
      <vt:lpstr>Ohjelman tietokanta ja  käyttäjän tietokanta</vt:lpstr>
      <vt:lpstr>Lajittele arvot</vt:lpstr>
      <vt:lpstr>Lajittele rehuaineet</vt:lpstr>
      <vt:lpstr>Katsele rehuainetta</vt:lpstr>
      <vt:lpstr>Kemiallinen koostumus ja rehuarvot</vt:lpstr>
      <vt:lpstr>Energia-arvot (kohta)</vt:lpstr>
      <vt:lpstr>Luo uusi rehuaine</vt:lpstr>
      <vt:lpstr>Lisää energiabonus</vt:lpstr>
      <vt:lpstr>Lisää energiabonus</vt:lpstr>
      <vt:lpstr>Luo uusi rehuaine</vt:lpstr>
      <vt:lpstr>Luo uusi rehuaine</vt:lpstr>
      <vt:lpstr>Luo uusi rehuaine viiterehuaineesta</vt:lpstr>
      <vt:lpstr>Luo uusi rehuaine viiterehuaineesta</vt:lpstr>
      <vt:lpstr>Luo uusi rehuaine viiterehuaineesta</vt:lpstr>
      <vt:lpstr>Katso uutta rehuainetta</vt:lpstr>
      <vt:lpstr>Dia 40</vt:lpstr>
      <vt:lpstr>Luo uusi rehuaine kemiallisen koostumuksen perusteella</vt:lpstr>
      <vt:lpstr>Luo uusi rehuaine kemiallisen koostumuksen perusteella</vt:lpstr>
      <vt:lpstr>Luo uusi rehuaine kemiallisen koostumuksen perusteella</vt:lpstr>
      <vt:lpstr>Katso uutta rehuainetta</vt:lpstr>
      <vt:lpstr>Energia-arvojen laskeminen</vt:lpstr>
      <vt:lpstr>Energia-arvojen laskeminen</vt:lpstr>
      <vt:lpstr>Energia-arvojen laskeminen</vt:lpstr>
      <vt:lpstr>Energia-arvojen laskeminen</vt:lpstr>
      <vt:lpstr>Energia-arvojen laskeminen</vt:lpstr>
      <vt:lpstr>Energia-arvojen laskeminen</vt:lpstr>
      <vt:lpstr>Luo ja hallinnoi rehuseoksia</vt:lpstr>
      <vt:lpstr>Rehuseokset</vt:lpstr>
      <vt:lpstr>Rehuseoslista</vt:lpstr>
      <vt:lpstr>Kemiallinen koostumus ja rehuarvot</vt:lpstr>
      <vt:lpstr>Luo uusi rehuseos</vt:lpstr>
      <vt:lpstr>Luo uusi rehuseos</vt:lpstr>
      <vt:lpstr>Rehuseosten energiabonus</vt:lpstr>
      <vt:lpstr>Fytaasin lisäys</vt:lpstr>
      <vt:lpstr>Rehuseosten kuviot  (Katsele rehuseosta)</vt:lpstr>
      <vt:lpstr>Rehuseosten kuviot  (Katsele rehuseosta)</vt:lpstr>
      <vt:lpstr>Rehuseosten kuviot (Rehuseosten listasta)</vt:lpstr>
      <vt:lpstr>Rehuseosten kuviot (Rehuseosten listasta)</vt:lpstr>
      <vt:lpstr>Rehuseosten energialaskin</vt:lpstr>
      <vt:lpstr>Energialaskin</vt:lpstr>
      <vt:lpstr>Energialaskin</vt:lpstr>
      <vt:lpstr>www.evapig.com</vt:lpstr>
      <vt:lpstr>Tekijät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Gilles</dc:creator>
  <cp:lastModifiedBy>Kirsi Partanen</cp:lastModifiedBy>
  <cp:revision>212</cp:revision>
  <cp:lastPrinted>1601-01-01T00:00:00Z</cp:lastPrinted>
  <dcterms:created xsi:type="dcterms:W3CDTF">2008-06-20T12:59:31Z</dcterms:created>
  <dcterms:modified xsi:type="dcterms:W3CDTF">2013-06-12T18:27:35Z</dcterms:modified>
  <cp:contentStatus>Valmis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_MarkAsFinal">
    <vt:bool>true</vt:bool>
  </property>
</Properties>
</file>