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rawings/drawing3.xml" ContentType="application/vnd.openxmlformats-officedocument.drawingml.chartshape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6" r:id="rId2"/>
    <p:sldId id="297" r:id="rId3"/>
    <p:sldId id="282" r:id="rId4"/>
    <p:sldId id="289" r:id="rId5"/>
    <p:sldId id="288" r:id="rId6"/>
    <p:sldId id="296" r:id="rId7"/>
    <p:sldId id="274" r:id="rId8"/>
    <p:sldId id="260" r:id="rId9"/>
    <p:sldId id="261" r:id="rId10"/>
    <p:sldId id="263" r:id="rId11"/>
    <p:sldId id="262" r:id="rId12"/>
    <p:sldId id="290" r:id="rId13"/>
    <p:sldId id="285" r:id="rId14"/>
    <p:sldId id="284" r:id="rId15"/>
    <p:sldId id="286" r:id="rId16"/>
    <p:sldId id="270" r:id="rId17"/>
    <p:sldId id="272" r:id="rId18"/>
    <p:sldId id="292" r:id="rId19"/>
    <p:sldId id="291" r:id="rId20"/>
    <p:sldId id="295" r:id="rId21"/>
    <p:sldId id="293" r:id="rId22"/>
    <p:sldId id="287" r:id="rId23"/>
    <p:sldId id="271" r:id="rId24"/>
    <p:sldId id="294" r:id="rId25"/>
    <p:sldId id="264" r:id="rId26"/>
    <p:sldId id="265" r:id="rId27"/>
    <p:sldId id="278" r:id="rId28"/>
  </p:sldIdLst>
  <p:sldSz cx="9144000" cy="6858000" type="screen4x3"/>
  <p:notesSz cx="6797675" cy="9928225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00"/>
    <a:srgbClr val="CC0099"/>
    <a:srgbClr val="34B2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8" autoAdjust="0"/>
    <p:restoredTop sz="94624" autoAdjust="0"/>
  </p:normalViewPr>
  <p:slideViewPr>
    <p:cSldViewPr>
      <p:cViewPr>
        <p:scale>
          <a:sx n="100" d="100"/>
          <a:sy n="100" d="100"/>
        </p:scale>
        <p:origin x="-270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08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tellus\jaot\Hankkeet\21090039_pesticidelife\Viljelysuunnitelmat\Yhteenvedot%202012\Tuloksia%20raporttiin%20kaikki%20viljat_kuvaehdotukse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tellus\jaot\Hankkeet\21090039_pesticidelife\Viljelysuunnitelmat\Yhteenvedot%202012\Tuloksia%20raporttiin%20kaikki%20viljat_kuvaehdotukset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E:\PesticideLife\Kopio%20rikkakasvit_hj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tellus\jaot\Hankkeet\21090039_pesticidelife\Viljelysuunnitelmat\Yhteenvedot%202012\Tuloksia%20raporttiin%20kaikki%20viljat_kuvaehdotukset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\\tellus\jaot\Tietolaari\Jokioinen_yhteiset\KSUpeltokasvit\HENKKOHT\Heikki%20J\Kirjoitukset%202013\Rikkakasvien%20vaikutus%20viljasato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'Tuloksia raporttiin fungisidi'!$B$4</c:f>
              <c:strCache>
                <c:ptCount val="1"/>
                <c:pt idx="0">
                  <c:v>ei käsitelty</c:v>
                </c:pt>
              </c:strCache>
            </c:strRef>
          </c:tx>
          <c:cat>
            <c:strRef>
              <c:f>'Tuloksia raporttiin fungisidi'!$A$5:$A$10</c:f>
              <c:strCache>
                <c:ptCount val="6"/>
                <c:pt idx="0">
                  <c:v>kaikki</c:v>
                </c:pt>
                <c:pt idx="1">
                  <c:v>syysviljat</c:v>
                </c:pt>
                <c:pt idx="2">
                  <c:v>k-viljat</c:v>
                </c:pt>
                <c:pt idx="3">
                  <c:v>kaura</c:v>
                </c:pt>
                <c:pt idx="4">
                  <c:v>k-vehnä</c:v>
                </c:pt>
                <c:pt idx="5">
                  <c:v>ohra</c:v>
                </c:pt>
              </c:strCache>
            </c:strRef>
          </c:cat>
          <c:val>
            <c:numRef>
              <c:f>'Tuloksia raporttiin fungisidi'!$B$5:$B$10</c:f>
              <c:numCache>
                <c:formatCode>0</c:formatCode>
                <c:ptCount val="6"/>
                <c:pt idx="0">
                  <c:v>5272.9299999999994</c:v>
                </c:pt>
                <c:pt idx="1">
                  <c:v>5047.6900000000014</c:v>
                </c:pt>
                <c:pt idx="2">
                  <c:v>4693.46</c:v>
                </c:pt>
                <c:pt idx="3">
                  <c:v>5901.6100000000024</c:v>
                </c:pt>
                <c:pt idx="4">
                  <c:v>4320.6100000000024</c:v>
                </c:pt>
                <c:pt idx="5">
                  <c:v>3847.27</c:v>
                </c:pt>
              </c:numCache>
            </c:numRef>
          </c:val>
        </c:ser>
        <c:ser>
          <c:idx val="1"/>
          <c:order val="1"/>
          <c:tx>
            <c:strRef>
              <c:f>'Tuloksia raporttiin fungisidi'!$C$4</c:f>
              <c:strCache>
                <c:ptCount val="1"/>
                <c:pt idx="0">
                  <c:v>käsitelty</c:v>
                </c:pt>
              </c:strCache>
            </c:strRef>
          </c:tx>
          <c:cat>
            <c:strRef>
              <c:f>'Tuloksia raporttiin fungisidi'!$A$5:$A$10</c:f>
              <c:strCache>
                <c:ptCount val="6"/>
                <c:pt idx="0">
                  <c:v>kaikki</c:v>
                </c:pt>
                <c:pt idx="1">
                  <c:v>syysviljat</c:v>
                </c:pt>
                <c:pt idx="2">
                  <c:v>k-viljat</c:v>
                </c:pt>
                <c:pt idx="3">
                  <c:v>kaura</c:v>
                </c:pt>
                <c:pt idx="4">
                  <c:v>k-vehnä</c:v>
                </c:pt>
                <c:pt idx="5">
                  <c:v>ohra</c:v>
                </c:pt>
              </c:strCache>
            </c:strRef>
          </c:cat>
          <c:val>
            <c:numRef>
              <c:f>'Tuloksia raporttiin fungisidi'!$C$5:$C$10</c:f>
              <c:numCache>
                <c:formatCode>0</c:formatCode>
                <c:ptCount val="6"/>
                <c:pt idx="0">
                  <c:v>5928.75</c:v>
                </c:pt>
                <c:pt idx="1">
                  <c:v>6009.05</c:v>
                </c:pt>
                <c:pt idx="2">
                  <c:v>5353.58</c:v>
                </c:pt>
                <c:pt idx="3">
                  <c:v>6622.55</c:v>
                </c:pt>
                <c:pt idx="4">
                  <c:v>4991.18</c:v>
                </c:pt>
                <c:pt idx="5">
                  <c:v>4429.42</c:v>
                </c:pt>
              </c:numCache>
            </c:numRef>
          </c:val>
        </c:ser>
        <c:axId val="58732544"/>
        <c:axId val="58734080"/>
      </c:barChart>
      <c:catAx>
        <c:axId val="58732544"/>
        <c:scaling>
          <c:orientation val="minMax"/>
        </c:scaling>
        <c:axPos val="b"/>
        <c:majorTickMark val="none"/>
        <c:tickLblPos val="nextTo"/>
        <c:crossAx val="58734080"/>
        <c:crosses val="autoZero"/>
        <c:auto val="1"/>
        <c:lblAlgn val="ctr"/>
        <c:lblOffset val="100"/>
      </c:catAx>
      <c:valAx>
        <c:axId val="58734080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fi-FI">
                    <a:latin typeface="Times New Roman" pitchFamily="18" charset="0"/>
                    <a:cs typeface="Times New Roman" pitchFamily="18" charset="0"/>
                  </a:rPr>
                  <a:t>sato kg/ha</a:t>
                </a:r>
              </a:p>
            </c:rich>
          </c:tx>
        </c:title>
        <c:numFmt formatCode="0" sourceLinked="1"/>
        <c:maj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fi-FI"/>
          </a:p>
        </c:txPr>
        <c:crossAx val="58732544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>
                <a:latin typeface="Times New Roman" pitchFamily="18" charset="0"/>
                <a:cs typeface="Times New Roman" pitchFamily="18" charset="0"/>
              </a:defRPr>
            </a:pPr>
            <a:endParaRPr lang="fi-FI"/>
          </a:p>
        </c:txPr>
      </c:dTable>
    </c:plotArea>
    <c:plotVisOnly val="1"/>
  </c:chart>
  <c:spPr>
    <a:ln>
      <a:noFill/>
    </a:ln>
  </c:sp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'fungi tsp'!$B$4</c:f>
              <c:strCache>
                <c:ptCount val="1"/>
                <c:pt idx="0">
                  <c:v>ei käsitelty</c:v>
                </c:pt>
              </c:strCache>
            </c:strRef>
          </c:tx>
          <c:cat>
            <c:strRef>
              <c:f>'fungi tsp'!$A$5:$A$10</c:f>
              <c:strCache>
                <c:ptCount val="6"/>
                <c:pt idx="0">
                  <c:v>kaikki</c:v>
                </c:pt>
                <c:pt idx="1">
                  <c:v>syysviljat</c:v>
                </c:pt>
                <c:pt idx="2">
                  <c:v>k-viljat</c:v>
                </c:pt>
                <c:pt idx="3">
                  <c:v>kaura</c:v>
                </c:pt>
                <c:pt idx="4">
                  <c:v>k-vehnä</c:v>
                </c:pt>
                <c:pt idx="5">
                  <c:v>ohra</c:v>
                </c:pt>
              </c:strCache>
            </c:strRef>
          </c:cat>
          <c:val>
            <c:numRef>
              <c:f>'fungi tsp'!$B$5:$B$10</c:f>
              <c:numCache>
                <c:formatCode>0.0</c:formatCode>
                <c:ptCount val="6"/>
                <c:pt idx="0">
                  <c:v>35.979200000000006</c:v>
                </c:pt>
                <c:pt idx="1">
                  <c:v>33.449400000000004</c:v>
                </c:pt>
                <c:pt idx="2">
                  <c:v>38.850599999999993</c:v>
                </c:pt>
                <c:pt idx="3">
                  <c:v>38.09550000000015</c:v>
                </c:pt>
                <c:pt idx="4">
                  <c:v>34.903000000000006</c:v>
                </c:pt>
                <c:pt idx="5">
                  <c:v>43.600700000000003</c:v>
                </c:pt>
              </c:numCache>
            </c:numRef>
          </c:val>
        </c:ser>
        <c:ser>
          <c:idx val="1"/>
          <c:order val="1"/>
          <c:tx>
            <c:strRef>
              <c:f>'fungi tsp'!$C$4</c:f>
              <c:strCache>
                <c:ptCount val="1"/>
                <c:pt idx="0">
                  <c:v>käsitelty</c:v>
                </c:pt>
              </c:strCache>
            </c:strRef>
          </c:tx>
          <c:cat>
            <c:strRef>
              <c:f>'fungi tsp'!$A$5:$A$10</c:f>
              <c:strCache>
                <c:ptCount val="6"/>
                <c:pt idx="0">
                  <c:v>kaikki</c:v>
                </c:pt>
                <c:pt idx="1">
                  <c:v>syysviljat</c:v>
                </c:pt>
                <c:pt idx="2">
                  <c:v>k-viljat</c:v>
                </c:pt>
                <c:pt idx="3">
                  <c:v>kaura</c:v>
                </c:pt>
                <c:pt idx="4">
                  <c:v>k-vehnä</c:v>
                </c:pt>
                <c:pt idx="5">
                  <c:v>ohra</c:v>
                </c:pt>
              </c:strCache>
            </c:strRef>
          </c:cat>
          <c:val>
            <c:numRef>
              <c:f>'fungi tsp'!$C$5:$C$10</c:f>
              <c:numCache>
                <c:formatCode>0.0</c:formatCode>
                <c:ptCount val="6"/>
                <c:pt idx="0">
                  <c:v>38.402900000000002</c:v>
                </c:pt>
                <c:pt idx="1">
                  <c:v>35.095200000000013</c:v>
                </c:pt>
                <c:pt idx="2">
                  <c:v>40.233700000000013</c:v>
                </c:pt>
                <c:pt idx="3">
                  <c:v>37.994800000000005</c:v>
                </c:pt>
                <c:pt idx="4">
                  <c:v>37.151499999999999</c:v>
                </c:pt>
                <c:pt idx="5">
                  <c:v>45.5199</c:v>
                </c:pt>
              </c:numCache>
            </c:numRef>
          </c:val>
        </c:ser>
        <c:axId val="58769408"/>
        <c:axId val="58770944"/>
      </c:barChart>
      <c:catAx>
        <c:axId val="58769408"/>
        <c:scaling>
          <c:orientation val="minMax"/>
        </c:scaling>
        <c:axPos val="b"/>
        <c:majorTickMark val="none"/>
        <c:tickLblPos val="nextTo"/>
        <c:crossAx val="58770944"/>
        <c:crosses val="autoZero"/>
        <c:auto val="1"/>
        <c:lblAlgn val="ctr"/>
        <c:lblOffset val="100"/>
      </c:catAx>
      <c:valAx>
        <c:axId val="5877094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fi-FI"/>
                  <a:t>tsp g</a:t>
                </a:r>
              </a:p>
            </c:rich>
          </c:tx>
        </c:title>
        <c:numFmt formatCode="0.0" sourceLinked="1"/>
        <c:majorTickMark val="none"/>
        <c:tickLblPos val="nextTo"/>
        <c:crossAx val="58769408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i-FI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chart>
    <c:autoTitleDeleted val="1"/>
    <c:plotArea>
      <c:layout>
        <c:manualLayout>
          <c:layoutTarget val="inner"/>
          <c:xMode val="edge"/>
          <c:yMode val="edge"/>
          <c:x val="0.11040781250294202"/>
          <c:y val="3.1596719481583116E-2"/>
          <c:w val="0.85227126925564478"/>
          <c:h val="0.71649367692674781"/>
        </c:manualLayout>
      </c:layout>
      <c:barChart>
        <c:barDir val="col"/>
        <c:grouping val="clustered"/>
        <c:ser>
          <c:idx val="0"/>
          <c:order val="0"/>
          <c:tx>
            <c:strRef>
              <c:f>Taul1!$D$58</c:f>
              <c:strCache>
                <c:ptCount val="1"/>
                <c:pt idx="0">
                  <c:v>Kyntö</c:v>
                </c:pt>
              </c:strCache>
            </c:strRef>
          </c:tx>
          <c:cat>
            <c:strRef>
              <c:f>Taul1!$C$59:$C$68</c:f>
              <c:strCache>
                <c:ptCount val="10"/>
                <c:pt idx="0">
                  <c:v>Jauhosavikka</c:v>
                </c:pt>
                <c:pt idx="1">
                  <c:v>Pillikkeet</c:v>
                </c:pt>
                <c:pt idx="2">
                  <c:v>Peltomatara</c:v>
                </c:pt>
                <c:pt idx="3">
                  <c:v>Peipit</c:v>
                </c:pt>
                <c:pt idx="4">
                  <c:v>Linnunkaali</c:v>
                </c:pt>
                <c:pt idx="5">
                  <c:v>Saunakukka</c:v>
                </c:pt>
                <c:pt idx="6">
                  <c:v>Peltolemmikki</c:v>
                </c:pt>
                <c:pt idx="7">
                  <c:v>Pihatähtimö</c:v>
                </c:pt>
                <c:pt idx="8">
                  <c:v>Pelto-orvokki</c:v>
                </c:pt>
                <c:pt idx="9">
                  <c:v>Heinät</c:v>
                </c:pt>
              </c:strCache>
            </c:strRef>
          </c:cat>
          <c:val>
            <c:numRef>
              <c:f>Taul1!$D$59:$D$68</c:f>
              <c:numCache>
                <c:formatCode>0.0</c:formatCode>
                <c:ptCount val="10"/>
                <c:pt idx="0">
                  <c:v>27.0566</c:v>
                </c:pt>
                <c:pt idx="1">
                  <c:v>15.449200000000001</c:v>
                </c:pt>
                <c:pt idx="2">
                  <c:v>6.8738000000000001</c:v>
                </c:pt>
                <c:pt idx="3">
                  <c:v>14.517800000000001</c:v>
                </c:pt>
                <c:pt idx="4">
                  <c:v>3.4135999999999997</c:v>
                </c:pt>
                <c:pt idx="5">
                  <c:v>0.68130000000000002</c:v>
                </c:pt>
                <c:pt idx="6">
                  <c:v>4.2485999999999997</c:v>
                </c:pt>
                <c:pt idx="7">
                  <c:v>18.318000000000001</c:v>
                </c:pt>
                <c:pt idx="8">
                  <c:v>15.7021</c:v>
                </c:pt>
                <c:pt idx="9">
                  <c:v>1.2</c:v>
                </c:pt>
              </c:numCache>
            </c:numRef>
          </c:val>
        </c:ser>
        <c:ser>
          <c:idx val="1"/>
          <c:order val="1"/>
          <c:tx>
            <c:strRef>
              <c:f>Taul1!$E$58</c:f>
              <c:strCache>
                <c:ptCount val="1"/>
                <c:pt idx="0">
                  <c:v>Suorakylvö</c:v>
                </c:pt>
              </c:strCache>
            </c:strRef>
          </c:tx>
          <c:cat>
            <c:strRef>
              <c:f>Taul1!$C$59:$C$68</c:f>
              <c:strCache>
                <c:ptCount val="10"/>
                <c:pt idx="0">
                  <c:v>Jauhosavikka</c:v>
                </c:pt>
                <c:pt idx="1">
                  <c:v>Pillikkeet</c:v>
                </c:pt>
                <c:pt idx="2">
                  <c:v>Peltomatara</c:v>
                </c:pt>
                <c:pt idx="3">
                  <c:v>Peipit</c:v>
                </c:pt>
                <c:pt idx="4">
                  <c:v>Linnunkaali</c:v>
                </c:pt>
                <c:pt idx="5">
                  <c:v>Saunakukka</c:v>
                </c:pt>
                <c:pt idx="6">
                  <c:v>Peltolemmikki</c:v>
                </c:pt>
                <c:pt idx="7">
                  <c:v>Pihatähtimö</c:v>
                </c:pt>
                <c:pt idx="8">
                  <c:v>Pelto-orvokki</c:v>
                </c:pt>
                <c:pt idx="9">
                  <c:v>Heinät</c:v>
                </c:pt>
              </c:strCache>
            </c:strRef>
          </c:cat>
          <c:val>
            <c:numRef>
              <c:f>Taul1!$E$59:$E$68</c:f>
              <c:numCache>
                <c:formatCode>0.0</c:formatCode>
                <c:ptCount val="10"/>
                <c:pt idx="0">
                  <c:v>1.5253999999999932</c:v>
                </c:pt>
                <c:pt idx="1">
                  <c:v>0.54720000000000002</c:v>
                </c:pt>
                <c:pt idx="2">
                  <c:v>10.923</c:v>
                </c:pt>
                <c:pt idx="3">
                  <c:v>9.9627000000000248</c:v>
                </c:pt>
                <c:pt idx="4">
                  <c:v>11.365500000000072</c:v>
                </c:pt>
                <c:pt idx="5">
                  <c:v>1.6315</c:v>
                </c:pt>
                <c:pt idx="6">
                  <c:v>42.281200000000005</c:v>
                </c:pt>
                <c:pt idx="7">
                  <c:v>124.49000000000002</c:v>
                </c:pt>
                <c:pt idx="8">
                  <c:v>18.236999999999988</c:v>
                </c:pt>
                <c:pt idx="9">
                  <c:v>15.4</c:v>
                </c:pt>
              </c:numCache>
            </c:numRef>
          </c:val>
        </c:ser>
        <c:axId val="58289536"/>
        <c:axId val="58291328"/>
      </c:barChart>
      <c:catAx>
        <c:axId val="58289536"/>
        <c:scaling>
          <c:orientation val="minMax"/>
        </c:scaling>
        <c:axPos val="b"/>
        <c:majorTickMark val="none"/>
        <c:tickLblPos val="nextTo"/>
        <c:crossAx val="58291328"/>
        <c:crosses val="autoZero"/>
        <c:auto val="1"/>
        <c:lblAlgn val="ctr"/>
        <c:lblOffset val="100"/>
      </c:catAx>
      <c:valAx>
        <c:axId val="58291328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b="1"/>
                </a:pPr>
                <a:r>
                  <a:rPr lang="en-US" b="1"/>
                  <a:t>Kpl/m² toinen näytteenotto, ei herbisidiä</a:t>
                </a:r>
              </a:p>
            </c:rich>
          </c:tx>
          <c:layout>
            <c:manualLayout>
              <c:xMode val="edge"/>
              <c:yMode val="edge"/>
              <c:x val="2.5394046409022368E-2"/>
              <c:y val="2.2580760285447591E-2"/>
            </c:manualLayout>
          </c:layout>
        </c:title>
        <c:numFmt formatCode="0" sourceLinked="0"/>
        <c:majorTickMark val="none"/>
        <c:tickLblPos val="nextTo"/>
        <c:crossAx val="58289536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</c:chart>
  <c:spPr>
    <a:ln>
      <a:noFill/>
    </a:ln>
  </c:spPr>
  <c:txPr>
    <a:bodyPr/>
    <a:lstStyle/>
    <a:p>
      <a:pPr>
        <a:defRPr sz="1000" b="0">
          <a:latin typeface="Times New Roman" pitchFamily="18" charset="0"/>
          <a:cs typeface="Times New Roman" pitchFamily="18" charset="0"/>
        </a:defRPr>
      </a:pPr>
      <a:endParaRPr lang="fi-FI"/>
    </a:p>
  </c:txPr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'tuloksia raporttiin herbisidi'!$B$4</c:f>
              <c:strCache>
                <c:ptCount val="1"/>
                <c:pt idx="0">
                  <c:v>ei käsitelty</c:v>
                </c:pt>
              </c:strCache>
            </c:strRef>
          </c:tx>
          <c:cat>
            <c:strRef>
              <c:f>'tuloksia raporttiin herbisidi'!$A$5:$A$10</c:f>
              <c:strCache>
                <c:ptCount val="6"/>
                <c:pt idx="0">
                  <c:v>kaikki</c:v>
                </c:pt>
                <c:pt idx="1">
                  <c:v>syysviljat</c:v>
                </c:pt>
                <c:pt idx="2">
                  <c:v>k-viljat</c:v>
                </c:pt>
                <c:pt idx="3">
                  <c:v>kaura</c:v>
                </c:pt>
                <c:pt idx="4">
                  <c:v>k-vehnä</c:v>
                </c:pt>
                <c:pt idx="5">
                  <c:v>ohra</c:v>
                </c:pt>
              </c:strCache>
            </c:strRef>
          </c:cat>
          <c:val>
            <c:numRef>
              <c:f>'tuloksia raporttiin herbisidi'!$B$5:$B$10</c:f>
              <c:numCache>
                <c:formatCode>0</c:formatCode>
                <c:ptCount val="6"/>
                <c:pt idx="0">
                  <c:v>4862.87</c:v>
                </c:pt>
                <c:pt idx="1">
                  <c:v>4884.83</c:v>
                </c:pt>
                <c:pt idx="2">
                  <c:v>4507.3600000000024</c:v>
                </c:pt>
                <c:pt idx="3">
                  <c:v>4841.9699999999993</c:v>
                </c:pt>
                <c:pt idx="4">
                  <c:v>4482.07</c:v>
                </c:pt>
                <c:pt idx="5">
                  <c:v>4200.9000000000005</c:v>
                </c:pt>
              </c:numCache>
            </c:numRef>
          </c:val>
        </c:ser>
        <c:ser>
          <c:idx val="1"/>
          <c:order val="1"/>
          <c:tx>
            <c:strRef>
              <c:f>'tuloksia raporttiin herbisidi'!$C$4</c:f>
              <c:strCache>
                <c:ptCount val="1"/>
                <c:pt idx="0">
                  <c:v>käsitelty</c:v>
                </c:pt>
              </c:strCache>
            </c:strRef>
          </c:tx>
          <c:cat>
            <c:strRef>
              <c:f>'tuloksia raporttiin herbisidi'!$A$5:$A$10</c:f>
              <c:strCache>
                <c:ptCount val="6"/>
                <c:pt idx="0">
                  <c:v>kaikki</c:v>
                </c:pt>
                <c:pt idx="1">
                  <c:v>syysviljat</c:v>
                </c:pt>
                <c:pt idx="2">
                  <c:v>k-viljat</c:v>
                </c:pt>
                <c:pt idx="3">
                  <c:v>kaura</c:v>
                </c:pt>
                <c:pt idx="4">
                  <c:v>k-vehnä</c:v>
                </c:pt>
                <c:pt idx="5">
                  <c:v>ohra</c:v>
                </c:pt>
              </c:strCache>
            </c:strRef>
          </c:cat>
          <c:val>
            <c:numRef>
              <c:f>'tuloksia raporttiin herbisidi'!$C$5:$C$10</c:f>
              <c:numCache>
                <c:formatCode>0</c:formatCode>
                <c:ptCount val="6"/>
                <c:pt idx="0">
                  <c:v>5307.09</c:v>
                </c:pt>
                <c:pt idx="1">
                  <c:v>5314.4699999999993</c:v>
                </c:pt>
                <c:pt idx="2">
                  <c:v>4907.1400000000003</c:v>
                </c:pt>
                <c:pt idx="3">
                  <c:v>5414.6600000000044</c:v>
                </c:pt>
                <c:pt idx="4">
                  <c:v>4899.84</c:v>
                </c:pt>
                <c:pt idx="5">
                  <c:v>4401.9699999999993</c:v>
                </c:pt>
              </c:numCache>
            </c:numRef>
          </c:val>
        </c:ser>
        <c:axId val="58935936"/>
        <c:axId val="58937728"/>
      </c:barChart>
      <c:catAx>
        <c:axId val="58935936"/>
        <c:scaling>
          <c:orientation val="minMax"/>
        </c:scaling>
        <c:axPos val="b"/>
        <c:majorTickMark val="none"/>
        <c:tickLblPos val="nextTo"/>
        <c:crossAx val="58937728"/>
        <c:crosses val="autoZero"/>
        <c:auto val="1"/>
        <c:lblAlgn val="ctr"/>
        <c:lblOffset val="100"/>
      </c:catAx>
      <c:valAx>
        <c:axId val="58937728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sato kg/ha</a:t>
                </a:r>
              </a:p>
            </c:rich>
          </c:tx>
        </c:title>
        <c:numFmt formatCode="0" sourceLinked="1"/>
        <c:majorTickMark val="none"/>
        <c:tickLblPos val="nextTo"/>
        <c:crossAx val="58935936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i-FI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chart>
    <c:autoTitleDeleted val="1"/>
    <c:plotArea>
      <c:layout>
        <c:manualLayout>
          <c:layoutTarget val="inner"/>
          <c:xMode val="edge"/>
          <c:yMode val="edge"/>
          <c:x val="0.15234919164516342"/>
          <c:y val="0.13818574402337638"/>
          <c:w val="0.80595901982840701"/>
          <c:h val="0.71102336345888228"/>
        </c:manualLayout>
      </c:layout>
      <c:lineChart>
        <c:grouping val="standard"/>
        <c:ser>
          <c:idx val="2"/>
          <c:order val="0"/>
          <c:tx>
            <c:strRef>
              <c:f>Taul1!$D$5</c:f>
              <c:strCache>
                <c:ptCount val="1"/>
                <c:pt idx="0">
                  <c:v>ero</c:v>
                </c:pt>
              </c:strCache>
            </c:strRef>
          </c:tx>
          <c:spPr>
            <a:ln w="38100" cmpd="sng">
              <a:solidFill>
                <a:schemeClr val="accent2"/>
              </a:solidFill>
            </a:ln>
          </c:spPr>
          <c:marker>
            <c:symbol val="none"/>
          </c:marker>
          <c:dPt>
            <c:idx val="93"/>
            <c:spPr>
              <a:ln w="38100" cmpd="sng">
                <a:solidFill>
                  <a:schemeClr val="accent2"/>
                </a:solidFill>
              </a:ln>
            </c:spPr>
          </c:dPt>
          <c:dLbls>
            <c:dLbl>
              <c:idx val="36"/>
              <c:tx>
                <c:rich>
                  <a:bodyPr/>
                  <a:lstStyle/>
                  <a:p>
                    <a:r>
                      <a:rPr lang="en-US"/>
                      <a:t>Viljan hinta 210€/tonni</a:t>
                    </a:r>
                  </a:p>
                </c:rich>
              </c:tx>
              <c:showVal val="1"/>
            </c:dLbl>
            <c:dLbl>
              <c:idx val="92"/>
              <c:tx>
                <c:rich>
                  <a:bodyPr/>
                  <a:lstStyle/>
                  <a:p>
                    <a:r>
                      <a:rPr lang="en-US"/>
                      <a:t>Viljan hinta 96€/tonni</a:t>
                    </a:r>
                  </a:p>
                </c:rich>
              </c:tx>
              <c:showVal val="1"/>
            </c:dLbl>
            <c:delete val="1"/>
            <c:txPr>
              <a:bodyPr/>
              <a:lstStyle/>
              <a:p>
                <a:pPr>
                  <a:defRPr baseline="0"/>
                </a:pPr>
                <a:endParaRPr lang="fi-FI"/>
              </a:p>
            </c:txPr>
          </c:dLbls>
          <c:cat>
            <c:numRef>
              <c:f>Taul1!$B$6:$B$156</c:f>
              <c:numCache>
                <c:formatCode>General</c:formatCode>
                <c:ptCount val="151"/>
                <c:pt idx="0">
                  <c:v>0</c:v>
                </c:pt>
                <c:pt idx="1">
                  <c:v>3</c:v>
                </c:pt>
                <c:pt idx="2">
                  <c:v>6</c:v>
                </c:pt>
                <c:pt idx="3">
                  <c:v>9</c:v>
                </c:pt>
                <c:pt idx="4">
                  <c:v>12</c:v>
                </c:pt>
                <c:pt idx="5">
                  <c:v>15</c:v>
                </c:pt>
                <c:pt idx="6">
                  <c:v>18</c:v>
                </c:pt>
                <c:pt idx="7">
                  <c:v>21</c:v>
                </c:pt>
                <c:pt idx="8">
                  <c:v>24</c:v>
                </c:pt>
                <c:pt idx="9">
                  <c:v>27</c:v>
                </c:pt>
                <c:pt idx="10">
                  <c:v>30</c:v>
                </c:pt>
                <c:pt idx="11">
                  <c:v>33</c:v>
                </c:pt>
                <c:pt idx="12">
                  <c:v>36</c:v>
                </c:pt>
                <c:pt idx="13">
                  <c:v>39</c:v>
                </c:pt>
                <c:pt idx="14">
                  <c:v>42</c:v>
                </c:pt>
                <c:pt idx="15">
                  <c:v>45</c:v>
                </c:pt>
                <c:pt idx="16">
                  <c:v>48</c:v>
                </c:pt>
                <c:pt idx="17">
                  <c:v>51</c:v>
                </c:pt>
                <c:pt idx="18">
                  <c:v>54</c:v>
                </c:pt>
                <c:pt idx="19">
                  <c:v>57</c:v>
                </c:pt>
                <c:pt idx="20">
                  <c:v>60</c:v>
                </c:pt>
                <c:pt idx="21">
                  <c:v>63</c:v>
                </c:pt>
                <c:pt idx="22">
                  <c:v>66</c:v>
                </c:pt>
                <c:pt idx="23">
                  <c:v>69</c:v>
                </c:pt>
                <c:pt idx="24">
                  <c:v>72</c:v>
                </c:pt>
                <c:pt idx="25">
                  <c:v>75</c:v>
                </c:pt>
                <c:pt idx="26">
                  <c:v>78</c:v>
                </c:pt>
                <c:pt idx="27">
                  <c:v>81</c:v>
                </c:pt>
                <c:pt idx="28">
                  <c:v>84</c:v>
                </c:pt>
                <c:pt idx="29">
                  <c:v>87</c:v>
                </c:pt>
                <c:pt idx="30">
                  <c:v>90</c:v>
                </c:pt>
                <c:pt idx="31">
                  <c:v>93</c:v>
                </c:pt>
                <c:pt idx="32">
                  <c:v>96</c:v>
                </c:pt>
                <c:pt idx="33">
                  <c:v>99</c:v>
                </c:pt>
                <c:pt idx="34">
                  <c:v>102</c:v>
                </c:pt>
                <c:pt idx="35">
                  <c:v>105</c:v>
                </c:pt>
                <c:pt idx="36">
                  <c:v>108</c:v>
                </c:pt>
                <c:pt idx="37">
                  <c:v>111</c:v>
                </c:pt>
                <c:pt idx="38">
                  <c:v>114</c:v>
                </c:pt>
                <c:pt idx="39">
                  <c:v>117</c:v>
                </c:pt>
                <c:pt idx="40">
                  <c:v>120</c:v>
                </c:pt>
                <c:pt idx="41">
                  <c:v>123</c:v>
                </c:pt>
                <c:pt idx="42">
                  <c:v>126</c:v>
                </c:pt>
                <c:pt idx="43">
                  <c:v>129</c:v>
                </c:pt>
                <c:pt idx="44">
                  <c:v>132</c:v>
                </c:pt>
                <c:pt idx="45">
                  <c:v>135</c:v>
                </c:pt>
                <c:pt idx="46">
                  <c:v>138</c:v>
                </c:pt>
                <c:pt idx="47">
                  <c:v>141</c:v>
                </c:pt>
                <c:pt idx="48">
                  <c:v>144</c:v>
                </c:pt>
                <c:pt idx="49">
                  <c:v>147</c:v>
                </c:pt>
                <c:pt idx="50">
                  <c:v>150</c:v>
                </c:pt>
                <c:pt idx="51">
                  <c:v>153</c:v>
                </c:pt>
                <c:pt idx="52">
                  <c:v>156</c:v>
                </c:pt>
                <c:pt idx="53">
                  <c:v>159</c:v>
                </c:pt>
                <c:pt idx="54">
                  <c:v>162</c:v>
                </c:pt>
                <c:pt idx="55">
                  <c:v>165</c:v>
                </c:pt>
                <c:pt idx="56">
                  <c:v>168</c:v>
                </c:pt>
                <c:pt idx="57">
                  <c:v>171</c:v>
                </c:pt>
                <c:pt idx="58">
                  <c:v>174</c:v>
                </c:pt>
                <c:pt idx="59">
                  <c:v>177</c:v>
                </c:pt>
                <c:pt idx="60">
                  <c:v>180</c:v>
                </c:pt>
                <c:pt idx="61">
                  <c:v>183</c:v>
                </c:pt>
                <c:pt idx="62">
                  <c:v>186</c:v>
                </c:pt>
                <c:pt idx="63">
                  <c:v>189</c:v>
                </c:pt>
                <c:pt idx="64">
                  <c:v>192</c:v>
                </c:pt>
                <c:pt idx="65">
                  <c:v>195</c:v>
                </c:pt>
                <c:pt idx="66">
                  <c:v>198</c:v>
                </c:pt>
                <c:pt idx="67">
                  <c:v>201</c:v>
                </c:pt>
                <c:pt idx="68">
                  <c:v>204</c:v>
                </c:pt>
                <c:pt idx="69">
                  <c:v>207</c:v>
                </c:pt>
                <c:pt idx="70">
                  <c:v>210</c:v>
                </c:pt>
                <c:pt idx="71">
                  <c:v>213</c:v>
                </c:pt>
                <c:pt idx="72">
                  <c:v>216</c:v>
                </c:pt>
                <c:pt idx="73">
                  <c:v>219</c:v>
                </c:pt>
                <c:pt idx="74">
                  <c:v>222</c:v>
                </c:pt>
                <c:pt idx="75">
                  <c:v>225</c:v>
                </c:pt>
                <c:pt idx="76">
                  <c:v>228</c:v>
                </c:pt>
                <c:pt idx="77">
                  <c:v>231</c:v>
                </c:pt>
                <c:pt idx="78">
                  <c:v>234</c:v>
                </c:pt>
                <c:pt idx="79">
                  <c:v>237</c:v>
                </c:pt>
                <c:pt idx="80">
                  <c:v>240</c:v>
                </c:pt>
                <c:pt idx="81">
                  <c:v>243</c:v>
                </c:pt>
                <c:pt idx="82">
                  <c:v>246</c:v>
                </c:pt>
                <c:pt idx="83">
                  <c:v>249</c:v>
                </c:pt>
                <c:pt idx="84">
                  <c:v>252</c:v>
                </c:pt>
                <c:pt idx="85">
                  <c:v>255</c:v>
                </c:pt>
                <c:pt idx="86">
                  <c:v>258</c:v>
                </c:pt>
                <c:pt idx="87">
                  <c:v>261</c:v>
                </c:pt>
                <c:pt idx="88">
                  <c:v>264</c:v>
                </c:pt>
                <c:pt idx="89">
                  <c:v>267</c:v>
                </c:pt>
                <c:pt idx="90">
                  <c:v>270</c:v>
                </c:pt>
                <c:pt idx="91">
                  <c:v>273</c:v>
                </c:pt>
                <c:pt idx="92">
                  <c:v>276</c:v>
                </c:pt>
                <c:pt idx="93">
                  <c:v>279</c:v>
                </c:pt>
                <c:pt idx="94">
                  <c:v>282</c:v>
                </c:pt>
                <c:pt idx="95">
                  <c:v>285</c:v>
                </c:pt>
                <c:pt idx="96">
                  <c:v>288</c:v>
                </c:pt>
                <c:pt idx="97">
                  <c:v>291</c:v>
                </c:pt>
                <c:pt idx="98">
                  <c:v>294</c:v>
                </c:pt>
                <c:pt idx="99">
                  <c:v>297</c:v>
                </c:pt>
                <c:pt idx="100">
                  <c:v>300</c:v>
                </c:pt>
                <c:pt idx="101">
                  <c:v>303</c:v>
                </c:pt>
                <c:pt idx="102">
                  <c:v>306</c:v>
                </c:pt>
                <c:pt idx="103">
                  <c:v>309</c:v>
                </c:pt>
                <c:pt idx="104">
                  <c:v>312</c:v>
                </c:pt>
                <c:pt idx="105">
                  <c:v>315</c:v>
                </c:pt>
                <c:pt idx="106">
                  <c:v>318</c:v>
                </c:pt>
                <c:pt idx="107">
                  <c:v>321</c:v>
                </c:pt>
                <c:pt idx="108">
                  <c:v>324</c:v>
                </c:pt>
                <c:pt idx="109">
                  <c:v>327</c:v>
                </c:pt>
                <c:pt idx="110">
                  <c:v>330</c:v>
                </c:pt>
                <c:pt idx="111">
                  <c:v>333</c:v>
                </c:pt>
                <c:pt idx="112">
                  <c:v>336</c:v>
                </c:pt>
                <c:pt idx="113">
                  <c:v>339</c:v>
                </c:pt>
                <c:pt idx="114">
                  <c:v>342</c:v>
                </c:pt>
                <c:pt idx="115">
                  <c:v>345</c:v>
                </c:pt>
                <c:pt idx="116">
                  <c:v>348</c:v>
                </c:pt>
                <c:pt idx="117">
                  <c:v>351</c:v>
                </c:pt>
                <c:pt idx="118">
                  <c:v>354</c:v>
                </c:pt>
                <c:pt idx="119">
                  <c:v>357</c:v>
                </c:pt>
                <c:pt idx="120">
                  <c:v>360</c:v>
                </c:pt>
                <c:pt idx="121">
                  <c:v>363</c:v>
                </c:pt>
                <c:pt idx="122">
                  <c:v>366</c:v>
                </c:pt>
                <c:pt idx="123">
                  <c:v>369</c:v>
                </c:pt>
                <c:pt idx="124">
                  <c:v>372</c:v>
                </c:pt>
                <c:pt idx="125">
                  <c:v>375</c:v>
                </c:pt>
                <c:pt idx="126">
                  <c:v>378</c:v>
                </c:pt>
                <c:pt idx="127">
                  <c:v>381</c:v>
                </c:pt>
                <c:pt idx="128">
                  <c:v>384</c:v>
                </c:pt>
                <c:pt idx="129">
                  <c:v>387</c:v>
                </c:pt>
                <c:pt idx="130">
                  <c:v>390</c:v>
                </c:pt>
                <c:pt idx="131">
                  <c:v>393</c:v>
                </c:pt>
                <c:pt idx="132">
                  <c:v>396</c:v>
                </c:pt>
                <c:pt idx="133">
                  <c:v>399</c:v>
                </c:pt>
                <c:pt idx="134">
                  <c:v>402</c:v>
                </c:pt>
                <c:pt idx="135">
                  <c:v>405</c:v>
                </c:pt>
                <c:pt idx="136">
                  <c:v>408</c:v>
                </c:pt>
                <c:pt idx="137">
                  <c:v>411</c:v>
                </c:pt>
                <c:pt idx="138">
                  <c:v>414</c:v>
                </c:pt>
                <c:pt idx="139">
                  <c:v>417</c:v>
                </c:pt>
                <c:pt idx="140">
                  <c:v>420</c:v>
                </c:pt>
                <c:pt idx="141">
                  <c:v>423</c:v>
                </c:pt>
                <c:pt idx="142">
                  <c:v>426</c:v>
                </c:pt>
                <c:pt idx="143">
                  <c:v>429</c:v>
                </c:pt>
                <c:pt idx="144">
                  <c:v>432</c:v>
                </c:pt>
                <c:pt idx="145">
                  <c:v>435</c:v>
                </c:pt>
                <c:pt idx="146">
                  <c:v>438</c:v>
                </c:pt>
                <c:pt idx="147">
                  <c:v>441</c:v>
                </c:pt>
                <c:pt idx="148">
                  <c:v>444</c:v>
                </c:pt>
                <c:pt idx="149">
                  <c:v>447</c:v>
                </c:pt>
                <c:pt idx="150">
                  <c:v>450</c:v>
                </c:pt>
              </c:numCache>
            </c:numRef>
          </c:cat>
          <c:val>
            <c:numRef>
              <c:f>Taul1!$D$6:$D$156</c:f>
              <c:numCache>
                <c:formatCode>General</c:formatCode>
                <c:ptCount val="151"/>
                <c:pt idx="0">
                  <c:v>0</c:v>
                </c:pt>
                <c:pt idx="1">
                  <c:v>6.6890000000000001</c:v>
                </c:pt>
                <c:pt idx="2">
                  <c:v>13.343</c:v>
                </c:pt>
                <c:pt idx="3">
                  <c:v>19.961999999999989</c:v>
                </c:pt>
                <c:pt idx="4">
                  <c:v>26.545999999999989</c:v>
                </c:pt>
                <c:pt idx="5">
                  <c:v>33.095000000000013</c:v>
                </c:pt>
                <c:pt idx="6">
                  <c:v>39.609000000000002</c:v>
                </c:pt>
                <c:pt idx="7">
                  <c:v>46.088000000000001</c:v>
                </c:pt>
                <c:pt idx="8">
                  <c:v>52.532000000000011</c:v>
                </c:pt>
                <c:pt idx="9">
                  <c:v>58.941000000000003</c:v>
                </c:pt>
                <c:pt idx="10">
                  <c:v>65.315000000000012</c:v>
                </c:pt>
                <c:pt idx="11">
                  <c:v>71.653999999999982</c:v>
                </c:pt>
                <c:pt idx="12">
                  <c:v>77.959000000000003</c:v>
                </c:pt>
                <c:pt idx="13">
                  <c:v>84.227999999999994</c:v>
                </c:pt>
                <c:pt idx="14">
                  <c:v>90.462000000000003</c:v>
                </c:pt>
                <c:pt idx="15">
                  <c:v>96.661000000000001</c:v>
                </c:pt>
                <c:pt idx="16">
                  <c:v>102.82499999999999</c:v>
                </c:pt>
                <c:pt idx="17">
                  <c:v>108.95399999999999</c:v>
                </c:pt>
                <c:pt idx="18">
                  <c:v>115.048</c:v>
                </c:pt>
                <c:pt idx="19">
                  <c:v>121.107</c:v>
                </c:pt>
                <c:pt idx="20">
                  <c:v>127.13200000000001</c:v>
                </c:pt>
                <c:pt idx="21">
                  <c:v>133.12100000000001</c:v>
                </c:pt>
                <c:pt idx="22">
                  <c:v>139.07499999999999</c:v>
                </c:pt>
                <c:pt idx="23">
                  <c:v>144.994</c:v>
                </c:pt>
                <c:pt idx="24">
                  <c:v>150.87800000000001</c:v>
                </c:pt>
                <c:pt idx="25">
                  <c:v>156.72800000000001</c:v>
                </c:pt>
                <c:pt idx="26">
                  <c:v>162.542</c:v>
                </c:pt>
                <c:pt idx="27">
                  <c:v>168.32100000000051</c:v>
                </c:pt>
                <c:pt idx="28">
                  <c:v>174.065</c:v>
                </c:pt>
                <c:pt idx="29">
                  <c:v>179.77399999999992</c:v>
                </c:pt>
                <c:pt idx="30">
                  <c:v>185.44900000000001</c:v>
                </c:pt>
                <c:pt idx="31">
                  <c:v>191.08800000000051</c:v>
                </c:pt>
                <c:pt idx="32">
                  <c:v>196.69200000000001</c:v>
                </c:pt>
                <c:pt idx="33">
                  <c:v>202.261</c:v>
                </c:pt>
                <c:pt idx="34">
                  <c:v>207.79599999999999</c:v>
                </c:pt>
                <c:pt idx="35">
                  <c:v>213.29499999999999</c:v>
                </c:pt>
                <c:pt idx="36">
                  <c:v>218.75899999999999</c:v>
                </c:pt>
                <c:pt idx="37">
                  <c:v>224.18800000000007</c:v>
                </c:pt>
                <c:pt idx="38">
                  <c:v>229.583</c:v>
                </c:pt>
                <c:pt idx="39">
                  <c:v>234.94200000000001</c:v>
                </c:pt>
                <c:pt idx="40">
                  <c:v>240.26599999999999</c:v>
                </c:pt>
                <c:pt idx="41">
                  <c:v>245.55600000000001</c:v>
                </c:pt>
                <c:pt idx="42">
                  <c:v>250.81</c:v>
                </c:pt>
                <c:pt idx="43">
                  <c:v>256.029</c:v>
                </c:pt>
                <c:pt idx="44">
                  <c:v>261.214</c:v>
                </c:pt>
                <c:pt idx="45">
                  <c:v>266.363</c:v>
                </c:pt>
                <c:pt idx="46">
                  <c:v>271.47699999999844</c:v>
                </c:pt>
                <c:pt idx="47">
                  <c:v>276.55700000000002</c:v>
                </c:pt>
                <c:pt idx="48">
                  <c:v>281.601</c:v>
                </c:pt>
                <c:pt idx="49">
                  <c:v>286.61099999999999</c:v>
                </c:pt>
                <c:pt idx="50">
                  <c:v>291.58499999999964</c:v>
                </c:pt>
                <c:pt idx="51">
                  <c:v>296.524</c:v>
                </c:pt>
                <c:pt idx="52">
                  <c:v>301.42899999999844</c:v>
                </c:pt>
                <c:pt idx="53">
                  <c:v>306.29799999999886</c:v>
                </c:pt>
                <c:pt idx="54">
                  <c:v>311.13299999999964</c:v>
                </c:pt>
                <c:pt idx="55">
                  <c:v>315.93199999999825</c:v>
                </c:pt>
                <c:pt idx="56">
                  <c:v>320.697</c:v>
                </c:pt>
                <c:pt idx="57">
                  <c:v>325.42599999999868</c:v>
                </c:pt>
                <c:pt idx="58">
                  <c:v>330.12</c:v>
                </c:pt>
                <c:pt idx="59">
                  <c:v>334.78</c:v>
                </c:pt>
                <c:pt idx="60">
                  <c:v>339.404</c:v>
                </c:pt>
                <c:pt idx="61">
                  <c:v>343.99400000000003</c:v>
                </c:pt>
                <c:pt idx="62">
                  <c:v>348.548</c:v>
                </c:pt>
                <c:pt idx="63">
                  <c:v>353.06799999999993</c:v>
                </c:pt>
                <c:pt idx="64">
                  <c:v>357.55200000000002</c:v>
                </c:pt>
                <c:pt idx="65">
                  <c:v>362.00200000000001</c:v>
                </c:pt>
                <c:pt idx="66">
                  <c:v>366.4159999999988</c:v>
                </c:pt>
                <c:pt idx="67">
                  <c:v>370.79599999999868</c:v>
                </c:pt>
                <c:pt idx="68">
                  <c:v>375.14000000000038</c:v>
                </c:pt>
                <c:pt idx="69">
                  <c:v>379.45</c:v>
                </c:pt>
                <c:pt idx="70">
                  <c:v>383.72499999999923</c:v>
                </c:pt>
                <c:pt idx="71">
                  <c:v>387.964</c:v>
                </c:pt>
                <c:pt idx="72">
                  <c:v>392.16899999999993</c:v>
                </c:pt>
                <c:pt idx="73">
                  <c:v>396.33799999999923</c:v>
                </c:pt>
                <c:pt idx="74">
                  <c:v>400.47299999999899</c:v>
                </c:pt>
                <c:pt idx="75">
                  <c:v>404.57299999999969</c:v>
                </c:pt>
                <c:pt idx="76">
                  <c:v>408.637</c:v>
                </c:pt>
                <c:pt idx="77">
                  <c:v>412.66699999999969</c:v>
                </c:pt>
                <c:pt idx="78">
                  <c:v>416.661</c:v>
                </c:pt>
                <c:pt idx="79">
                  <c:v>420.62099999999964</c:v>
                </c:pt>
                <c:pt idx="80">
                  <c:v>424.54599999999999</c:v>
                </c:pt>
                <c:pt idx="81">
                  <c:v>428.43499999999887</c:v>
                </c:pt>
                <c:pt idx="82">
                  <c:v>432.289999999999</c:v>
                </c:pt>
                <c:pt idx="83">
                  <c:v>436.11</c:v>
                </c:pt>
                <c:pt idx="84">
                  <c:v>439.89400000000001</c:v>
                </c:pt>
                <c:pt idx="85">
                  <c:v>443.64400000000126</c:v>
                </c:pt>
                <c:pt idx="86">
                  <c:v>447.35899999999964</c:v>
                </c:pt>
                <c:pt idx="87">
                  <c:v>451.03799999999899</c:v>
                </c:pt>
                <c:pt idx="88">
                  <c:v>454.68299999999999</c:v>
                </c:pt>
                <c:pt idx="89">
                  <c:v>458.29299999999893</c:v>
                </c:pt>
                <c:pt idx="90">
                  <c:v>461.86700000000002</c:v>
                </c:pt>
                <c:pt idx="91">
                  <c:v>465.40699999999856</c:v>
                </c:pt>
                <c:pt idx="92">
                  <c:v>468.91199999999844</c:v>
                </c:pt>
                <c:pt idx="93">
                  <c:v>472.38200000000001</c:v>
                </c:pt>
                <c:pt idx="94">
                  <c:v>475.81599999999969</c:v>
                </c:pt>
                <c:pt idx="95">
                  <c:v>479.21599999999899</c:v>
                </c:pt>
                <c:pt idx="96">
                  <c:v>482.58099999999899</c:v>
                </c:pt>
                <c:pt idx="97">
                  <c:v>485.91099999999886</c:v>
                </c:pt>
                <c:pt idx="98">
                  <c:v>489.20499999999993</c:v>
                </c:pt>
                <c:pt idx="99">
                  <c:v>492.46499999999969</c:v>
                </c:pt>
                <c:pt idx="100">
                  <c:v>495.69</c:v>
                </c:pt>
                <c:pt idx="101">
                  <c:v>498.88</c:v>
                </c:pt>
                <c:pt idx="102">
                  <c:v>502.03500000000003</c:v>
                </c:pt>
                <c:pt idx="103">
                  <c:v>505.15400000000102</c:v>
                </c:pt>
                <c:pt idx="104">
                  <c:v>508.23899999999844</c:v>
                </c:pt>
                <c:pt idx="105">
                  <c:v>511.28899999999868</c:v>
                </c:pt>
                <c:pt idx="106">
                  <c:v>514.30399999999997</c:v>
                </c:pt>
                <c:pt idx="107">
                  <c:v>517.28400000000215</c:v>
                </c:pt>
                <c:pt idx="108">
                  <c:v>520.22900000000004</c:v>
                </c:pt>
                <c:pt idx="109">
                  <c:v>523.13900000000001</c:v>
                </c:pt>
                <c:pt idx="110">
                  <c:v>526.01300000000003</c:v>
                </c:pt>
                <c:pt idx="111">
                  <c:v>528.852999999997</c:v>
                </c:pt>
                <c:pt idx="112">
                  <c:v>531.65800000000002</c:v>
                </c:pt>
                <c:pt idx="113">
                  <c:v>534.428</c:v>
                </c:pt>
                <c:pt idx="114">
                  <c:v>537.16300000000001</c:v>
                </c:pt>
                <c:pt idx="115">
                  <c:v>539.86300000000006</c:v>
                </c:pt>
                <c:pt idx="116">
                  <c:v>542.52800000000002</c:v>
                </c:pt>
                <c:pt idx="117">
                  <c:v>545.15800000000002</c:v>
                </c:pt>
                <c:pt idx="118">
                  <c:v>547.75300000000004</c:v>
                </c:pt>
                <c:pt idx="119">
                  <c:v>550.3129999999976</c:v>
                </c:pt>
                <c:pt idx="120">
                  <c:v>552.83799999999746</c:v>
                </c:pt>
                <c:pt idx="121">
                  <c:v>555.32799999999747</c:v>
                </c:pt>
                <c:pt idx="122">
                  <c:v>557.78300000000263</c:v>
                </c:pt>
                <c:pt idx="123">
                  <c:v>560.20299999999997</c:v>
                </c:pt>
                <c:pt idx="124">
                  <c:v>562.58799999999997</c:v>
                </c:pt>
                <c:pt idx="125">
                  <c:v>564.9379999999976</c:v>
                </c:pt>
                <c:pt idx="126">
                  <c:v>567.25300000000004</c:v>
                </c:pt>
                <c:pt idx="127">
                  <c:v>569.53300000000002</c:v>
                </c:pt>
                <c:pt idx="128">
                  <c:v>571.77800000000263</c:v>
                </c:pt>
                <c:pt idx="129">
                  <c:v>573.98800000000051</c:v>
                </c:pt>
                <c:pt idx="130">
                  <c:v>576.16300000000001</c:v>
                </c:pt>
                <c:pt idx="131">
                  <c:v>578.303</c:v>
                </c:pt>
                <c:pt idx="132">
                  <c:v>580.40800000000002</c:v>
                </c:pt>
                <c:pt idx="133">
                  <c:v>582.47799999999938</c:v>
                </c:pt>
                <c:pt idx="134">
                  <c:v>584.51300000000003</c:v>
                </c:pt>
                <c:pt idx="135">
                  <c:v>586.51300000000003</c:v>
                </c:pt>
                <c:pt idx="136">
                  <c:v>588.47799999999938</c:v>
                </c:pt>
                <c:pt idx="137">
                  <c:v>590.40800000000002</c:v>
                </c:pt>
                <c:pt idx="138">
                  <c:v>592.303</c:v>
                </c:pt>
                <c:pt idx="139">
                  <c:v>594.16300000000001</c:v>
                </c:pt>
                <c:pt idx="140">
                  <c:v>595.98800000000051</c:v>
                </c:pt>
                <c:pt idx="141">
                  <c:v>597.77900000000216</c:v>
                </c:pt>
                <c:pt idx="142">
                  <c:v>599.53399999999999</c:v>
                </c:pt>
                <c:pt idx="143">
                  <c:v>601.25400000000002</c:v>
                </c:pt>
                <c:pt idx="144">
                  <c:v>602.93899999999996</c:v>
                </c:pt>
                <c:pt idx="145">
                  <c:v>604.58900000000051</c:v>
                </c:pt>
                <c:pt idx="146">
                  <c:v>606.20399999999995</c:v>
                </c:pt>
                <c:pt idx="147">
                  <c:v>607.78400000000215</c:v>
                </c:pt>
                <c:pt idx="148">
                  <c:v>609.32999999999947</c:v>
                </c:pt>
                <c:pt idx="149">
                  <c:v>610.83999999999946</c:v>
                </c:pt>
                <c:pt idx="150">
                  <c:v>612.31499999999949</c:v>
                </c:pt>
              </c:numCache>
            </c:numRef>
          </c:val>
        </c:ser>
        <c:marker val="1"/>
        <c:axId val="58975360"/>
        <c:axId val="58976896"/>
      </c:lineChart>
      <c:catAx>
        <c:axId val="58975360"/>
        <c:scaling>
          <c:orientation val="minMax"/>
        </c:scaling>
        <c:axPos val="b"/>
        <c:majorGridlines>
          <c:spPr>
            <a:ln w="3175">
              <a:solidFill>
                <a:schemeClr val="bg1">
                  <a:lumMod val="85000"/>
                </a:schemeClr>
              </a:solidFill>
            </a:ln>
          </c:spPr>
        </c:majorGridlines>
        <c:numFmt formatCode="#,##0" sourceLinked="0"/>
        <c:tickLblPos val="nextTo"/>
        <c:spPr>
          <a:ln w="25400">
            <a:solidFill>
              <a:schemeClr val="tx1"/>
            </a:solidFill>
          </a:ln>
        </c:spPr>
        <c:txPr>
          <a:bodyPr rot="0" vert="horz"/>
          <a:lstStyle/>
          <a:p>
            <a:pPr>
              <a:defRPr sz="1100"/>
            </a:pPr>
            <a:endParaRPr lang="fi-FI"/>
          </a:p>
        </c:txPr>
        <c:crossAx val="58976896"/>
        <c:crosses val="autoZero"/>
        <c:auto val="1"/>
        <c:lblAlgn val="ctr"/>
        <c:lblOffset val="30"/>
        <c:tickLblSkip val="10"/>
        <c:tickMarkSkip val="10"/>
      </c:catAx>
      <c:valAx>
        <c:axId val="58976896"/>
        <c:scaling>
          <c:orientation val="minMax"/>
        </c:scaling>
        <c:axPos val="l"/>
        <c:majorGridlines/>
        <c:numFmt formatCode="General" sourceLinked="1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sz="1100"/>
            </a:pPr>
            <a:endParaRPr lang="fi-FI"/>
          </a:p>
        </c:txPr>
        <c:crossAx val="58975360"/>
        <c:crosses val="autoZero"/>
        <c:crossBetween val="midCat"/>
      </c:valAx>
      <c:spPr>
        <a:noFill/>
        <a:ln w="25400">
          <a:noFill/>
        </a:ln>
      </c:spPr>
    </c:plotArea>
    <c:plotVisOnly val="1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0.14211</cdr:x>
      <cdr:y>0.07314</cdr:y>
    </cdr:from>
    <cdr:to>
      <cdr:x>0.24737</cdr:x>
      <cdr:y>0.14618</cdr:y>
    </cdr:to>
    <cdr:sp macro="" textlink="">
      <cdr:nvSpPr>
        <cdr:cNvPr id="2" name="Tekstikehys 1"/>
        <cdr:cNvSpPr txBox="1"/>
      </cdr:nvSpPr>
      <cdr:spPr>
        <a:xfrm xmlns:a="http://schemas.openxmlformats.org/drawingml/2006/main">
          <a:off x="1234480" y="360511"/>
          <a:ext cx="914400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fi-FI" sz="1100" dirty="0"/>
        </a:p>
      </cdr:txBody>
    </cdr:sp>
  </cdr:relSizeAnchor>
  <cdr:relSizeAnchor xmlns:cdr="http://schemas.openxmlformats.org/drawingml/2006/chartDrawing">
    <cdr:from>
      <cdr:x>0.14211</cdr:x>
      <cdr:y>0.07314</cdr:y>
    </cdr:from>
    <cdr:to>
      <cdr:x>0.97934</cdr:x>
      <cdr:y>0.14618</cdr:y>
    </cdr:to>
    <cdr:sp macro="" textlink="">
      <cdr:nvSpPr>
        <cdr:cNvPr id="3" name="Tekstikehys 2"/>
        <cdr:cNvSpPr txBox="1"/>
      </cdr:nvSpPr>
      <cdr:spPr>
        <a:xfrm xmlns:a="http://schemas.openxmlformats.org/drawingml/2006/main">
          <a:off x="1234480" y="360511"/>
          <a:ext cx="7272808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i-FI" sz="2000" b="1" dirty="0" smtClean="0"/>
            <a:t>12 %            19 %	14 % 		          16 %	15 %    </a:t>
          </a:r>
          <a:endParaRPr lang="fi-FI" sz="2000" b="1" dirty="0"/>
        </a:p>
      </cdr:txBody>
    </cdr:sp>
  </cdr:relSizeAnchor>
  <cdr:relSizeAnchor xmlns:cdr="http://schemas.openxmlformats.org/drawingml/2006/chartDrawing">
    <cdr:from>
      <cdr:x>0.6146</cdr:x>
      <cdr:y>0.0147</cdr:y>
    </cdr:from>
    <cdr:to>
      <cdr:x>0.71987</cdr:x>
      <cdr:y>0.08775</cdr:y>
    </cdr:to>
    <cdr:sp macro="" textlink="">
      <cdr:nvSpPr>
        <cdr:cNvPr id="4" name="Tekstikehys 3"/>
        <cdr:cNvSpPr txBox="1"/>
      </cdr:nvSpPr>
      <cdr:spPr>
        <a:xfrm xmlns:a="http://schemas.openxmlformats.org/drawingml/2006/main">
          <a:off x="5338936" y="72479"/>
          <a:ext cx="914400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i-FI" sz="2000" b="1" dirty="0" smtClean="0"/>
            <a:t>12 %</a:t>
          </a:r>
          <a:endParaRPr lang="fi-FI" sz="20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0.13559</cdr:x>
      <cdr:y>0.25201</cdr:y>
    </cdr:from>
    <cdr:to>
      <cdr:x>0.17791</cdr:x>
      <cdr:y>0.44473</cdr:y>
    </cdr:to>
    <cdr:sp macro="" textlink="">
      <cdr:nvSpPr>
        <cdr:cNvPr id="2" name="Tekstikehys 1"/>
        <cdr:cNvSpPr txBox="1"/>
      </cdr:nvSpPr>
      <cdr:spPr>
        <a:xfrm xmlns:a="http://schemas.openxmlformats.org/drawingml/2006/main">
          <a:off x="1152128" y="1224136"/>
          <a:ext cx="359591" cy="9361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none" rtlCol="0"/>
        <a:lstStyle xmlns:a="http://schemas.openxmlformats.org/drawingml/2006/main"/>
        <a:p xmlns:a="http://schemas.openxmlformats.org/drawingml/2006/main">
          <a:r>
            <a:rPr lang="fi-FI" sz="2000" dirty="0" err="1" smtClean="0"/>
            <a:t>Savikka</a:t>
          </a:r>
          <a:endParaRPr lang="fi-FI" sz="2000" dirty="0"/>
        </a:p>
      </cdr:txBody>
    </cdr:sp>
  </cdr:relSizeAnchor>
  <cdr:relSizeAnchor xmlns:cdr="http://schemas.openxmlformats.org/drawingml/2006/chartDrawing">
    <cdr:from>
      <cdr:x>0.22007</cdr:x>
      <cdr:y>0.20754</cdr:y>
    </cdr:from>
    <cdr:to>
      <cdr:x>0.27086</cdr:x>
      <cdr:y>0.45509</cdr:y>
    </cdr:to>
    <cdr:sp macro="" textlink="">
      <cdr:nvSpPr>
        <cdr:cNvPr id="3" name="Tekstikehys 2"/>
        <cdr:cNvSpPr txBox="1"/>
      </cdr:nvSpPr>
      <cdr:spPr>
        <a:xfrm xmlns:a="http://schemas.openxmlformats.org/drawingml/2006/main">
          <a:off x="1872208" y="1008112"/>
          <a:ext cx="432048" cy="12024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none" rtlCol="0"/>
        <a:lstStyle xmlns:a="http://schemas.openxmlformats.org/drawingml/2006/main"/>
        <a:p xmlns:a="http://schemas.openxmlformats.org/drawingml/2006/main">
          <a:r>
            <a:rPr lang="fi-FI" sz="2000" dirty="0" smtClean="0"/>
            <a:t>Pillikkeet</a:t>
          </a:r>
          <a:endParaRPr lang="fi-FI" sz="2000" dirty="0"/>
        </a:p>
      </cdr:txBody>
    </cdr:sp>
  </cdr:relSizeAnchor>
  <cdr:relSizeAnchor xmlns:cdr="http://schemas.openxmlformats.org/drawingml/2006/chartDrawing">
    <cdr:from>
      <cdr:x>0.29625</cdr:x>
      <cdr:y>0.26684</cdr:y>
    </cdr:from>
    <cdr:to>
      <cdr:x>0.33857</cdr:x>
      <cdr:y>0.45956</cdr:y>
    </cdr:to>
    <cdr:sp macro="" textlink="">
      <cdr:nvSpPr>
        <cdr:cNvPr id="4" name="Tekstikehys 3"/>
        <cdr:cNvSpPr txBox="1"/>
      </cdr:nvSpPr>
      <cdr:spPr>
        <a:xfrm xmlns:a="http://schemas.openxmlformats.org/drawingml/2006/main">
          <a:off x="2520280" y="1296144"/>
          <a:ext cx="360040" cy="9361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none" rtlCol="0"/>
        <a:lstStyle xmlns:a="http://schemas.openxmlformats.org/drawingml/2006/main"/>
        <a:p xmlns:a="http://schemas.openxmlformats.org/drawingml/2006/main">
          <a:r>
            <a:rPr lang="fi-FI" sz="2000" dirty="0" smtClean="0"/>
            <a:t>Matara</a:t>
          </a:r>
          <a:endParaRPr lang="fi-FI" sz="2000" dirty="0"/>
        </a:p>
      </cdr:txBody>
    </cdr:sp>
  </cdr:relSizeAnchor>
  <cdr:relSizeAnchor xmlns:cdr="http://schemas.openxmlformats.org/drawingml/2006/chartDrawing">
    <cdr:from>
      <cdr:x>0.37243</cdr:x>
      <cdr:y>0.26684</cdr:y>
    </cdr:from>
    <cdr:to>
      <cdr:x>0.41475</cdr:x>
      <cdr:y>0.45509</cdr:y>
    </cdr:to>
    <cdr:sp macro="" textlink="">
      <cdr:nvSpPr>
        <cdr:cNvPr id="5" name="Tekstikehys 4"/>
        <cdr:cNvSpPr txBox="1"/>
      </cdr:nvSpPr>
      <cdr:spPr>
        <a:xfrm xmlns:a="http://schemas.openxmlformats.org/drawingml/2006/main">
          <a:off x="3168352" y="1296144"/>
          <a:ext cx="36004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none" rtlCol="0"/>
        <a:lstStyle xmlns:a="http://schemas.openxmlformats.org/drawingml/2006/main"/>
        <a:p xmlns:a="http://schemas.openxmlformats.org/drawingml/2006/main">
          <a:r>
            <a:rPr lang="fi-FI" sz="2000" dirty="0" smtClean="0"/>
            <a:t>Peipit</a:t>
          </a:r>
          <a:endParaRPr lang="fi-FI" sz="2000" dirty="0"/>
        </a:p>
      </cdr:txBody>
    </cdr:sp>
  </cdr:relSizeAnchor>
  <cdr:relSizeAnchor xmlns:cdr="http://schemas.openxmlformats.org/drawingml/2006/chartDrawing">
    <cdr:from>
      <cdr:x>0.45707</cdr:x>
      <cdr:y>0.13342</cdr:y>
    </cdr:from>
    <cdr:to>
      <cdr:x>0.50786</cdr:x>
      <cdr:y>0.45509</cdr:y>
    </cdr:to>
    <cdr:sp macro="" textlink="">
      <cdr:nvSpPr>
        <cdr:cNvPr id="6" name="Tekstikehys 5"/>
        <cdr:cNvSpPr txBox="1"/>
      </cdr:nvSpPr>
      <cdr:spPr>
        <a:xfrm xmlns:a="http://schemas.openxmlformats.org/drawingml/2006/main">
          <a:off x="3888432" y="648072"/>
          <a:ext cx="432048" cy="15624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none" rtlCol="0"/>
        <a:lstStyle xmlns:a="http://schemas.openxmlformats.org/drawingml/2006/main"/>
        <a:p xmlns:a="http://schemas.openxmlformats.org/drawingml/2006/main">
          <a:pPr algn="l"/>
          <a:r>
            <a:rPr lang="fi-FI" sz="2000" dirty="0" smtClean="0"/>
            <a:t>Linnunkaali</a:t>
          </a:r>
          <a:endParaRPr lang="fi-FI" sz="2000" dirty="0"/>
        </a:p>
      </cdr:txBody>
    </cdr:sp>
  </cdr:relSizeAnchor>
  <cdr:relSizeAnchor xmlns:cdr="http://schemas.openxmlformats.org/drawingml/2006/chartDrawing">
    <cdr:from>
      <cdr:x>0.55018</cdr:x>
      <cdr:y>0.07412</cdr:y>
    </cdr:from>
    <cdr:to>
      <cdr:x>0.60096</cdr:x>
      <cdr:y>0.45509</cdr:y>
    </cdr:to>
    <cdr:sp macro="" textlink="">
      <cdr:nvSpPr>
        <cdr:cNvPr id="7" name="Tekstikehys 6"/>
        <cdr:cNvSpPr txBox="1"/>
      </cdr:nvSpPr>
      <cdr:spPr>
        <a:xfrm xmlns:a="http://schemas.openxmlformats.org/drawingml/2006/main">
          <a:off x="4680520" y="360040"/>
          <a:ext cx="432048" cy="1850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none" rtlCol="0"/>
        <a:lstStyle xmlns:a="http://schemas.openxmlformats.org/drawingml/2006/main"/>
        <a:p xmlns:a="http://schemas.openxmlformats.org/drawingml/2006/main">
          <a:r>
            <a:rPr lang="fi-FI" sz="2000" dirty="0" smtClean="0"/>
            <a:t>Saunakukka</a:t>
          </a:r>
          <a:endParaRPr lang="fi-FI" sz="2000" dirty="0"/>
        </a:p>
      </cdr:txBody>
    </cdr:sp>
  </cdr:relSizeAnchor>
  <cdr:relSizeAnchor xmlns:cdr="http://schemas.openxmlformats.org/drawingml/2006/chartDrawing">
    <cdr:from>
      <cdr:x>0.63482</cdr:x>
      <cdr:y>0.16307</cdr:y>
    </cdr:from>
    <cdr:to>
      <cdr:x>0.68561</cdr:x>
      <cdr:y>0.45509</cdr:y>
    </cdr:to>
    <cdr:sp macro="" textlink="">
      <cdr:nvSpPr>
        <cdr:cNvPr id="8" name="Tekstikehys 7"/>
        <cdr:cNvSpPr txBox="1"/>
      </cdr:nvSpPr>
      <cdr:spPr>
        <a:xfrm xmlns:a="http://schemas.openxmlformats.org/drawingml/2006/main">
          <a:off x="5400600" y="792088"/>
          <a:ext cx="432048" cy="14184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none" rtlCol="0"/>
        <a:lstStyle xmlns:a="http://schemas.openxmlformats.org/drawingml/2006/main"/>
        <a:p xmlns:a="http://schemas.openxmlformats.org/drawingml/2006/main">
          <a:r>
            <a:rPr lang="fi-FI" sz="2000" dirty="0" smtClean="0"/>
            <a:t>Lemmikki</a:t>
          </a:r>
          <a:endParaRPr lang="fi-FI" sz="2000" dirty="0"/>
        </a:p>
      </cdr:txBody>
    </cdr:sp>
  </cdr:relSizeAnchor>
  <cdr:relSizeAnchor xmlns:cdr="http://schemas.openxmlformats.org/drawingml/2006/chartDrawing">
    <cdr:from>
      <cdr:x>0.711</cdr:x>
      <cdr:y>0.14824</cdr:y>
    </cdr:from>
    <cdr:to>
      <cdr:x>0.76178</cdr:x>
      <cdr:y>0.45509</cdr:y>
    </cdr:to>
    <cdr:sp macro="" textlink="">
      <cdr:nvSpPr>
        <cdr:cNvPr id="9" name="Tekstikehys 8"/>
        <cdr:cNvSpPr txBox="1"/>
      </cdr:nvSpPr>
      <cdr:spPr>
        <a:xfrm xmlns:a="http://schemas.openxmlformats.org/drawingml/2006/main">
          <a:off x="6048672" y="720080"/>
          <a:ext cx="432048" cy="14904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none" rtlCol="0"/>
        <a:lstStyle xmlns:a="http://schemas.openxmlformats.org/drawingml/2006/main"/>
        <a:p xmlns:a="http://schemas.openxmlformats.org/drawingml/2006/main">
          <a:r>
            <a:rPr lang="fi-FI" sz="2000" dirty="0" smtClean="0"/>
            <a:t>Pihatähtimö</a:t>
          </a:r>
          <a:endParaRPr lang="fi-FI" sz="2000" dirty="0"/>
        </a:p>
      </cdr:txBody>
    </cdr:sp>
  </cdr:relSizeAnchor>
  <cdr:relSizeAnchor xmlns:cdr="http://schemas.openxmlformats.org/drawingml/2006/chartDrawing">
    <cdr:from>
      <cdr:x>0.80411</cdr:x>
      <cdr:y>0.22237</cdr:y>
    </cdr:from>
    <cdr:to>
      <cdr:x>0.86336</cdr:x>
      <cdr:y>0.45509</cdr:y>
    </cdr:to>
    <cdr:sp macro="" textlink="">
      <cdr:nvSpPr>
        <cdr:cNvPr id="10" name="Tekstikehys 9"/>
        <cdr:cNvSpPr txBox="1"/>
      </cdr:nvSpPr>
      <cdr:spPr>
        <a:xfrm xmlns:a="http://schemas.openxmlformats.org/drawingml/2006/main">
          <a:off x="6840760" y="1080120"/>
          <a:ext cx="504056" cy="11304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none" rtlCol="0"/>
        <a:lstStyle xmlns:a="http://schemas.openxmlformats.org/drawingml/2006/main"/>
        <a:p xmlns:a="http://schemas.openxmlformats.org/drawingml/2006/main">
          <a:r>
            <a:rPr lang="fi-FI" sz="2000" dirty="0" smtClean="0"/>
            <a:t>Orvokki</a:t>
          </a:r>
          <a:endParaRPr lang="fi-FI" sz="2000" dirty="0"/>
        </a:p>
      </cdr:txBody>
    </cdr:sp>
  </cdr:relSizeAnchor>
  <cdr:relSizeAnchor xmlns:cdr="http://schemas.openxmlformats.org/drawingml/2006/chartDrawing">
    <cdr:from>
      <cdr:x>0.89831</cdr:x>
      <cdr:y>0.20754</cdr:y>
    </cdr:from>
    <cdr:to>
      <cdr:x>0.94068</cdr:x>
      <cdr:y>0.44473</cdr:y>
    </cdr:to>
    <cdr:sp macro="" textlink="">
      <cdr:nvSpPr>
        <cdr:cNvPr id="11" name="Tekstikehys 10"/>
        <cdr:cNvSpPr txBox="1"/>
      </cdr:nvSpPr>
      <cdr:spPr>
        <a:xfrm xmlns:a="http://schemas.openxmlformats.org/drawingml/2006/main">
          <a:off x="7632848" y="1008112"/>
          <a:ext cx="360040" cy="11521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none" rtlCol="0"/>
        <a:lstStyle xmlns:a="http://schemas.openxmlformats.org/drawingml/2006/main"/>
        <a:p xmlns:a="http://schemas.openxmlformats.org/drawingml/2006/main">
          <a:r>
            <a:rPr lang="fi-FI" sz="2000" dirty="0" smtClean="0"/>
            <a:t>Heinät</a:t>
          </a:r>
          <a:endParaRPr lang="fi-FI" sz="2000" dirty="0"/>
        </a:p>
      </cdr:txBody>
    </cdr:sp>
  </cdr:relSizeAnchor>
  <cdr:relSizeAnchor xmlns:cdr="http://schemas.openxmlformats.org/drawingml/2006/chartDrawing">
    <cdr:from>
      <cdr:x>0.0339</cdr:x>
      <cdr:y>0.04447</cdr:y>
    </cdr:from>
    <cdr:to>
      <cdr:x>0.14151</cdr:x>
      <cdr:y>0.13342</cdr:y>
    </cdr:to>
    <cdr:sp macro="" textlink="">
      <cdr:nvSpPr>
        <cdr:cNvPr id="12" name="Tekstikehys 11"/>
        <cdr:cNvSpPr txBox="1"/>
      </cdr:nvSpPr>
      <cdr:spPr>
        <a:xfrm xmlns:a="http://schemas.openxmlformats.org/drawingml/2006/main">
          <a:off x="288032" y="216024"/>
          <a:ext cx="914400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i-FI" sz="2000" dirty="0" smtClean="0"/>
            <a:t>Kpl/m2</a:t>
          </a:r>
          <a:endParaRPr lang="fi-FI" sz="2000" dirty="0"/>
        </a:p>
      </cdr:txBody>
    </cdr:sp>
  </cdr:relSizeAnchor>
  <cdr:relSizeAnchor xmlns:cdr="http://schemas.openxmlformats.org/drawingml/2006/chartDrawing">
    <cdr:from>
      <cdr:x>0.37288</cdr:x>
      <cdr:y>0.56333</cdr:y>
    </cdr:from>
    <cdr:to>
      <cdr:x>0.44068</cdr:x>
      <cdr:y>0.63745</cdr:y>
    </cdr:to>
    <cdr:sp macro="" textlink="">
      <cdr:nvSpPr>
        <cdr:cNvPr id="13" name="Tekstikehys 12"/>
        <cdr:cNvSpPr txBox="1"/>
      </cdr:nvSpPr>
      <cdr:spPr>
        <a:xfrm xmlns:a="http://schemas.openxmlformats.org/drawingml/2006/main">
          <a:off x="3168352" y="2736304"/>
          <a:ext cx="576064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i-FI" sz="1800" dirty="0" smtClean="0"/>
            <a:t>NS</a:t>
          </a:r>
          <a:endParaRPr lang="fi-FI" sz="1800" dirty="0"/>
        </a:p>
      </cdr:txBody>
    </cdr:sp>
  </cdr:relSizeAnchor>
  <cdr:relSizeAnchor xmlns:cdr="http://schemas.openxmlformats.org/drawingml/2006/chartDrawing">
    <cdr:from>
      <cdr:x>0.80508</cdr:x>
      <cdr:y>0.5485</cdr:y>
    </cdr:from>
    <cdr:to>
      <cdr:x>0.85593</cdr:x>
      <cdr:y>0.63745</cdr:y>
    </cdr:to>
    <cdr:sp macro="" textlink="">
      <cdr:nvSpPr>
        <cdr:cNvPr id="14" name="Tekstikehys 13"/>
        <cdr:cNvSpPr txBox="1"/>
      </cdr:nvSpPr>
      <cdr:spPr>
        <a:xfrm xmlns:a="http://schemas.openxmlformats.org/drawingml/2006/main">
          <a:off x="6840760" y="2664296"/>
          <a:ext cx="432048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i-FI" sz="1800" dirty="0" smtClean="0"/>
            <a:t>NS</a:t>
          </a:r>
          <a:endParaRPr lang="fi-FI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0.25882</cdr:x>
      <cdr:y>0.92118</cdr:y>
    </cdr:from>
    <cdr:to>
      <cdr:x>0.42017</cdr:x>
      <cdr:y>1</cdr:y>
    </cdr:to>
    <cdr:sp macro="" textlink="">
      <cdr:nvSpPr>
        <cdr:cNvPr id="2" name="Tekstikehys 1"/>
        <cdr:cNvSpPr txBox="1"/>
      </cdr:nvSpPr>
      <cdr:spPr>
        <a:xfrm xmlns:a="http://schemas.openxmlformats.org/drawingml/2006/main">
          <a:off x="1466851" y="3562350"/>
          <a:ext cx="91440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fi-FI" sz="1100"/>
        </a:p>
      </cdr:txBody>
    </cdr:sp>
  </cdr:relSizeAnchor>
  <cdr:relSizeAnchor xmlns:cdr="http://schemas.openxmlformats.org/drawingml/2006/chartDrawing">
    <cdr:from>
      <cdr:x>0.31765</cdr:x>
      <cdr:y>0.90394</cdr:y>
    </cdr:from>
    <cdr:to>
      <cdr:x>0.75462</cdr:x>
      <cdr:y>0.99507</cdr:y>
    </cdr:to>
    <cdr:sp macro="" textlink="">
      <cdr:nvSpPr>
        <cdr:cNvPr id="3" name="Tekstikehys 2"/>
        <cdr:cNvSpPr txBox="1"/>
      </cdr:nvSpPr>
      <cdr:spPr>
        <a:xfrm xmlns:a="http://schemas.openxmlformats.org/drawingml/2006/main">
          <a:off x="1800226" y="3495674"/>
          <a:ext cx="2476500" cy="3524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i-FI" sz="1200" b="1"/>
            <a:t>Rikkakasveja kappaletta neliömetrillä</a:t>
          </a:r>
        </a:p>
      </cdr:txBody>
    </cdr:sp>
  </cdr:relSizeAnchor>
  <cdr:relSizeAnchor xmlns:cdr="http://schemas.openxmlformats.org/drawingml/2006/chartDrawing">
    <cdr:from>
      <cdr:x>0</cdr:x>
      <cdr:y>0.23583</cdr:y>
    </cdr:from>
    <cdr:to>
      <cdr:x>0.13129</cdr:x>
      <cdr:y>0.8521</cdr:y>
    </cdr:to>
    <cdr:sp macro="" textlink="">
      <cdr:nvSpPr>
        <cdr:cNvPr id="4" name="Tekstikehys 3"/>
        <cdr:cNvSpPr txBox="1"/>
      </cdr:nvSpPr>
      <cdr:spPr>
        <a:xfrm xmlns:a="http://schemas.openxmlformats.org/drawingml/2006/main">
          <a:off x="0" y="911226"/>
          <a:ext cx="746126" cy="23812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none" rtlCol="0" anchor="t"/>
        <a:lstStyle xmlns:a="http://schemas.openxmlformats.org/drawingml/2006/main"/>
        <a:p xmlns:a="http://schemas.openxmlformats.org/drawingml/2006/main">
          <a:r>
            <a:rPr lang="fi-FI" sz="1200" b="1"/>
            <a:t>Viljasadon suureneminen rikkakasvit</a:t>
          </a:r>
        </a:p>
        <a:p xmlns:a="http://schemas.openxmlformats.org/drawingml/2006/main">
          <a:r>
            <a:rPr lang="fi-FI" sz="1200" b="1"/>
            <a:t>torjumalla (kg/ha)</a:t>
          </a:r>
        </a:p>
        <a:p xmlns:a="http://schemas.openxmlformats.org/drawingml/2006/main">
          <a:endParaRPr lang="fi-FI" sz="1100"/>
        </a:p>
      </cdr:txBody>
    </cdr:sp>
  </cdr:relSizeAnchor>
  <cdr:relSizeAnchor xmlns:cdr="http://schemas.openxmlformats.org/drawingml/2006/chartDrawing">
    <cdr:from>
      <cdr:x>0.15462</cdr:x>
      <cdr:y>0.62562</cdr:y>
    </cdr:from>
    <cdr:to>
      <cdr:x>0.34454</cdr:x>
      <cdr:y>0.62562</cdr:y>
    </cdr:to>
    <cdr:sp macro="" textlink="">
      <cdr:nvSpPr>
        <cdr:cNvPr id="8" name="Suora yhdysviiva 7"/>
        <cdr:cNvSpPr/>
      </cdr:nvSpPr>
      <cdr:spPr>
        <a:xfrm xmlns:a="http://schemas.openxmlformats.org/drawingml/2006/main" flipH="1">
          <a:off x="876301" y="2419350"/>
          <a:ext cx="1076325" cy="0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accent1"/>
          </a:solidFill>
        </a:ln>
      </cdr:spPr>
      <cdr:style>
        <a:lnRef xmlns:a="http://schemas.openxmlformats.org/drawingml/2006/main" idx="1">
          <a:schemeClr val="accent5"/>
        </a:lnRef>
        <a:fillRef xmlns:a="http://schemas.openxmlformats.org/drawingml/2006/main" idx="0">
          <a:schemeClr val="accent5"/>
        </a:fillRef>
        <a:effectRef xmlns:a="http://schemas.openxmlformats.org/drawingml/2006/main" idx="0">
          <a:schemeClr val="accent5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fi-FI">
            <a:ln>
              <a:solidFill>
                <a:srgbClr val="7030A0"/>
              </a:solidFill>
            </a:ln>
          </a:endParaRPr>
        </a:p>
      </cdr:txBody>
    </cdr:sp>
  </cdr:relSizeAnchor>
  <cdr:relSizeAnchor xmlns:cdr="http://schemas.openxmlformats.org/drawingml/2006/chartDrawing">
    <cdr:from>
      <cdr:x>0.34622</cdr:x>
      <cdr:y>0.633</cdr:y>
    </cdr:from>
    <cdr:to>
      <cdr:x>0.34622</cdr:x>
      <cdr:y>0.84483</cdr:y>
    </cdr:to>
    <cdr:sp macro="" textlink="">
      <cdr:nvSpPr>
        <cdr:cNvPr id="10" name="Suora yhdysviiva 9"/>
        <cdr:cNvSpPr/>
      </cdr:nvSpPr>
      <cdr:spPr>
        <a:xfrm xmlns:a="http://schemas.openxmlformats.org/drawingml/2006/main">
          <a:off x="1962151" y="2447925"/>
          <a:ext cx="0" cy="819150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accent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fi-FI">
            <a:ln>
              <a:solidFill>
                <a:sysClr val="windowText" lastClr="000000"/>
              </a:solidFill>
            </a:ln>
          </a:endParaRPr>
        </a:p>
      </cdr:txBody>
    </cdr:sp>
  </cdr:relSizeAnchor>
  <cdr:relSizeAnchor xmlns:cdr="http://schemas.openxmlformats.org/drawingml/2006/chartDrawing">
    <cdr:from>
      <cdr:x>0.64874</cdr:x>
      <cdr:y>0.36894</cdr:y>
    </cdr:from>
    <cdr:to>
      <cdr:x>0.64874</cdr:x>
      <cdr:y>0.84431</cdr:y>
    </cdr:to>
    <cdr:sp macro="" textlink="">
      <cdr:nvSpPr>
        <cdr:cNvPr id="12" name="Suora yhdysviiva 11"/>
        <cdr:cNvSpPr/>
      </cdr:nvSpPr>
      <cdr:spPr>
        <a:xfrm xmlns:a="http://schemas.openxmlformats.org/drawingml/2006/main">
          <a:off x="3686952" y="1425575"/>
          <a:ext cx="0" cy="1836818"/>
        </a:xfrm>
        <a:prstGeom xmlns:a="http://schemas.openxmlformats.org/drawingml/2006/main" prst="line">
          <a:avLst/>
        </a:prstGeom>
        <a:ln xmlns:a="http://schemas.openxmlformats.org/drawingml/2006/main" w="12700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fi-FI"/>
        </a:p>
      </cdr:txBody>
    </cdr:sp>
  </cdr:relSizeAnchor>
  <cdr:relSizeAnchor xmlns:cdr="http://schemas.openxmlformats.org/drawingml/2006/chartDrawing">
    <cdr:from>
      <cdr:x>0.15294</cdr:x>
      <cdr:y>0.36946</cdr:y>
    </cdr:from>
    <cdr:to>
      <cdr:x>0.64706</cdr:x>
      <cdr:y>0.36946</cdr:y>
    </cdr:to>
    <cdr:sp macro="" textlink="">
      <cdr:nvSpPr>
        <cdr:cNvPr id="16" name="Suora yhdysviiva 15"/>
        <cdr:cNvSpPr/>
      </cdr:nvSpPr>
      <cdr:spPr>
        <a:xfrm xmlns:a="http://schemas.openxmlformats.org/drawingml/2006/main" flipH="1">
          <a:off x="866776" y="1428750"/>
          <a:ext cx="2800350" cy="0"/>
        </a:xfrm>
        <a:prstGeom xmlns:a="http://schemas.openxmlformats.org/drawingml/2006/main" prst="line">
          <a:avLst/>
        </a:prstGeom>
        <a:ln xmlns:a="http://schemas.openxmlformats.org/drawingml/2006/main" w="12700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fi-FI"/>
        </a:p>
      </cdr:txBody>
    </cdr:sp>
  </cdr:relSizeAnchor>
  <cdr:relSizeAnchor xmlns:cdr="http://schemas.openxmlformats.org/drawingml/2006/chartDrawing">
    <cdr:from>
      <cdr:x>0.88596</cdr:x>
      <cdr:y>0.87838</cdr:y>
    </cdr:from>
    <cdr:to>
      <cdr:x>0.99736</cdr:x>
      <cdr:y>0.98241</cdr:y>
    </cdr:to>
    <cdr:sp macro="" textlink="">
      <cdr:nvSpPr>
        <cdr:cNvPr id="9" name="Tekstikehys 8"/>
        <cdr:cNvSpPr txBox="1"/>
      </cdr:nvSpPr>
      <cdr:spPr>
        <a:xfrm xmlns:a="http://schemas.openxmlformats.org/drawingml/2006/main">
          <a:off x="7272808" y="4680520"/>
          <a:ext cx="914400" cy="5543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fi-FI" sz="1100" dirty="0"/>
        </a:p>
      </cdr:txBody>
    </cdr:sp>
  </cdr:relSizeAnchor>
  <cdr:relSizeAnchor xmlns:cdr="http://schemas.openxmlformats.org/drawingml/2006/chartDrawing">
    <cdr:from>
      <cdr:x>0.88596</cdr:x>
      <cdr:y>0.8284</cdr:y>
    </cdr:from>
    <cdr:to>
      <cdr:x>0.99736</cdr:x>
      <cdr:y>1</cdr:y>
    </cdr:to>
    <cdr:sp macro="" textlink="">
      <cdr:nvSpPr>
        <cdr:cNvPr id="11" name="Tekstikehys 10"/>
        <cdr:cNvSpPr txBox="1"/>
      </cdr:nvSpPr>
      <cdr:spPr>
        <a:xfrm xmlns:a="http://schemas.openxmlformats.org/drawingml/2006/main">
          <a:off x="7272808" y="489086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fi-FI" sz="1100" dirty="0"/>
        </a:p>
      </cdr:txBody>
    </cdr:sp>
  </cdr:relSizeAnchor>
  <cdr:relSizeAnchor xmlns:cdr="http://schemas.openxmlformats.org/drawingml/2006/chartDrawing">
    <cdr:from>
      <cdr:x>0.88596</cdr:x>
      <cdr:y>0.7973</cdr:y>
    </cdr:from>
    <cdr:to>
      <cdr:x>0.99736</cdr:x>
      <cdr:y>0.9689</cdr:y>
    </cdr:to>
    <cdr:sp macro="" textlink="">
      <cdr:nvSpPr>
        <cdr:cNvPr id="13" name="Tekstikehys 12"/>
        <cdr:cNvSpPr txBox="1"/>
      </cdr:nvSpPr>
      <cdr:spPr>
        <a:xfrm xmlns:a="http://schemas.openxmlformats.org/drawingml/2006/main">
          <a:off x="7272808" y="424847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i-FI" sz="1600" dirty="0" smtClean="0"/>
            <a:t>kpl/m2</a:t>
          </a:r>
          <a:endParaRPr lang="fi-FI" sz="16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99C570-4ED4-40DE-B1BB-83435227F5B0}" type="datetimeFigureOut">
              <a:rPr lang="fi-FI" smtClean="0"/>
              <a:pPr/>
              <a:t>26.3.2014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DB4BA9-6F36-499A-950A-59C821F33079}" type="slidenum">
              <a:rPr lang="fi-FI" smtClean="0"/>
              <a:pPr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4FC43C-9656-4CBB-926C-BBCA7F71F994}" type="datetimeFigureOut">
              <a:rPr lang="fi-FI" smtClean="0"/>
              <a:pPr/>
              <a:t>26.3.2014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C3E5DE-71F6-4625-91D8-375C58D2B1EF}" type="slidenum">
              <a:rPr lang="fi-FI" smtClean="0"/>
              <a:pPr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3E5DE-71F6-4625-91D8-375C58D2B1EF}" type="slidenum">
              <a:rPr lang="fi-FI" smtClean="0"/>
              <a:pPr/>
              <a:t>1</a:t>
            </a:fld>
            <a:endParaRPr lang="fi-F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fi-FI" smtClean="0"/>
              <a:t>EU:n puitedirektiivin 128/2009 mukaan IPM koostuu kahdeksasta elementistä, joita sovelletaan paikallisissa olosuhteissa. Koska puitedirektiivin tavoite on vähentää kasvinsuojeluaineiden käytöstä mahdollisesti aiheutuvia riskejä, minimitason IPM-mallissa tulisi pyrkiä torjuntatarpeen määrittämiseen kasvintuhoojien ennustemallien tai niiden tarkkailun ja torjuntapäätöstä ohjaavien kynnysarvojen avulla. Torjuntaan tulisi käyttää valikoivia, torjuntaeliöitä säästäviä ja ympäristön kannalta mahdollisimman vaarattomia kemikaaleja.</a:t>
            </a:r>
          </a:p>
          <a:p>
            <a:endParaRPr lang="fi-FI" smtClean="0"/>
          </a:p>
          <a:p>
            <a:r>
              <a:rPr lang="fi-FI" smtClean="0"/>
              <a:t>Torjunta-aineiden käyttö IPM:n mukaisesti on siis riskiperusteista: ne otetaan käyttöön vain silloin, kun muut keinot eivät riitä. Haasteeksi voi  tosin tulla se, että viljelijän oma riskikäsitys ja IPM:n mukainen riskikäsitys eroavat toisistaan. Viljelijä haluaa minimoida kasvintuhoojan esiintymisriskin ja sen aiheuttaman tuhoriskin. Ympäristön kannalta tavoite on sen sijaan minimoida käsittelyjen määrä tai laajuus. </a:t>
            </a:r>
          </a:p>
          <a:p>
            <a:endParaRPr lang="fi-FI" smtClean="0"/>
          </a:p>
          <a:p>
            <a:r>
              <a:rPr lang="fi-FI" smtClean="0"/>
              <a:t>Miten puutarhakasvien tuottajat suhtautuvat IPM:ään ja miten heille kannattaa IPM:n käytön syventämistä ja laajentamista perustella? Syksyllä 2011 pidetyissä marjantuottajien työpajoissa kentän viesti oli selvä: jos IPM:n käyttöönottoa perustellaan pakolla, yhteistyö loppuu siihen. </a:t>
            </a:r>
            <a:r>
              <a:rPr lang="fi-FI" b="1" smtClean="0"/>
              <a:t>On siis osattava toimia niin, että IPM-kehittämistyö perustellaan tiloille koituvilla hyödyillä eikä laista tulevana pakkona.</a:t>
            </a:r>
          </a:p>
        </p:txBody>
      </p:sp>
      <p:sp>
        <p:nvSpPr>
          <p:cNvPr id="37892" name="Päivämäärän paikkamerkki 3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3B6C86A-74EE-4D2A-B0AB-45479C86F6CC}" type="datetime1">
              <a:rPr lang="fi-FI" smtClean="0"/>
              <a:pPr/>
              <a:t>26.3.2014</a:t>
            </a:fld>
            <a:endParaRPr lang="fi-FI" smtClean="0"/>
          </a:p>
        </p:txBody>
      </p:sp>
      <p:sp>
        <p:nvSpPr>
          <p:cNvPr id="37893" name="Dian numeron paikkamerkki 4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835ECC9-6314-4FC1-8A42-C2CED3DD7F60}" type="slidenum">
              <a:rPr lang="fi-FI" smtClean="0"/>
              <a:pPr/>
              <a:t>5</a:t>
            </a:fld>
            <a:endParaRPr lang="fi-FI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i-FI" smtClean="0"/>
          </a:p>
        </p:txBody>
      </p:sp>
      <p:sp>
        <p:nvSpPr>
          <p:cNvPr id="28676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C2A9C6A-A4C4-4DA2-866F-B49CA045309B}" type="slidenum">
              <a:rPr lang="fi-FI" smtClean="0"/>
              <a:pPr/>
              <a:t>15</a:t>
            </a:fld>
            <a:endParaRPr lang="fi-FI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5" name="Picture 9" descr="taimi20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07013" y="836613"/>
            <a:ext cx="3836987" cy="5783262"/>
          </a:xfrm>
          <a:prstGeom prst="rect">
            <a:avLst/>
          </a:prstGeom>
          <a:noFill/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492375"/>
            <a:ext cx="5253038" cy="1728788"/>
          </a:xfrm>
        </p:spPr>
        <p:txBody>
          <a:bodyPr/>
          <a:lstStyle>
            <a:lvl1pPr algn="r">
              <a:defRPr sz="3600">
                <a:solidFill>
                  <a:schemeClr val="tx1"/>
                </a:solidFill>
              </a:defRPr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71488" y="4340225"/>
            <a:ext cx="5108575" cy="1752600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4106" name="Rectangle 10"/>
          <p:cNvSpPr>
            <a:spLocks noChangeArrowheads="1"/>
          </p:cNvSpPr>
          <p:nvPr userDrawn="1"/>
        </p:nvSpPr>
        <p:spPr bwMode="auto">
          <a:xfrm>
            <a:off x="0" y="6786563"/>
            <a:ext cx="9144000" cy="71437"/>
          </a:xfrm>
          <a:prstGeom prst="rect">
            <a:avLst/>
          </a:prstGeom>
          <a:solidFill>
            <a:srgbClr val="34B23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0" name="Kuva 9" descr="MTT_horizontal_RGB_offic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947085" y="692696"/>
            <a:ext cx="3137083" cy="158417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E50A796-8171-4AEB-BBCE-CA61EC92B0A4}" type="datetime1">
              <a:rPr lang="fi-FI" smtClean="0"/>
              <a:pPr/>
              <a:t>26.3.2014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2B7A790-AAE4-41B5-BB69-439AE6CD779A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89CB988-DC27-4CA1-9512-ACAC7F3F1C54}" type="datetime1">
              <a:rPr lang="fi-FI" smtClean="0"/>
              <a:pPr/>
              <a:t>26.3.2014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9A99D7A-FD51-47AE-879B-9EB17D3A87E6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9A1D284-2C31-41D1-A3E8-A45DDA338F95}" type="datetime1">
              <a:rPr lang="fi-FI" smtClean="0"/>
              <a:pPr/>
              <a:t>26.3.2014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3131840" y="6237312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F5D624D-7068-4C01-B069-A255BDA93B36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7" name="Otsikk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03D4B88-836E-4C28-BC2B-F4A6A07DFA58}" type="datetime1">
              <a:rPr lang="fi-FI" smtClean="0"/>
              <a:pPr/>
              <a:t>26.3.2014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E691C3F-63E0-4019-9400-A971C130F090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23CEE408-162A-4AFC-9019-7D890B3A2E63}" type="datetime1">
              <a:rPr lang="fi-FI" smtClean="0"/>
              <a:pPr/>
              <a:t>26.3.2014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2BB2CE1-E2B8-4530-8B30-09D85603B254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6F5598B-A026-4BE5-962E-246DD271CCB3}" type="datetime1">
              <a:rPr lang="fi-FI" smtClean="0"/>
              <a:pPr/>
              <a:t>26.3.2014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F82E5C4-C175-405F-94C5-533C267E40BB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4400575-98A9-4AA9-8FCC-029B3A13EF83}" type="datetime1">
              <a:rPr lang="fi-FI" smtClean="0"/>
              <a:pPr/>
              <a:t>26.3.2014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A8B9401-CFA0-4D4C-BD9C-83B4E849DC96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C52CDEE-C769-4EA0-BC54-D6AF7ED70EF9}" type="datetime1">
              <a:rPr lang="fi-FI" smtClean="0"/>
              <a:pPr/>
              <a:t>26.3.2014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FB23CB1B-6EFF-49F1-A97F-7184D51BBFDD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C41DC38-2AF5-425D-AB26-FDF3EDC1B068}" type="datetime1">
              <a:rPr lang="fi-FI" smtClean="0"/>
              <a:pPr/>
              <a:t>26.3.2014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E250A10-8AE4-4343-A7D1-3355290258C2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 descr="MTT_horizontal_RGB_office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7092280" y="0"/>
            <a:ext cx="1900634" cy="959790"/>
          </a:xfrm>
          <a:prstGeom prst="rect">
            <a:avLst/>
          </a:prstGeom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perustyyl. napsautt.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0" y="6786563"/>
            <a:ext cx="9144000" cy="71437"/>
          </a:xfrm>
          <a:prstGeom prst="rect">
            <a:avLst/>
          </a:prstGeom>
          <a:solidFill>
            <a:srgbClr val="34B23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10" name="Päivämäärän paikkamerkki 3"/>
          <p:cNvSpPr txBox="1">
            <a:spLocks/>
          </p:cNvSpPr>
          <p:nvPr userDrawn="1"/>
        </p:nvSpPr>
        <p:spPr>
          <a:xfrm>
            <a:off x="7524328" y="6564883"/>
            <a:ext cx="970384" cy="248493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C21F91A-BDCE-477E-8099-281A69D4BC50}" type="datetime1">
              <a:rPr kumimoji="0" lang="fi-FI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26.3.2014</a:t>
            </a:fld>
            <a:endParaRPr kumimoji="0" lang="fi-FI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1" name="Alatunnisteen paikkamerkki 4"/>
          <p:cNvSpPr txBox="1">
            <a:spLocks/>
          </p:cNvSpPr>
          <p:nvPr userDrawn="1"/>
        </p:nvSpPr>
        <p:spPr>
          <a:xfrm>
            <a:off x="4572000" y="6564883"/>
            <a:ext cx="2952328" cy="248493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© Maa- ja elintarviketalouden tutkimuskeskus</a:t>
            </a:r>
            <a:endParaRPr kumimoji="0" lang="fi-FI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2" name="Dian numeron paikkamerkki 5"/>
          <p:cNvSpPr txBox="1">
            <a:spLocks/>
          </p:cNvSpPr>
          <p:nvPr userDrawn="1"/>
        </p:nvSpPr>
        <p:spPr>
          <a:xfrm>
            <a:off x="8570912" y="6564883"/>
            <a:ext cx="609600" cy="248493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FCA2853-1384-4F7E-95C5-91A95522FAA7}" type="slidenum">
              <a:rPr kumimoji="0" lang="fi-FI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i-FI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://www.mtt.fi/pesticidelif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536" y="1844824"/>
            <a:ext cx="6120680" cy="2160836"/>
          </a:xfrm>
        </p:spPr>
        <p:txBody>
          <a:bodyPr/>
          <a:lstStyle/>
          <a:p>
            <a:pPr algn="l"/>
            <a:r>
              <a:rPr lang="fi-FI" sz="3200" dirty="0" smtClean="0">
                <a:solidFill>
                  <a:schemeClr val="accent6">
                    <a:lumMod val="75000"/>
                  </a:schemeClr>
                </a:solidFill>
              </a:rPr>
              <a:t>Integroitu kasvinsuojelu (IPM) osana viljatilojen kestävää kasvintuotantoa</a:t>
            </a:r>
            <a:endParaRPr lang="fi-FI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7544" y="3645024"/>
            <a:ext cx="5108575" cy="1800200"/>
          </a:xfrm>
        </p:spPr>
        <p:txBody>
          <a:bodyPr/>
          <a:lstStyle/>
          <a:p>
            <a:endParaRPr lang="en-GB" dirty="0" smtClean="0"/>
          </a:p>
          <a:p>
            <a:pPr algn="l"/>
            <a:r>
              <a:rPr lang="en-GB" sz="2000" b="1" dirty="0" smtClean="0"/>
              <a:t>Sanni Junnila </a:t>
            </a:r>
            <a:r>
              <a:rPr lang="en-GB" sz="2000" dirty="0" smtClean="0"/>
              <a:t>MTT </a:t>
            </a:r>
          </a:p>
          <a:p>
            <a:pPr algn="l"/>
            <a:r>
              <a:rPr lang="en-GB" sz="2000" dirty="0" err="1" smtClean="0"/>
              <a:t>Sokerijuurikkaan</a:t>
            </a:r>
            <a:r>
              <a:rPr lang="en-GB" sz="2000" dirty="0" smtClean="0"/>
              <a:t> </a:t>
            </a:r>
            <a:r>
              <a:rPr lang="en-GB" sz="2000" dirty="0" err="1" smtClean="0"/>
              <a:t>viljelijöiden</a:t>
            </a:r>
            <a:r>
              <a:rPr lang="en-GB" sz="2000" dirty="0" smtClean="0"/>
              <a:t> </a:t>
            </a:r>
            <a:r>
              <a:rPr lang="en-GB" sz="2000" smtClean="0"/>
              <a:t>kasvinsuojelupäivä</a:t>
            </a:r>
            <a:endParaRPr lang="en-GB" sz="2000" dirty="0" smtClean="0"/>
          </a:p>
          <a:p>
            <a:pPr algn="l"/>
            <a:r>
              <a:rPr lang="en-GB" sz="2000" dirty="0" err="1" smtClean="0"/>
              <a:t>Tuorla</a:t>
            </a:r>
            <a:r>
              <a:rPr lang="en-GB" sz="2000" dirty="0" smtClean="0"/>
              <a:t> 26.3.2014 </a:t>
            </a:r>
            <a:r>
              <a:rPr lang="en-GB" sz="2000" dirty="0" err="1" smtClean="0"/>
              <a:t>ja</a:t>
            </a:r>
            <a:r>
              <a:rPr lang="en-GB" sz="2000" dirty="0" smtClean="0"/>
              <a:t> </a:t>
            </a:r>
            <a:r>
              <a:rPr lang="en-GB" sz="2000" dirty="0" err="1" smtClean="0"/>
              <a:t>Säkylä</a:t>
            </a:r>
            <a:r>
              <a:rPr lang="en-GB" sz="2000" dirty="0" smtClean="0"/>
              <a:t> 27.3.2014</a:t>
            </a:r>
            <a:endParaRPr lang="fi-FI" sz="2000" dirty="0"/>
          </a:p>
        </p:txBody>
      </p:sp>
      <p:pic>
        <p:nvPicPr>
          <p:cNvPr id="11266" name="Picture 2" descr="J:\Hankkeet\21090039_pesticidelife\Viestintä\Logot\Logo_litania-ne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672636"/>
            <a:ext cx="6660232" cy="1053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IPM DEMONSTRAATIOT VILJOILLA</a:t>
            </a:r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243" name="Content Placeholder 6"/>
          <p:cNvSpPr>
            <a:spLocks noGrp="1"/>
          </p:cNvSpPr>
          <p:nvPr>
            <p:ph idx="1"/>
          </p:nvPr>
        </p:nvSpPr>
        <p:spPr>
          <a:xfrm>
            <a:off x="250825" y="1341438"/>
            <a:ext cx="5257800" cy="5327650"/>
          </a:xfrm>
        </p:spPr>
        <p:txBody>
          <a:bodyPr/>
          <a:lstStyle/>
          <a:p>
            <a:pPr>
              <a:buFontTx/>
              <a:buNone/>
            </a:pPr>
            <a:r>
              <a:rPr lang="fi-FI" sz="2800" b="1" dirty="0" smtClean="0"/>
              <a:t>Kemiallisen kasvinsuojelun</a:t>
            </a:r>
          </a:p>
          <a:p>
            <a:pPr>
              <a:buFontTx/>
              <a:buNone/>
            </a:pPr>
            <a:r>
              <a:rPr lang="fi-FI" sz="2800" b="1" dirty="0" smtClean="0"/>
              <a:t>tarpeenmukaisuus</a:t>
            </a:r>
          </a:p>
          <a:p>
            <a:pPr>
              <a:buFontTx/>
              <a:buNone/>
            </a:pPr>
            <a:r>
              <a:rPr lang="fi-FI" sz="2400" b="1" dirty="0" smtClean="0">
                <a:solidFill>
                  <a:srgbClr val="990000"/>
                </a:solidFill>
              </a:rPr>
              <a:t>Tarkkailu </a:t>
            </a:r>
          </a:p>
          <a:p>
            <a:pPr>
              <a:buFontTx/>
              <a:buNone/>
            </a:pPr>
            <a:r>
              <a:rPr lang="fi-FI" sz="2400" b="1" dirty="0" smtClean="0">
                <a:solidFill>
                  <a:srgbClr val="990000"/>
                </a:solidFill>
              </a:rPr>
              <a:t>Kynnysarvot: </a:t>
            </a:r>
          </a:p>
          <a:p>
            <a:pPr>
              <a:buFontTx/>
              <a:buNone/>
            </a:pPr>
            <a:r>
              <a:rPr lang="fi-FI" sz="2400" b="1" dirty="0" smtClean="0">
                <a:solidFill>
                  <a:srgbClr val="990000"/>
                </a:solidFill>
              </a:rPr>
              <a:t>kirvat, </a:t>
            </a:r>
            <a:r>
              <a:rPr lang="fi-FI" sz="2400" b="1" dirty="0" err="1" smtClean="0">
                <a:solidFill>
                  <a:srgbClr val="990000"/>
                </a:solidFill>
              </a:rPr>
              <a:t>tähkäsääsket,</a:t>
            </a:r>
            <a:r>
              <a:rPr lang="fi-FI" b="1" dirty="0" err="1" smtClean="0">
                <a:solidFill>
                  <a:srgbClr val="990000"/>
                </a:solidFill>
              </a:rPr>
              <a:t>kasvitaudit</a:t>
            </a:r>
            <a:endParaRPr lang="fi-FI" b="1" dirty="0" smtClean="0">
              <a:solidFill>
                <a:srgbClr val="990000"/>
              </a:solidFill>
            </a:endParaRPr>
          </a:p>
          <a:p>
            <a:pPr>
              <a:buFontTx/>
              <a:buNone/>
            </a:pPr>
            <a:r>
              <a:rPr lang="fi-FI" sz="2400" b="1" dirty="0" smtClean="0">
                <a:solidFill>
                  <a:srgbClr val="990000"/>
                </a:solidFill>
              </a:rPr>
              <a:t>Kasvitautiennustemalli</a:t>
            </a:r>
          </a:p>
          <a:p>
            <a:pPr>
              <a:buFontTx/>
              <a:buNone/>
            </a:pPr>
            <a:endParaRPr lang="fi-FI" b="1" dirty="0" smtClean="0">
              <a:solidFill>
                <a:srgbClr val="990000"/>
              </a:solidFill>
            </a:endParaRPr>
          </a:p>
          <a:p>
            <a:pPr>
              <a:buFontTx/>
              <a:buNone/>
            </a:pPr>
            <a:r>
              <a:rPr lang="fi-FI" sz="2400" b="1" dirty="0" smtClean="0"/>
              <a:t>Peltomittakaavan koeruudut</a:t>
            </a:r>
            <a:r>
              <a:rPr lang="fi-FI" sz="2400" dirty="0" smtClean="0"/>
              <a:t>:</a:t>
            </a:r>
          </a:p>
          <a:p>
            <a:pPr lvl="2"/>
            <a:r>
              <a:rPr lang="fi-FI" sz="2400" b="1" dirty="0" smtClean="0">
                <a:solidFill>
                  <a:schemeClr val="accent1">
                    <a:lumMod val="75000"/>
                  </a:schemeClr>
                </a:solidFill>
              </a:rPr>
              <a:t>Ei </a:t>
            </a:r>
            <a:r>
              <a:rPr lang="fi-FI" sz="2400" b="1" dirty="0" err="1" smtClean="0">
                <a:solidFill>
                  <a:schemeClr val="accent1">
                    <a:lumMod val="75000"/>
                  </a:schemeClr>
                </a:solidFill>
              </a:rPr>
              <a:t>fungisidia</a:t>
            </a:r>
            <a:r>
              <a:rPr lang="fi-FI" sz="2400" b="1" dirty="0" smtClean="0">
                <a:solidFill>
                  <a:schemeClr val="accent1">
                    <a:lumMod val="75000"/>
                  </a:schemeClr>
                </a:solidFill>
              </a:rPr>
              <a:t> 	(F-)</a:t>
            </a:r>
          </a:p>
          <a:p>
            <a:pPr lvl="2"/>
            <a:r>
              <a:rPr lang="fi-FI" sz="2400" b="1" dirty="0" smtClean="0">
                <a:solidFill>
                  <a:schemeClr val="accent1">
                    <a:lumMod val="75000"/>
                  </a:schemeClr>
                </a:solidFill>
              </a:rPr>
              <a:t>Ei </a:t>
            </a:r>
            <a:r>
              <a:rPr lang="fi-FI" sz="2400" b="1" dirty="0" err="1" smtClean="0">
                <a:solidFill>
                  <a:schemeClr val="accent1">
                    <a:lumMod val="75000"/>
                  </a:schemeClr>
                </a:solidFill>
              </a:rPr>
              <a:t>herbisidiä</a:t>
            </a:r>
            <a:r>
              <a:rPr lang="fi-FI" sz="2400" b="1" dirty="0" smtClean="0">
                <a:solidFill>
                  <a:schemeClr val="accent1">
                    <a:lumMod val="75000"/>
                  </a:schemeClr>
                </a:solidFill>
              </a:rPr>
              <a:t> 	(H-)</a:t>
            </a:r>
          </a:p>
          <a:p>
            <a:pPr lvl="2"/>
            <a:r>
              <a:rPr lang="fi-FI" sz="2400" b="1" dirty="0" smtClean="0">
                <a:solidFill>
                  <a:schemeClr val="accent1">
                    <a:lumMod val="75000"/>
                  </a:schemeClr>
                </a:solidFill>
              </a:rPr>
              <a:t>Ei </a:t>
            </a:r>
            <a:r>
              <a:rPr lang="fi-FI" sz="2400" b="1" dirty="0" err="1" smtClean="0">
                <a:solidFill>
                  <a:schemeClr val="accent1">
                    <a:lumMod val="75000"/>
                  </a:schemeClr>
                </a:solidFill>
              </a:rPr>
              <a:t>insektisidiä</a:t>
            </a:r>
            <a:r>
              <a:rPr lang="fi-FI" sz="2400" b="1" dirty="0" smtClean="0">
                <a:solidFill>
                  <a:schemeClr val="accent1">
                    <a:lumMod val="75000"/>
                  </a:schemeClr>
                </a:solidFill>
              </a:rPr>
              <a:t> 	(I-)</a:t>
            </a:r>
          </a:p>
          <a:p>
            <a:pPr lvl="2"/>
            <a:r>
              <a:rPr lang="fi-FI" sz="2400" b="1" dirty="0" smtClean="0">
                <a:solidFill>
                  <a:schemeClr val="accent1">
                    <a:lumMod val="75000"/>
                  </a:schemeClr>
                </a:solidFill>
              </a:rPr>
              <a:t>Kaikki käsittelyt (HFI)</a:t>
            </a:r>
          </a:p>
          <a:p>
            <a:pPr lvl="1">
              <a:buNone/>
            </a:pPr>
            <a:endParaRPr lang="en-US" dirty="0" smtClean="0"/>
          </a:p>
        </p:txBody>
      </p:sp>
      <p:pic>
        <p:nvPicPr>
          <p:cNvPr id="10244" name="Picture 5" descr="https://lh3.googleusercontent.com/-gXZm8e8Q09o/UCnLI0ZWYII/AAAAAAAAGII/mBx0sRMo7a0/s800/DSC_6800_12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625" y="1268413"/>
            <a:ext cx="3384550" cy="247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7" descr="https://lh4.googleusercontent.com/-RTb7hz4oBzg/UCnLFbUxxnI/AAAAAAAAGHw/QpCDQAJwhh4/s800/DSC_6780_12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625" y="3860800"/>
            <a:ext cx="3384550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Tekstikehys 5"/>
          <p:cNvSpPr txBox="1">
            <a:spLocks noChangeArrowheads="1"/>
          </p:cNvSpPr>
          <p:nvPr/>
        </p:nvSpPr>
        <p:spPr bwMode="auto">
          <a:xfrm>
            <a:off x="4427984" y="2132856"/>
            <a:ext cx="100888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i-FI" dirty="0"/>
              <a:t>Sato </a:t>
            </a:r>
            <a:r>
              <a:rPr lang="fi-FI" dirty="0" smtClean="0"/>
              <a:t>H-</a:t>
            </a:r>
          </a:p>
          <a:p>
            <a:r>
              <a:rPr lang="fi-FI" dirty="0" smtClean="0"/>
              <a:t>-18 </a:t>
            </a:r>
            <a:r>
              <a:rPr lang="fi-FI" dirty="0"/>
              <a:t>%</a:t>
            </a:r>
          </a:p>
        </p:txBody>
      </p:sp>
      <p:sp>
        <p:nvSpPr>
          <p:cNvPr id="10248" name="Tekstikehys 7"/>
          <p:cNvSpPr txBox="1">
            <a:spLocks noChangeArrowheads="1"/>
          </p:cNvSpPr>
          <p:nvPr/>
        </p:nvSpPr>
        <p:spPr bwMode="auto">
          <a:xfrm>
            <a:off x="6516216" y="4149080"/>
            <a:ext cx="15446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 dirty="0"/>
              <a:t>Sato 6860 kg</a:t>
            </a:r>
          </a:p>
        </p:txBody>
      </p:sp>
      <p:sp>
        <p:nvSpPr>
          <p:cNvPr id="10249" name="Tekstikehys 8"/>
          <p:cNvSpPr txBox="1">
            <a:spLocks noChangeArrowheads="1"/>
          </p:cNvSpPr>
          <p:nvPr/>
        </p:nvSpPr>
        <p:spPr bwMode="auto">
          <a:xfrm>
            <a:off x="4499992" y="4581128"/>
            <a:ext cx="94128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 dirty="0"/>
              <a:t>Sato </a:t>
            </a:r>
            <a:r>
              <a:rPr lang="fi-FI" dirty="0" smtClean="0"/>
              <a:t>F-</a:t>
            </a:r>
          </a:p>
          <a:p>
            <a:r>
              <a:rPr lang="fi-FI" dirty="0" smtClean="0"/>
              <a:t>-30 </a:t>
            </a:r>
            <a:r>
              <a:rPr lang="fi-FI" dirty="0"/>
              <a:t>%</a:t>
            </a:r>
          </a:p>
        </p:txBody>
      </p:sp>
      <p:sp>
        <p:nvSpPr>
          <p:cNvPr id="10250" name="Tekstikehys 9"/>
          <p:cNvSpPr txBox="1">
            <a:spLocks noChangeArrowheads="1"/>
          </p:cNvSpPr>
          <p:nvPr/>
        </p:nvSpPr>
        <p:spPr bwMode="auto">
          <a:xfrm>
            <a:off x="6588125" y="1268413"/>
            <a:ext cx="9794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/>
              <a:t>KAURA</a:t>
            </a:r>
          </a:p>
        </p:txBody>
      </p:sp>
      <p:sp>
        <p:nvSpPr>
          <p:cNvPr id="10251" name="Tekstikehys 10"/>
          <p:cNvSpPr txBox="1">
            <a:spLocks noChangeArrowheads="1"/>
          </p:cNvSpPr>
          <p:nvPr/>
        </p:nvSpPr>
        <p:spPr bwMode="auto">
          <a:xfrm>
            <a:off x="6516216" y="3861048"/>
            <a:ext cx="17351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i-FI" dirty="0"/>
              <a:t>KEVÄTVEHNÄ</a:t>
            </a:r>
          </a:p>
        </p:txBody>
      </p:sp>
      <p:sp>
        <p:nvSpPr>
          <p:cNvPr id="12" name="Tekstikehys 11"/>
          <p:cNvSpPr txBox="1"/>
          <p:nvPr/>
        </p:nvSpPr>
        <p:spPr>
          <a:xfrm>
            <a:off x="6660232" y="1628800"/>
            <a:ext cx="1544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Sato 5500 kg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251520" y="-171400"/>
            <a:ext cx="8229600" cy="1143000"/>
          </a:xfrm>
        </p:spPr>
        <p:txBody>
          <a:bodyPr/>
          <a:lstStyle/>
          <a:p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Tarkkailu ja havainnointi</a:t>
            </a:r>
            <a:endParaRPr lang="fi-FI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4929411"/>
          </a:xfrm>
        </p:spPr>
        <p:txBody>
          <a:bodyPr/>
          <a:lstStyle/>
          <a:p>
            <a:pPr>
              <a:buNone/>
            </a:pPr>
            <a:r>
              <a:rPr lang="fi-FI" sz="2000" b="1" dirty="0" smtClean="0"/>
              <a:t>Tehtyjen havaintojen, laskentojen ja näytteiden tarkoitus:</a:t>
            </a:r>
            <a:endParaRPr lang="fi-FI" sz="2000" dirty="0" smtClean="0"/>
          </a:p>
          <a:p>
            <a:pPr lvl="0">
              <a:buNone/>
            </a:pPr>
            <a:r>
              <a:rPr lang="fi-FI" sz="2000" dirty="0" smtClean="0"/>
              <a:t>Auttaa ruiskutuspäätöksen teossa: kasvintuhoojatilanne </a:t>
            </a:r>
            <a:r>
              <a:rPr lang="fi-FI" sz="2000" dirty="0" smtClean="0">
                <a:sym typeface="Wingdings"/>
              </a:rPr>
              <a:t></a:t>
            </a:r>
            <a:r>
              <a:rPr lang="fi-FI" sz="2000" dirty="0" smtClean="0"/>
              <a:t> kynnysarvot </a:t>
            </a:r>
          </a:p>
          <a:p>
            <a:pPr lvl="0">
              <a:buNone/>
            </a:pPr>
            <a:r>
              <a:rPr lang="fi-FI" sz="2000" dirty="0" smtClean="0"/>
              <a:t>Antaa tietoa käsittelyn tehokkuudesta ± käsittely</a:t>
            </a:r>
          </a:p>
          <a:p>
            <a:pPr lvl="0">
              <a:buNone/>
            </a:pPr>
            <a:r>
              <a:rPr lang="fi-FI" sz="2000" dirty="0" smtClean="0"/>
              <a:t>Antaa tietoa käsittelyn vaikutuksesta satoon ja sen laatuun ± käsittely</a:t>
            </a:r>
          </a:p>
          <a:p>
            <a:pPr>
              <a:buNone/>
            </a:pPr>
            <a:r>
              <a:rPr lang="fi-FI" sz="1800" dirty="0" smtClean="0"/>
              <a:t> </a:t>
            </a:r>
          </a:p>
          <a:p>
            <a:pPr>
              <a:buNone/>
            </a:pPr>
            <a:r>
              <a:rPr lang="fi-FI" sz="2000" b="1" dirty="0" smtClean="0"/>
              <a:t>Kasvitaudit ja rikkakasvit </a:t>
            </a:r>
            <a:r>
              <a:rPr lang="fi-FI" sz="2000" dirty="0" smtClean="0"/>
              <a:t>havainnoitiin kolmesti kasvukauden aikana</a:t>
            </a:r>
          </a:p>
          <a:p>
            <a:pPr>
              <a:buNone/>
            </a:pPr>
            <a:r>
              <a:rPr lang="fi-FI" sz="2000" b="1" dirty="0" smtClean="0"/>
              <a:t>Tuhohyönteisten</a:t>
            </a:r>
            <a:r>
              <a:rPr lang="fi-FI" sz="2000" dirty="0" smtClean="0"/>
              <a:t> kelta-ansa seurantaa kevätviljoilla 2-4 viikkoa</a:t>
            </a:r>
          </a:p>
          <a:p>
            <a:pPr>
              <a:buNone/>
            </a:pPr>
            <a:r>
              <a:rPr lang="fi-FI" sz="2000" dirty="0" smtClean="0"/>
              <a:t>Kirvojen laskenta ja tähkäsääskien havainnointi (vehnä) kahdesti</a:t>
            </a:r>
          </a:p>
          <a:p>
            <a:endParaRPr lang="fi-FI" sz="1800" dirty="0" smtClean="0"/>
          </a:p>
        </p:txBody>
      </p:sp>
      <p:pic>
        <p:nvPicPr>
          <p:cNvPr id="4" name="Kuva 3" descr="J:\Hankkeet\21090039_pesticidelife\Tuotokset\Kuvat\2012 Jokioisten seudun lohkot\DSC_4206_1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05064"/>
            <a:ext cx="3211615" cy="2142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J:\Hankkeet\21090039_pesticidelife\Viestintä\Kuvat viestintäkäyttöön\havainnoint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3933056"/>
            <a:ext cx="2880320" cy="22615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Tuhoeläimiä niukasti 2010-2012</a:t>
            </a:r>
            <a:endParaRPr lang="fi-FI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1340768"/>
            <a:ext cx="8686800" cy="4525963"/>
          </a:xfrm>
        </p:spPr>
        <p:txBody>
          <a:bodyPr/>
          <a:lstStyle/>
          <a:p>
            <a:pPr>
              <a:buNone/>
            </a:pPr>
            <a:r>
              <a:rPr lang="fi-FI" b="1" dirty="0" smtClean="0">
                <a:solidFill>
                  <a:schemeClr val="accent6">
                    <a:lumMod val="75000"/>
                  </a:schemeClr>
                </a:solidFill>
              </a:rPr>
              <a:t>Tähkäsääskien kynnysarvot eivät ylittyneet vehnällä</a:t>
            </a:r>
          </a:p>
          <a:p>
            <a:pPr>
              <a:buNone/>
            </a:pPr>
            <a:r>
              <a:rPr lang="fi-FI" dirty="0" smtClean="0"/>
              <a:t>	Kynnys on </a:t>
            </a:r>
            <a:r>
              <a:rPr lang="fi-FI" b="1" dirty="0" smtClean="0">
                <a:solidFill>
                  <a:schemeClr val="accent1">
                    <a:lumMod val="75000"/>
                  </a:schemeClr>
                </a:solidFill>
              </a:rPr>
              <a:t>3 sääskeä/20 kasvia </a:t>
            </a:r>
            <a:r>
              <a:rPr lang="fi-FI" dirty="0" smtClean="0"/>
              <a:t>(1 / 6-7 tähkää)</a:t>
            </a:r>
          </a:p>
          <a:p>
            <a:pPr>
              <a:buNone/>
            </a:pPr>
            <a:r>
              <a:rPr lang="fi-FI" dirty="0" smtClean="0"/>
              <a:t>	2010 ruiskutettiin 4 vehnälohkoa tarpeettomasti</a:t>
            </a:r>
          </a:p>
          <a:p>
            <a:pPr>
              <a:buNone/>
            </a:pPr>
            <a:r>
              <a:rPr lang="fi-FI" dirty="0" smtClean="0"/>
              <a:t>	-&gt; viljelijät luopuivat rutiiniruiskutuksista jatkossa, </a:t>
            </a:r>
          </a:p>
          <a:p>
            <a:pPr>
              <a:buNone/>
            </a:pPr>
            <a:r>
              <a:rPr lang="fi-FI" dirty="0" smtClean="0"/>
              <a:t>	luottivat havaintoon</a:t>
            </a:r>
          </a:p>
          <a:p>
            <a:pPr>
              <a:buNone/>
            </a:pPr>
            <a:endParaRPr lang="fi-FI" dirty="0" smtClean="0"/>
          </a:p>
          <a:p>
            <a:pPr>
              <a:buNone/>
            </a:pPr>
            <a:r>
              <a:rPr lang="fi-FI" b="1" dirty="0" smtClean="0">
                <a:solidFill>
                  <a:schemeClr val="accent6">
                    <a:lumMod val="75000"/>
                  </a:schemeClr>
                </a:solidFill>
              </a:rPr>
              <a:t>Kirvojen kynnysarvot ylittyivät vain Uudellamaalla 2011-12</a:t>
            </a:r>
          </a:p>
          <a:p>
            <a:pPr>
              <a:buNone/>
            </a:pPr>
            <a:r>
              <a:rPr lang="fi-FI" b="1" dirty="0" smtClean="0">
                <a:solidFill>
                  <a:schemeClr val="accent6">
                    <a:lumMod val="75000"/>
                  </a:schemeClr>
                </a:solidFill>
              </a:rPr>
              <a:t>	</a:t>
            </a:r>
            <a:r>
              <a:rPr lang="fi-FI" dirty="0" smtClean="0"/>
              <a:t>Kynnysarvo ylittyi 7 lohkolla, 3 ruiskutettiin, 2 kannattavaa</a:t>
            </a:r>
          </a:p>
          <a:p>
            <a:pPr>
              <a:buNone/>
            </a:pPr>
            <a:r>
              <a:rPr lang="fi-FI" dirty="0" smtClean="0"/>
              <a:t>	Kynnys </a:t>
            </a:r>
            <a:r>
              <a:rPr lang="fi-FI" dirty="0" err="1" smtClean="0"/>
              <a:t>pensoessa</a:t>
            </a:r>
            <a:r>
              <a:rPr lang="fi-FI" dirty="0" smtClean="0"/>
              <a:t>: </a:t>
            </a:r>
            <a:r>
              <a:rPr lang="fi-FI" b="1" dirty="0" smtClean="0">
                <a:solidFill>
                  <a:schemeClr val="accent1">
                    <a:lumMod val="75000"/>
                  </a:schemeClr>
                </a:solidFill>
              </a:rPr>
              <a:t>kirva joka 5. kasvissa</a:t>
            </a:r>
            <a:r>
              <a:rPr lang="fi-FI" dirty="0" smtClean="0"/>
              <a:t>.</a:t>
            </a:r>
          </a:p>
          <a:p>
            <a:pPr>
              <a:buNone/>
            </a:pPr>
            <a:r>
              <a:rPr lang="fi-FI" dirty="0" smtClean="0"/>
              <a:t>	Kynnys korrenkasvunaikaan: </a:t>
            </a:r>
            <a:r>
              <a:rPr lang="fi-FI" b="1" dirty="0" smtClean="0">
                <a:solidFill>
                  <a:schemeClr val="accent1">
                    <a:lumMod val="75000"/>
                  </a:schemeClr>
                </a:solidFill>
              </a:rPr>
              <a:t>kirvoja &gt;5 kortta kohden</a:t>
            </a:r>
            <a:endParaRPr lang="fi-FI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i-FI" dirty="0" smtClean="0">
                <a:solidFill>
                  <a:schemeClr val="accent6"/>
                </a:solidFill>
              </a:rPr>
              <a:t>Kasvitautien torjuntatarpeen </a:t>
            </a:r>
            <a:br>
              <a:rPr lang="fi-FI" dirty="0" smtClean="0">
                <a:solidFill>
                  <a:schemeClr val="accent6"/>
                </a:solidFill>
              </a:rPr>
            </a:br>
            <a:r>
              <a:rPr lang="fi-FI" dirty="0" smtClean="0">
                <a:solidFill>
                  <a:schemeClr val="accent6"/>
                </a:solidFill>
              </a:rPr>
              <a:t>arviointiin vaikuttavat </a:t>
            </a:r>
            <a:r>
              <a:rPr lang="fi-FI" sz="2400" b="0" dirty="0" smtClean="0">
                <a:solidFill>
                  <a:schemeClr val="accent6"/>
                </a:solidFill>
              </a:rPr>
              <a:t>(erikoistutkija Marja Jalli)</a:t>
            </a:r>
          </a:p>
        </p:txBody>
      </p:sp>
      <p:sp>
        <p:nvSpPr>
          <p:cNvPr id="16387" name="Sisällön paikkamerkki 2"/>
          <p:cNvSpPr>
            <a:spLocks noGrp="1"/>
          </p:cNvSpPr>
          <p:nvPr>
            <p:ph idx="1"/>
          </p:nvPr>
        </p:nvSpPr>
        <p:spPr>
          <a:xfrm>
            <a:off x="611560" y="1556792"/>
            <a:ext cx="8229600" cy="4525962"/>
          </a:xfrm>
        </p:spPr>
        <p:txBody>
          <a:bodyPr/>
          <a:lstStyle/>
          <a:p>
            <a:pPr eaLnBrk="1" hangingPunct="1"/>
            <a:r>
              <a:rPr lang="fi-FI" dirty="0" smtClean="0"/>
              <a:t>Kasvilaji</a:t>
            </a:r>
          </a:p>
          <a:p>
            <a:pPr eaLnBrk="1" hangingPunct="1"/>
            <a:r>
              <a:rPr lang="fi-FI" dirty="0" smtClean="0"/>
              <a:t>Kasvilajike</a:t>
            </a:r>
          </a:p>
          <a:p>
            <a:pPr eaLnBrk="1" hangingPunct="1"/>
            <a:r>
              <a:rPr lang="fi-FI" dirty="0" smtClean="0"/>
              <a:t>Viljelykierto – esikasvi</a:t>
            </a:r>
          </a:p>
          <a:p>
            <a:pPr eaLnBrk="1" hangingPunct="1"/>
            <a:r>
              <a:rPr lang="fi-FI" dirty="0" smtClean="0"/>
              <a:t>Muokkausmenetelmä</a:t>
            </a:r>
          </a:p>
          <a:p>
            <a:pPr eaLnBrk="1" hangingPunct="1"/>
            <a:r>
              <a:rPr lang="fi-FI" dirty="0" smtClean="0"/>
              <a:t>Kylvösiemenen kunto</a:t>
            </a:r>
          </a:p>
          <a:p>
            <a:r>
              <a:rPr lang="fi-FI" dirty="0" smtClean="0"/>
              <a:t>Kasvuston kunto</a:t>
            </a:r>
          </a:p>
          <a:p>
            <a:pPr eaLnBrk="1" hangingPunct="1"/>
            <a:r>
              <a:rPr lang="fi-FI" dirty="0" smtClean="0">
                <a:solidFill>
                  <a:srgbClr val="0070C0"/>
                </a:solidFill>
              </a:rPr>
              <a:t>Talven sääolosuhteet</a:t>
            </a:r>
          </a:p>
          <a:p>
            <a:pPr eaLnBrk="1" hangingPunct="1"/>
            <a:r>
              <a:rPr lang="fi-FI" dirty="0" err="1" smtClean="0">
                <a:solidFill>
                  <a:srgbClr val="0070C0"/>
                </a:solidFill>
              </a:rPr>
              <a:t>Ilmalevintäisten</a:t>
            </a:r>
            <a:r>
              <a:rPr lang="fi-FI" dirty="0" smtClean="0">
                <a:solidFill>
                  <a:srgbClr val="0070C0"/>
                </a:solidFill>
              </a:rPr>
              <a:t> kasvitautien esiintyminen naapurimaissa</a:t>
            </a:r>
          </a:p>
          <a:p>
            <a:pPr eaLnBrk="1" hangingPunct="1"/>
            <a:r>
              <a:rPr lang="fi-FI" dirty="0" smtClean="0">
                <a:solidFill>
                  <a:srgbClr val="0070C0"/>
                </a:solidFill>
              </a:rPr>
              <a:t>Edeltävät sääolosuhteet: sade, lämpötila, suhteellinen kosteus</a:t>
            </a:r>
          </a:p>
          <a:p>
            <a:pPr eaLnBrk="1" hangingPunct="1"/>
            <a:r>
              <a:rPr lang="fi-FI" dirty="0" smtClean="0">
                <a:solidFill>
                  <a:srgbClr val="0070C0"/>
                </a:solidFill>
              </a:rPr>
              <a:t>Lähipäivien sääennuste  </a:t>
            </a:r>
          </a:p>
          <a:p>
            <a:pPr eaLnBrk="1" hangingPunct="1"/>
            <a:endParaRPr lang="fi-FI" dirty="0" smtClean="0"/>
          </a:p>
          <a:p>
            <a:pPr eaLnBrk="1" hangingPunct="1"/>
            <a:endParaRPr lang="fi-FI" dirty="0" smtClean="0"/>
          </a:p>
          <a:p>
            <a:pPr eaLnBrk="1" hangingPunct="1"/>
            <a:endParaRPr lang="fi-FI" dirty="0" smtClean="0"/>
          </a:p>
          <a:p>
            <a:pPr eaLnBrk="1" hangingPunct="1"/>
            <a:endParaRPr lang="fi-FI" dirty="0" smtClean="0"/>
          </a:p>
        </p:txBody>
      </p:sp>
      <p:pic>
        <p:nvPicPr>
          <p:cNvPr id="1026" name="Picture 2" descr="J:\Hankkeet\21090039_pesticidelife\Tuotokset\Kuvat\2011 Lapua pellonpiennarpvä\IMG_31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1700808"/>
            <a:ext cx="4080454" cy="29523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Otsikko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06438"/>
          </a:xfrm>
        </p:spPr>
        <p:txBody>
          <a:bodyPr/>
          <a:lstStyle/>
          <a:p>
            <a:pPr eaLnBrk="1" hangingPunct="1">
              <a:defRPr/>
            </a:pPr>
            <a:r>
              <a:rPr lang="fi-FI" dirty="0" err="1" smtClean="0">
                <a:solidFill>
                  <a:schemeClr val="accent6"/>
                </a:solidFill>
              </a:rPr>
              <a:t>WisuEnnuste</a:t>
            </a:r>
            <a:r>
              <a:rPr lang="fi-FI" dirty="0" smtClean="0">
                <a:solidFill>
                  <a:schemeClr val="accent6"/>
                </a:solidFill>
              </a:rPr>
              <a:t> </a:t>
            </a:r>
            <a:r>
              <a:rPr lang="fi-FI" sz="2800" dirty="0" smtClean="0">
                <a:solidFill>
                  <a:schemeClr val="accent6"/>
                </a:solidFill>
              </a:rPr>
              <a:t>kasvitautiennustemalli</a:t>
            </a:r>
            <a:r>
              <a:rPr lang="fi-FI" dirty="0" smtClean="0">
                <a:solidFill>
                  <a:schemeClr val="accent6"/>
                </a:solidFill>
              </a:rPr>
              <a:t> 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9" y="2018579"/>
            <a:ext cx="7704856" cy="4507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kstikehys 50"/>
          <p:cNvSpPr txBox="1">
            <a:spLocks noChangeArrowheads="1"/>
          </p:cNvSpPr>
          <p:nvPr/>
        </p:nvSpPr>
        <p:spPr bwMode="auto">
          <a:xfrm>
            <a:off x="251520" y="980728"/>
            <a:ext cx="862928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 sz="2400" dirty="0" smtClean="0"/>
              <a:t>Ohran verkkolaikku, vehnän piste- ja ruskolaikku</a:t>
            </a:r>
          </a:p>
          <a:p>
            <a:r>
              <a:rPr lang="fi-FI" sz="2400" dirty="0" smtClean="0"/>
              <a:t>Lohkokohtainen arvio taudin </a:t>
            </a:r>
            <a:r>
              <a:rPr lang="fi-FI" sz="2400" dirty="0"/>
              <a:t>esiintymisen todennäköisyydestä</a:t>
            </a:r>
          </a:p>
        </p:txBody>
      </p:sp>
      <p:sp>
        <p:nvSpPr>
          <p:cNvPr id="17413" name="Tekstikehys 51"/>
          <p:cNvSpPr txBox="1">
            <a:spLocks noChangeArrowheads="1"/>
          </p:cNvSpPr>
          <p:nvPr/>
        </p:nvSpPr>
        <p:spPr bwMode="auto">
          <a:xfrm>
            <a:off x="6961188" y="5732463"/>
            <a:ext cx="17875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i-FI"/>
              <a:t>ProAgria, NSL, </a:t>
            </a:r>
          </a:p>
          <a:p>
            <a:pPr algn="ctr"/>
            <a:r>
              <a:rPr lang="fi-FI"/>
              <a:t>MLOY, MTT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188640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fi-FI" dirty="0" smtClean="0">
                <a:solidFill>
                  <a:schemeClr val="accent2">
                    <a:lumMod val="75000"/>
                  </a:schemeClr>
                </a:solidFill>
              </a:rPr>
              <a:t>Kasvitautien kynnysarvot</a:t>
            </a:r>
            <a:br>
              <a:rPr lang="fi-FI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fi-FI" sz="2800" dirty="0" smtClean="0">
                <a:solidFill>
                  <a:schemeClr val="accent2">
                    <a:lumMod val="75000"/>
                  </a:schemeClr>
                </a:solidFill>
              </a:rPr>
              <a:t>viljan </a:t>
            </a:r>
            <a:r>
              <a:rPr lang="fi-FI" sz="2800" dirty="0" err="1" smtClean="0">
                <a:solidFill>
                  <a:schemeClr val="accent2">
                    <a:lumMod val="75000"/>
                  </a:schemeClr>
                </a:solidFill>
              </a:rPr>
              <a:t>pensoessa</a:t>
            </a:r>
            <a:r>
              <a:rPr lang="fi-FI" sz="2800" dirty="0" smtClean="0">
                <a:solidFill>
                  <a:schemeClr val="accent2">
                    <a:lumMod val="75000"/>
                  </a:schemeClr>
                </a:solidFill>
              </a:rPr>
              <a:t>, lippulehti- ja </a:t>
            </a:r>
            <a:r>
              <a:rPr lang="fi-FI" sz="2800" dirty="0" err="1" smtClean="0">
                <a:solidFill>
                  <a:schemeClr val="accent2">
                    <a:lumMod val="75000"/>
                  </a:schemeClr>
                </a:solidFill>
              </a:rPr>
              <a:t>tähkälletulovaiheessa</a:t>
            </a:r>
            <a:endParaRPr lang="fi-FI" sz="28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25538"/>
            <a:ext cx="8570913" cy="5832475"/>
          </a:xfrm>
        </p:spPr>
        <p:txBody>
          <a:bodyPr/>
          <a:lstStyle/>
          <a:p>
            <a:pPr>
              <a:buFontTx/>
              <a:buNone/>
              <a:defRPr/>
            </a:pPr>
            <a:endParaRPr lang="fi-FI" b="1" dirty="0" smtClean="0"/>
          </a:p>
          <a:p>
            <a:pPr>
              <a:buNone/>
              <a:defRPr/>
            </a:pPr>
            <a:r>
              <a:rPr lang="fi-FI" dirty="0" smtClean="0"/>
              <a:t>Kaikki kasvitaudit viljan </a:t>
            </a:r>
            <a:r>
              <a:rPr lang="fi-FI" b="1" dirty="0" smtClean="0">
                <a:solidFill>
                  <a:schemeClr val="accent1">
                    <a:lumMod val="75000"/>
                  </a:schemeClr>
                </a:solidFill>
              </a:rPr>
              <a:t>pensastumis</a:t>
            </a:r>
            <a:r>
              <a:rPr lang="fi-FI" dirty="0" smtClean="0"/>
              <a:t>vaiheessa:  </a:t>
            </a:r>
          </a:p>
          <a:p>
            <a:pPr>
              <a:buNone/>
              <a:defRPr/>
            </a:pPr>
            <a:r>
              <a:rPr lang="fi-FI" dirty="0" smtClean="0"/>
              <a:t>	tautien oireita esiintyy </a:t>
            </a:r>
            <a:r>
              <a:rPr lang="fi-FI" b="1" dirty="0" smtClean="0"/>
              <a:t>20 %</a:t>
            </a:r>
            <a:r>
              <a:rPr lang="fi-FI" dirty="0" smtClean="0"/>
              <a:t>:ssa kasveja, 6:ssa 30 kasvista </a:t>
            </a:r>
          </a:p>
          <a:p>
            <a:pPr>
              <a:buNone/>
              <a:defRPr/>
            </a:pPr>
            <a:r>
              <a:rPr lang="fi-FI" b="1" dirty="0" smtClean="0">
                <a:solidFill>
                  <a:srgbClr val="660066"/>
                </a:solidFill>
              </a:rPr>
              <a:t>Ohra, kaura ja ruis:</a:t>
            </a:r>
            <a:r>
              <a:rPr lang="fi-FI" dirty="0" smtClean="0"/>
              <a:t> </a:t>
            </a:r>
          </a:p>
          <a:p>
            <a:pPr>
              <a:buFontTx/>
              <a:buNone/>
              <a:defRPr/>
            </a:pPr>
            <a:r>
              <a:rPr lang="fi-FI" dirty="0" smtClean="0"/>
              <a:t>	lehtilaikkutaudit </a:t>
            </a:r>
            <a:r>
              <a:rPr lang="fi-FI" b="1" dirty="0" smtClean="0">
                <a:solidFill>
                  <a:schemeClr val="accent1">
                    <a:lumMod val="75000"/>
                  </a:schemeClr>
                </a:solidFill>
              </a:rPr>
              <a:t>lippulehti</a:t>
            </a:r>
            <a:r>
              <a:rPr lang="fi-FI" dirty="0" smtClean="0"/>
              <a:t>vaiheessa</a:t>
            </a:r>
          </a:p>
          <a:p>
            <a:pPr>
              <a:buNone/>
              <a:defRPr/>
            </a:pPr>
            <a:r>
              <a:rPr lang="fi-FI" b="1" dirty="0" smtClean="0">
                <a:solidFill>
                  <a:srgbClr val="660066"/>
                </a:solidFill>
              </a:rPr>
              <a:t>Kevät- ja syysvehnä: </a:t>
            </a:r>
          </a:p>
          <a:p>
            <a:pPr>
              <a:buFontTx/>
              <a:buNone/>
              <a:defRPr/>
            </a:pPr>
            <a:r>
              <a:rPr lang="fi-FI" dirty="0" smtClean="0"/>
              <a:t>	lehtilaikkutaudit </a:t>
            </a:r>
            <a:r>
              <a:rPr lang="fi-FI" b="1" dirty="0" err="1" smtClean="0">
                <a:solidFill>
                  <a:schemeClr val="accent1">
                    <a:lumMod val="75000"/>
                  </a:schemeClr>
                </a:solidFill>
              </a:rPr>
              <a:t>tähkälletulo</a:t>
            </a:r>
            <a:r>
              <a:rPr lang="fi-FI" dirty="0" err="1" smtClean="0"/>
              <a:t>vaiheessa</a:t>
            </a:r>
            <a:endParaRPr lang="fi-FI" dirty="0" smtClean="0"/>
          </a:p>
          <a:p>
            <a:pPr lvl="1">
              <a:defRPr/>
            </a:pPr>
            <a:r>
              <a:rPr lang="fi-FI" sz="2400" dirty="0" smtClean="0">
                <a:ea typeface="+mn-ea"/>
                <a:cs typeface="+mn-cs"/>
              </a:rPr>
              <a:t>tautien oireita esiintyy vähintään </a:t>
            </a:r>
            <a:r>
              <a:rPr lang="fi-FI" sz="2400" b="1" dirty="0" smtClean="0">
                <a:ea typeface="+mn-ea"/>
                <a:cs typeface="+mn-cs"/>
              </a:rPr>
              <a:t>17 %</a:t>
            </a:r>
            <a:r>
              <a:rPr lang="fi-FI" sz="2400" dirty="0" smtClean="0">
                <a:ea typeface="+mn-ea"/>
                <a:cs typeface="+mn-cs"/>
              </a:rPr>
              <a:t>:ssa tutkituista lehdistä =&gt; 15 oireista lehteä / 90 lehteä, tarkastetaan 3 ylintä lehteä 30 viljakasvista (15/90 lehteä)</a:t>
            </a:r>
          </a:p>
          <a:p>
            <a:pPr lvl="1">
              <a:buNone/>
              <a:defRPr/>
            </a:pPr>
            <a:endParaRPr lang="fi-FI" sz="2400" dirty="0" smtClean="0">
              <a:ea typeface="+mn-ea"/>
              <a:cs typeface="+mn-cs"/>
            </a:endParaRPr>
          </a:p>
          <a:p>
            <a:pPr lvl="1">
              <a:buNone/>
              <a:defRPr/>
            </a:pPr>
            <a:r>
              <a:rPr lang="fi-FI" sz="2400" b="1" dirty="0" smtClean="0">
                <a:solidFill>
                  <a:schemeClr val="accent1">
                    <a:lumMod val="50000"/>
                  </a:schemeClr>
                </a:solidFill>
                <a:ea typeface="+mn-ea"/>
                <a:cs typeface="+mn-cs"/>
              </a:rPr>
              <a:t>KYNNYSARVO YLITTYI 40 %:lla lohkoista, n. 60 % ruiskutettiin, kannattavia ruiskutuksia n. 85 %</a:t>
            </a:r>
          </a:p>
          <a:p>
            <a:pPr>
              <a:buFontTx/>
              <a:buNone/>
              <a:defRPr/>
            </a:pPr>
            <a:r>
              <a:rPr lang="fi-FI" dirty="0" smtClean="0"/>
              <a:t>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39552" y="-99392"/>
            <a:ext cx="8229600" cy="1143000"/>
          </a:xfrm>
        </p:spPr>
        <p:txBody>
          <a:bodyPr/>
          <a:lstStyle/>
          <a:p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Tautien määrä suurin 2012</a:t>
            </a:r>
            <a:endParaRPr lang="fi-FI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endParaRPr lang="fi-FI" sz="1800" dirty="0" smtClean="0"/>
          </a:p>
          <a:p>
            <a:endParaRPr lang="fi-FI" sz="1800" dirty="0" smtClean="0"/>
          </a:p>
          <a:p>
            <a:endParaRPr lang="fi-FI" dirty="0" smtClean="0"/>
          </a:p>
        </p:txBody>
      </p:sp>
      <p:pic>
        <p:nvPicPr>
          <p:cNvPr id="4" name="Kuva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8136904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uorakulmio 5"/>
          <p:cNvSpPr/>
          <p:nvPr/>
        </p:nvSpPr>
        <p:spPr>
          <a:xfrm>
            <a:off x="539552" y="836712"/>
            <a:ext cx="86044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sz="2400" dirty="0" smtClean="0"/>
              <a:t>Kasvitautien vaikutus sadon määrään ja laatuun suuri</a:t>
            </a:r>
            <a:endParaRPr lang="fi-FI" sz="2400" dirty="0"/>
          </a:p>
        </p:txBody>
      </p:sp>
      <p:sp>
        <p:nvSpPr>
          <p:cNvPr id="7" name="Tekstikehys 6"/>
          <p:cNvSpPr txBox="1"/>
          <p:nvPr/>
        </p:nvSpPr>
        <p:spPr>
          <a:xfrm>
            <a:off x="1259632" y="2132856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KAURA</a:t>
            </a:r>
            <a:endParaRPr lang="fi-FI" dirty="0"/>
          </a:p>
        </p:txBody>
      </p:sp>
      <p:sp>
        <p:nvSpPr>
          <p:cNvPr id="8" name="Tekstikehys 7"/>
          <p:cNvSpPr txBox="1"/>
          <p:nvPr/>
        </p:nvSpPr>
        <p:spPr>
          <a:xfrm>
            <a:off x="5220072" y="2132856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OHRA</a:t>
            </a:r>
            <a:endParaRPr lang="fi-FI" dirty="0"/>
          </a:p>
        </p:txBody>
      </p:sp>
      <p:sp>
        <p:nvSpPr>
          <p:cNvPr id="9" name="Tekstikehys 8"/>
          <p:cNvSpPr txBox="1"/>
          <p:nvPr/>
        </p:nvSpPr>
        <p:spPr>
          <a:xfrm>
            <a:off x="1259632" y="3861048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KEVÄTVEHNÄ</a:t>
            </a:r>
            <a:endParaRPr lang="fi-FI" dirty="0"/>
          </a:p>
        </p:txBody>
      </p:sp>
      <p:sp>
        <p:nvSpPr>
          <p:cNvPr id="10" name="Tekstikehys 9"/>
          <p:cNvSpPr txBox="1"/>
          <p:nvPr/>
        </p:nvSpPr>
        <p:spPr>
          <a:xfrm>
            <a:off x="5292080" y="3861048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SYYSVEHNÄ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229600" cy="1143000"/>
          </a:xfrm>
        </p:spPr>
        <p:txBody>
          <a:bodyPr/>
          <a:lstStyle/>
          <a:p>
            <a:r>
              <a:rPr lang="fi-FI" dirty="0" err="1" smtClean="0">
                <a:solidFill>
                  <a:schemeClr val="accent6">
                    <a:lumMod val="75000"/>
                  </a:schemeClr>
                </a:solidFill>
              </a:rPr>
              <a:t>Fungisidikäsittelyjen</a:t>
            </a:r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 vaikutus satoon</a:t>
            </a:r>
            <a:endParaRPr lang="fi-FI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7" name="Sisällön paikkamerkki 6"/>
          <p:cNvGraphicFramePr>
            <a:graphicFrameLocks noGrp="1"/>
          </p:cNvGraphicFramePr>
          <p:nvPr>
            <p:ph idx="1"/>
          </p:nvPr>
        </p:nvGraphicFramePr>
        <p:xfrm>
          <a:off x="457200" y="1484313"/>
          <a:ext cx="8686800" cy="49291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kstikehys 7"/>
          <p:cNvSpPr txBox="1"/>
          <p:nvPr/>
        </p:nvSpPr>
        <p:spPr>
          <a:xfrm>
            <a:off x="1331640" y="1124744"/>
            <a:ext cx="7250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 smtClean="0"/>
              <a:t>KAIKKI 	     S-VILJAT 	K-VILJAT   KAURA      VEHNÄ      OHRA</a:t>
            </a:r>
            <a:endParaRPr lang="fi-FI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>
                <a:solidFill>
                  <a:schemeClr val="accent6">
                    <a:lumMod val="75000"/>
                  </a:schemeClr>
                </a:solidFill>
              </a:rPr>
              <a:t>Fungisidikäsittelyjen</a:t>
            </a:r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 vaikutus </a:t>
            </a:r>
            <a:b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jyvän kokoon (</a:t>
            </a:r>
            <a:r>
              <a:rPr lang="fi-FI" dirty="0" err="1" smtClean="0">
                <a:solidFill>
                  <a:schemeClr val="accent6">
                    <a:lumMod val="75000"/>
                  </a:schemeClr>
                </a:solidFill>
              </a:rPr>
              <a:t>tsp</a:t>
            </a:r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)</a:t>
            </a:r>
            <a:endParaRPr lang="fi-FI" dirty="0"/>
          </a:p>
        </p:txBody>
      </p:sp>
      <p:graphicFrame>
        <p:nvGraphicFramePr>
          <p:cNvPr id="4" name="Sisällön paikkamerkki 3"/>
          <p:cNvGraphicFramePr>
            <a:graphicFrameLocks noGrp="1"/>
          </p:cNvGraphicFramePr>
          <p:nvPr>
            <p:ph idx="1"/>
          </p:nvPr>
        </p:nvGraphicFramePr>
        <p:xfrm>
          <a:off x="251520" y="1600200"/>
          <a:ext cx="843528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kstikehys 4"/>
          <p:cNvSpPr txBox="1"/>
          <p:nvPr/>
        </p:nvSpPr>
        <p:spPr>
          <a:xfrm>
            <a:off x="1403648" y="1340768"/>
            <a:ext cx="7322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 smtClean="0"/>
              <a:t>KAIKKI 	  S-VILJAT   K-VILJAT   KAURA      VEHNÄ      OHRA</a:t>
            </a:r>
            <a:endParaRPr lang="fi-FI" dirty="0"/>
          </a:p>
        </p:txBody>
      </p:sp>
      <p:sp>
        <p:nvSpPr>
          <p:cNvPr id="6" name="Tekstikehys 5"/>
          <p:cNvSpPr txBox="1"/>
          <p:nvPr/>
        </p:nvSpPr>
        <p:spPr>
          <a:xfrm>
            <a:off x="1763688" y="1772816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 smtClean="0"/>
              <a:t>7 %            5%	       3 % 		0%              7 %	         4 %    </a:t>
            </a:r>
            <a:endParaRPr lang="fi-FI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512" y="692696"/>
            <a:ext cx="8229600" cy="1143000"/>
          </a:xfrm>
        </p:spPr>
        <p:txBody>
          <a:bodyPr/>
          <a:lstStyle/>
          <a:p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Rikkakasvit torjuttiin kemiallisesti kaikilta lohkoilta</a:t>
            </a:r>
            <a:endParaRPr lang="fi-FI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1484784"/>
            <a:ext cx="8686800" cy="4929411"/>
          </a:xfrm>
        </p:spPr>
        <p:txBody>
          <a:bodyPr/>
          <a:lstStyle/>
          <a:p>
            <a:endParaRPr lang="fi-FI" sz="1800" dirty="0" smtClean="0"/>
          </a:p>
          <a:p>
            <a:pPr>
              <a:buNone/>
            </a:pPr>
            <a:r>
              <a:rPr lang="fi-FI" dirty="0" smtClean="0">
                <a:solidFill>
                  <a:srgbClr val="002060"/>
                </a:solidFill>
              </a:rPr>
              <a:t>Viljalohkoilla rikkakasveja keskimäärin </a:t>
            </a:r>
            <a:r>
              <a:rPr lang="fi-FI" b="1" dirty="0" smtClean="0">
                <a:solidFill>
                  <a:srgbClr val="990000"/>
                </a:solidFill>
              </a:rPr>
              <a:t>170 kpl/m² </a:t>
            </a:r>
          </a:p>
          <a:p>
            <a:pPr>
              <a:buNone/>
            </a:pPr>
            <a:r>
              <a:rPr lang="fi-FI" dirty="0" smtClean="0">
                <a:solidFill>
                  <a:srgbClr val="002060"/>
                </a:solidFill>
              </a:rPr>
              <a:t>Rikkakasvien</a:t>
            </a:r>
            <a:r>
              <a:rPr lang="fi-FI" dirty="0" smtClean="0"/>
              <a:t> </a:t>
            </a:r>
            <a:r>
              <a:rPr lang="fi-FI" dirty="0" smtClean="0">
                <a:solidFill>
                  <a:srgbClr val="990000"/>
                </a:solidFill>
              </a:rPr>
              <a:t>kuivapaino</a:t>
            </a:r>
            <a:r>
              <a:rPr lang="fi-FI" dirty="0" smtClean="0"/>
              <a:t> pieneni keskimäärin </a:t>
            </a:r>
            <a:r>
              <a:rPr lang="fi-FI" b="1" dirty="0" smtClean="0">
                <a:solidFill>
                  <a:srgbClr val="990000"/>
                </a:solidFill>
              </a:rPr>
              <a:t>86  %</a:t>
            </a:r>
          </a:p>
          <a:p>
            <a:pPr>
              <a:buNone/>
            </a:pPr>
            <a:r>
              <a:rPr lang="fi-FI" dirty="0" smtClean="0">
                <a:solidFill>
                  <a:srgbClr val="002060"/>
                </a:solidFill>
              </a:rPr>
              <a:t>Rikkakasvien</a:t>
            </a:r>
            <a:r>
              <a:rPr lang="fi-FI" dirty="0" smtClean="0"/>
              <a:t> </a:t>
            </a:r>
            <a:r>
              <a:rPr lang="fi-FI" dirty="0" smtClean="0">
                <a:solidFill>
                  <a:srgbClr val="990000"/>
                </a:solidFill>
              </a:rPr>
              <a:t>lukumäärä</a:t>
            </a:r>
            <a:r>
              <a:rPr lang="fi-FI" dirty="0" smtClean="0"/>
              <a:t> laski keskimäärin </a:t>
            </a:r>
            <a:r>
              <a:rPr lang="fi-FI" b="1" dirty="0" smtClean="0">
                <a:solidFill>
                  <a:srgbClr val="990000"/>
                </a:solidFill>
              </a:rPr>
              <a:t>70 %</a:t>
            </a:r>
          </a:p>
          <a:p>
            <a:pPr lvl="1">
              <a:buNone/>
            </a:pPr>
            <a:r>
              <a:rPr lang="fi-FI" sz="2000" dirty="0" smtClean="0"/>
              <a:t>Kuivapaino pieneni </a:t>
            </a:r>
            <a:r>
              <a:rPr lang="fi-FI" sz="2000" dirty="0" smtClean="0">
                <a:solidFill>
                  <a:srgbClr val="990000"/>
                </a:solidFill>
              </a:rPr>
              <a:t>yli 80% noin 2/3 </a:t>
            </a:r>
            <a:r>
              <a:rPr lang="fi-FI" sz="2000" dirty="0" smtClean="0"/>
              <a:t>osalla lohkoista</a:t>
            </a:r>
          </a:p>
          <a:p>
            <a:pPr lvl="1">
              <a:buNone/>
            </a:pPr>
            <a:r>
              <a:rPr lang="fi-FI" sz="2000" dirty="0" smtClean="0"/>
              <a:t>Lukumäärä pieneni </a:t>
            </a:r>
            <a:r>
              <a:rPr lang="fi-FI" sz="2000" dirty="0" smtClean="0">
                <a:solidFill>
                  <a:srgbClr val="990000"/>
                </a:solidFill>
              </a:rPr>
              <a:t>yli 80 % 1/3 </a:t>
            </a:r>
            <a:r>
              <a:rPr lang="fi-FI" sz="2000" dirty="0" smtClean="0"/>
              <a:t>osalla lohkoista</a:t>
            </a:r>
          </a:p>
          <a:p>
            <a:pPr>
              <a:buNone/>
            </a:pPr>
            <a:endParaRPr lang="fi-FI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fi-FI" dirty="0" smtClean="0">
                <a:solidFill>
                  <a:srgbClr val="002060"/>
                </a:solidFill>
              </a:rPr>
              <a:t>Ei tehoeroja syys- ja kevätviljojen eikä </a:t>
            </a:r>
            <a:r>
              <a:rPr lang="fi-FI" dirty="0" err="1" smtClean="0">
                <a:solidFill>
                  <a:srgbClr val="002060"/>
                </a:solidFill>
              </a:rPr>
              <a:t>herbisidien</a:t>
            </a:r>
            <a:r>
              <a:rPr lang="fi-FI" dirty="0" smtClean="0">
                <a:solidFill>
                  <a:srgbClr val="002060"/>
                </a:solidFill>
              </a:rPr>
              <a:t> välillä</a:t>
            </a:r>
          </a:p>
          <a:p>
            <a:pPr lvl="1">
              <a:buNone/>
            </a:pPr>
            <a:r>
              <a:rPr lang="fi-FI" sz="2000" dirty="0" err="1" smtClean="0"/>
              <a:t>Savikkaa</a:t>
            </a:r>
            <a:r>
              <a:rPr lang="fi-FI" sz="2000" dirty="0" smtClean="0"/>
              <a:t> ja pillikettä yli 10 x määrä kynnetyillä lohkoilla</a:t>
            </a:r>
          </a:p>
          <a:p>
            <a:pPr lvl="1">
              <a:buNone/>
            </a:pPr>
            <a:r>
              <a:rPr lang="fi-FI" sz="2000" dirty="0" smtClean="0"/>
              <a:t>Peltolemmikkiä ja linnunkaalia vastaavasti enemmän suorakylvössä</a:t>
            </a:r>
          </a:p>
          <a:p>
            <a:pPr lvl="1">
              <a:buNone/>
            </a:pPr>
            <a:r>
              <a:rPr lang="fi-FI" sz="2000" dirty="0" smtClean="0"/>
              <a:t>Peippien ja orvokkien lukumäärä ei pienentynyt merkitsevästi</a:t>
            </a:r>
          </a:p>
          <a:p>
            <a:pPr lvl="1">
              <a:buNone/>
            </a:pPr>
            <a:r>
              <a:rPr lang="fi-FI" sz="2000" dirty="0" smtClean="0"/>
              <a:t>Monivuotisessa suorakylvössä ilman </a:t>
            </a:r>
            <a:r>
              <a:rPr lang="fi-FI" sz="2000" dirty="0" err="1" smtClean="0"/>
              <a:t>glyfosaattia</a:t>
            </a:r>
            <a:r>
              <a:rPr lang="fi-FI" sz="2000" dirty="0" smtClean="0"/>
              <a:t> sato pieneni 30-70 %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ekstikehys 26"/>
          <p:cNvSpPr txBox="1">
            <a:spLocks noChangeArrowheads="1"/>
          </p:cNvSpPr>
          <p:nvPr/>
        </p:nvSpPr>
        <p:spPr bwMode="auto">
          <a:xfrm>
            <a:off x="251520" y="1628800"/>
            <a:ext cx="889248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i-FI" sz="2800" dirty="0" smtClean="0"/>
              <a:t>* EU:n </a:t>
            </a:r>
            <a:r>
              <a:rPr lang="fi-FI" sz="2800" b="1" dirty="0" smtClean="0">
                <a:solidFill>
                  <a:srgbClr val="00B050"/>
                </a:solidFill>
              </a:rPr>
              <a:t>Puitedirektiivi</a:t>
            </a:r>
            <a:r>
              <a:rPr lang="fi-FI" sz="2800" dirty="0" smtClean="0"/>
              <a:t> kasvinsuojeluaineiden kestävästä käytöstä 2009</a:t>
            </a:r>
          </a:p>
          <a:p>
            <a:endParaRPr lang="fi-FI" sz="2800" dirty="0" smtClean="0"/>
          </a:p>
          <a:p>
            <a:r>
              <a:rPr lang="fi-FI" sz="2800" dirty="0" smtClean="0"/>
              <a:t>* </a:t>
            </a:r>
            <a:r>
              <a:rPr lang="fi-FI" sz="2800" b="1" dirty="0" smtClean="0">
                <a:solidFill>
                  <a:srgbClr val="00B050"/>
                </a:solidFill>
              </a:rPr>
              <a:t>Kansallinen toimintaohjelma </a:t>
            </a:r>
            <a:r>
              <a:rPr lang="fi-FI" sz="2800" dirty="0" smtClean="0"/>
              <a:t>”NAPPI” keväällä 2011</a:t>
            </a:r>
          </a:p>
          <a:p>
            <a:endParaRPr lang="fi-FI" sz="2800" dirty="0" smtClean="0"/>
          </a:p>
          <a:p>
            <a:r>
              <a:rPr lang="fi-FI" sz="2800" dirty="0" smtClean="0"/>
              <a:t>* </a:t>
            </a:r>
            <a:r>
              <a:rPr lang="fi-FI" sz="2800" b="1" dirty="0" smtClean="0">
                <a:solidFill>
                  <a:srgbClr val="00B050"/>
                </a:solidFill>
              </a:rPr>
              <a:t>IPM</a:t>
            </a:r>
            <a:r>
              <a:rPr lang="fi-FI" sz="2800" dirty="0" smtClean="0"/>
              <a:t> keskeinen toimintaperiaate, käytettävä 2014</a:t>
            </a:r>
          </a:p>
          <a:p>
            <a:endParaRPr lang="fi-FI" sz="2800" dirty="0" smtClean="0"/>
          </a:p>
          <a:p>
            <a:r>
              <a:rPr lang="fi-FI" sz="2800" dirty="0" smtClean="0"/>
              <a:t>* </a:t>
            </a:r>
            <a:r>
              <a:rPr lang="fi-FI" sz="2800" dirty="0" err="1" smtClean="0"/>
              <a:t>IPM:n</a:t>
            </a:r>
            <a:r>
              <a:rPr lang="fi-FI" sz="2800" dirty="0" smtClean="0"/>
              <a:t> </a:t>
            </a:r>
            <a:r>
              <a:rPr lang="fi-FI" sz="2800" b="1" dirty="0" smtClean="0">
                <a:solidFill>
                  <a:srgbClr val="00B050"/>
                </a:solidFill>
              </a:rPr>
              <a:t>yleiset</a:t>
            </a:r>
            <a:r>
              <a:rPr lang="fi-FI" sz="2800" dirty="0" smtClean="0"/>
              <a:t> </a:t>
            </a:r>
            <a:r>
              <a:rPr lang="fi-FI" sz="2800" b="1" dirty="0" smtClean="0">
                <a:solidFill>
                  <a:srgbClr val="00B050"/>
                </a:solidFill>
              </a:rPr>
              <a:t>periaatteet</a:t>
            </a:r>
            <a:r>
              <a:rPr lang="fi-FI" sz="2800" dirty="0" smtClean="0"/>
              <a:t> määritelty asetuksessa</a:t>
            </a:r>
            <a:endParaRPr lang="fi-FI" sz="2800" dirty="0"/>
          </a:p>
        </p:txBody>
      </p:sp>
      <p:sp>
        <p:nvSpPr>
          <p:cNvPr id="7" name="Otsikko 1"/>
          <p:cNvSpPr>
            <a:spLocks noGrp="1"/>
          </p:cNvSpPr>
          <p:nvPr/>
        </p:nvSpPr>
        <p:spPr bwMode="auto">
          <a:xfrm>
            <a:off x="0" y="692696"/>
            <a:ext cx="82296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rgbClr val="34B23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4B233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4B233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4B233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4B233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fi-FI" dirty="0" smtClean="0"/>
              <a:t>TAUSTAA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Rikkakasvien esiintyminen: </a:t>
            </a:r>
            <a:br>
              <a:rPr lang="fi-FI" dirty="0" smtClean="0"/>
            </a:br>
            <a:r>
              <a:rPr lang="fi-FI" dirty="0" smtClean="0"/>
              <a:t>kyntö&gt;&lt; suorakylvö</a:t>
            </a:r>
            <a:endParaRPr lang="fi-FI" dirty="0"/>
          </a:p>
        </p:txBody>
      </p:sp>
      <p:graphicFrame>
        <p:nvGraphicFramePr>
          <p:cNvPr id="4" name="Sisällön paikkamerkki 3"/>
          <p:cNvGraphicFramePr>
            <a:graphicFrameLocks noGrp="1"/>
          </p:cNvGraphicFramePr>
          <p:nvPr>
            <p:ph idx="1"/>
          </p:nvPr>
        </p:nvGraphicFramePr>
        <p:xfrm>
          <a:off x="179512" y="1268760"/>
          <a:ext cx="8496944" cy="4857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>
                <a:solidFill>
                  <a:schemeClr val="accent6">
                    <a:lumMod val="75000"/>
                  </a:schemeClr>
                </a:solidFill>
              </a:rPr>
              <a:t>Herbisidikäsittelyjen</a:t>
            </a:r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 vaikutus satoon</a:t>
            </a:r>
            <a:endParaRPr lang="fi-FI" dirty="0"/>
          </a:p>
        </p:txBody>
      </p:sp>
      <p:graphicFrame>
        <p:nvGraphicFramePr>
          <p:cNvPr id="4" name="Sisällön paikkamerkki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kstikehys 4"/>
          <p:cNvSpPr txBox="1"/>
          <p:nvPr/>
        </p:nvSpPr>
        <p:spPr>
          <a:xfrm>
            <a:off x="1259632" y="1340768"/>
            <a:ext cx="7250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 smtClean="0"/>
              <a:t>  KAIKKI      S-VILJAT 	K-VILJAT   KAURA      VEHNÄ      OHRA</a:t>
            </a:r>
            <a:endParaRPr lang="fi-FI" b="1" dirty="0"/>
          </a:p>
        </p:txBody>
      </p:sp>
      <p:sp>
        <p:nvSpPr>
          <p:cNvPr id="6" name="Tekstikehys 5"/>
          <p:cNvSpPr txBox="1"/>
          <p:nvPr/>
        </p:nvSpPr>
        <p:spPr>
          <a:xfrm>
            <a:off x="1835696" y="1700808"/>
            <a:ext cx="6827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 smtClean="0"/>
              <a:t>9 %            9 %	       9 % 		12 %          9 %	        5 %    </a:t>
            </a:r>
            <a:endParaRPr lang="fi-FI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Kaavio 8"/>
          <p:cNvGraphicFramePr/>
          <p:nvPr/>
        </p:nvGraphicFramePr>
        <p:xfrm>
          <a:off x="539552" y="1268760"/>
          <a:ext cx="8208912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kstikehys 2"/>
          <p:cNvSpPr txBox="1"/>
          <p:nvPr/>
        </p:nvSpPr>
        <p:spPr>
          <a:xfrm>
            <a:off x="165260" y="260648"/>
            <a:ext cx="674255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800" b="1" dirty="0" smtClean="0"/>
              <a:t>Rikkakasvien torjunnan kannattavuus </a:t>
            </a:r>
          </a:p>
          <a:p>
            <a:r>
              <a:rPr lang="fi-FI" sz="2800" b="1" dirty="0" smtClean="0"/>
              <a:t>riippuvainen viljan hinnasta</a:t>
            </a:r>
            <a:endParaRPr lang="fi-FI" sz="2800" b="1" dirty="0"/>
          </a:p>
        </p:txBody>
      </p:sp>
      <p:sp>
        <p:nvSpPr>
          <p:cNvPr id="4" name="Tekstikehys 3"/>
          <p:cNvSpPr txBox="1"/>
          <p:nvPr/>
        </p:nvSpPr>
        <p:spPr>
          <a:xfrm>
            <a:off x="1619672" y="1268760"/>
            <a:ext cx="71705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b="1" dirty="0" err="1" smtClean="0"/>
              <a:t>PesticideLife</a:t>
            </a:r>
            <a:r>
              <a:rPr lang="fi-FI" sz="2000" b="1" dirty="0" smtClean="0"/>
              <a:t>:</a:t>
            </a:r>
            <a:r>
              <a:rPr lang="fi-FI" sz="2000" dirty="0" smtClean="0"/>
              <a:t> 77 viljalohkon tulosaineisto (tutkija Heikki Jalli)</a:t>
            </a:r>
            <a:endParaRPr lang="fi-FI" sz="2000" dirty="0"/>
          </a:p>
        </p:txBody>
      </p:sp>
      <p:sp>
        <p:nvSpPr>
          <p:cNvPr id="5" name="Tekstikehys 4"/>
          <p:cNvSpPr txBox="1"/>
          <p:nvPr/>
        </p:nvSpPr>
        <p:spPr>
          <a:xfrm>
            <a:off x="1763688" y="1700808"/>
            <a:ext cx="2666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Aine + ruiskutus 45 €/ha</a:t>
            </a:r>
            <a:endParaRPr lang="fi-FI" dirty="0"/>
          </a:p>
        </p:txBody>
      </p:sp>
      <p:sp>
        <p:nvSpPr>
          <p:cNvPr id="6" name="Tekstikehys 5"/>
          <p:cNvSpPr txBox="1"/>
          <p:nvPr/>
        </p:nvSpPr>
        <p:spPr>
          <a:xfrm>
            <a:off x="3347864" y="4653136"/>
            <a:ext cx="2287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2 per kämmenen ala</a:t>
            </a:r>
            <a:endParaRPr lang="fi-FI" dirty="0"/>
          </a:p>
        </p:txBody>
      </p:sp>
      <p:sp>
        <p:nvSpPr>
          <p:cNvPr id="7" name="Tekstikehys 6"/>
          <p:cNvSpPr txBox="1"/>
          <p:nvPr/>
        </p:nvSpPr>
        <p:spPr>
          <a:xfrm>
            <a:off x="5796136" y="328498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6 per kämmenen ala</a:t>
            </a:r>
            <a:endParaRPr lang="fi-FI" dirty="0"/>
          </a:p>
        </p:txBody>
      </p:sp>
      <p:sp>
        <p:nvSpPr>
          <p:cNvPr id="8" name="Tekstikehys 7"/>
          <p:cNvSpPr txBox="1"/>
          <p:nvPr/>
        </p:nvSpPr>
        <p:spPr>
          <a:xfrm>
            <a:off x="1115616" y="1556792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kg/ha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1143000"/>
          </a:xfrm>
        </p:spPr>
        <p:txBody>
          <a:bodyPr/>
          <a:lstStyle/>
          <a:p>
            <a:r>
              <a:rPr lang="fi-FI" dirty="0" err="1" smtClean="0">
                <a:solidFill>
                  <a:schemeClr val="accent6">
                    <a:lumMod val="75000"/>
                  </a:schemeClr>
                </a:solidFill>
              </a:rPr>
              <a:t>Herbisidiresistenssin</a:t>
            </a:r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 ehkäisy huomioitiin</a:t>
            </a:r>
            <a:endParaRPr lang="fi-FI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endParaRPr lang="fi-FI" sz="1800" dirty="0" smtClean="0"/>
          </a:p>
          <a:p>
            <a:endParaRPr lang="fi-FI" sz="1800" dirty="0" smtClean="0"/>
          </a:p>
          <a:p>
            <a:endParaRPr lang="fi-FI" dirty="0" smtClean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37088"/>
            <a:ext cx="8964488" cy="546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kstikehys 4"/>
          <p:cNvSpPr txBox="1"/>
          <p:nvPr/>
        </p:nvSpPr>
        <p:spPr>
          <a:xfrm>
            <a:off x="2051720" y="1700808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dirty="0" smtClean="0"/>
              <a:t>15</a:t>
            </a:r>
            <a:endParaRPr lang="fi-FI" sz="2000" dirty="0"/>
          </a:p>
        </p:txBody>
      </p:sp>
      <p:sp>
        <p:nvSpPr>
          <p:cNvPr id="6" name="Tekstikehys 5"/>
          <p:cNvSpPr txBox="1"/>
          <p:nvPr/>
        </p:nvSpPr>
        <p:spPr>
          <a:xfrm>
            <a:off x="6732240" y="450912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dirty="0" smtClean="0"/>
              <a:t>3</a:t>
            </a:r>
            <a:endParaRPr lang="fi-FI" sz="2000" dirty="0"/>
          </a:p>
        </p:txBody>
      </p:sp>
      <p:sp>
        <p:nvSpPr>
          <p:cNvPr id="7" name="Tekstikehys 6"/>
          <p:cNvSpPr txBox="1"/>
          <p:nvPr/>
        </p:nvSpPr>
        <p:spPr>
          <a:xfrm>
            <a:off x="7020272" y="371703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dirty="0" smtClean="0"/>
              <a:t>6</a:t>
            </a:r>
            <a:endParaRPr lang="fi-FI" sz="2000" dirty="0"/>
          </a:p>
        </p:txBody>
      </p:sp>
      <p:sp>
        <p:nvSpPr>
          <p:cNvPr id="8" name="Tekstikehys 7"/>
          <p:cNvSpPr txBox="1"/>
          <p:nvPr/>
        </p:nvSpPr>
        <p:spPr>
          <a:xfrm>
            <a:off x="7308304" y="1700808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dirty="0" smtClean="0"/>
              <a:t>15</a:t>
            </a:r>
            <a:endParaRPr lang="fi-FI" sz="2000" dirty="0"/>
          </a:p>
        </p:txBody>
      </p:sp>
      <p:sp>
        <p:nvSpPr>
          <p:cNvPr id="9" name="Tekstikehys 8"/>
          <p:cNvSpPr txBox="1"/>
          <p:nvPr/>
        </p:nvSpPr>
        <p:spPr>
          <a:xfrm>
            <a:off x="251520" y="1268760"/>
            <a:ext cx="3018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 smtClean="0"/>
              <a:t>77 LOHKOA/ 26 vuodessa</a:t>
            </a:r>
            <a:endParaRPr lang="fi-FI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15" descr="J:\Hankkeet\21090039_pesticidelife\Viestintä\Kuvat viestintäkäyttöön\Kopio Kuva3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tretch>
            <a:fillRect/>
          </a:stretch>
        </p:blipFill>
        <p:spPr bwMode="auto">
          <a:xfrm>
            <a:off x="1439" y="0"/>
            <a:ext cx="9142561" cy="695739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2" name="Sisällön paikkamerkki 8"/>
          <p:cNvSpPr>
            <a:spLocks noGrp="1"/>
          </p:cNvSpPr>
          <p:nvPr>
            <p:ph idx="4294967295"/>
          </p:nvPr>
        </p:nvSpPr>
        <p:spPr>
          <a:xfrm>
            <a:off x="-900608" y="332656"/>
            <a:ext cx="10297144" cy="748680"/>
          </a:xfrm>
        </p:spPr>
        <p:txBody>
          <a:bodyPr>
            <a:noAutofit/>
          </a:bodyPr>
          <a:lstStyle/>
          <a:p>
            <a:pPr lvl="2">
              <a:buNone/>
            </a:pPr>
            <a:r>
              <a:rPr lang="fi-FI" sz="3200" b="1" dirty="0" smtClean="0"/>
              <a:t>Kasvinsuojeluaineiden myynti- ja käyttötiedot</a:t>
            </a:r>
          </a:p>
          <a:p>
            <a:pPr>
              <a:buNone/>
            </a:pP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Kuva 1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412776"/>
            <a:ext cx="7920880" cy="519041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Tekstikehys 4"/>
          <p:cNvSpPr txBox="1"/>
          <p:nvPr/>
        </p:nvSpPr>
        <p:spPr>
          <a:xfrm>
            <a:off x="107504" y="908720"/>
            <a:ext cx="8791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Ympäristöriskien- ja vaikutusten laskeminen HAIR riski-indikaattorit + USETOX- malli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291264" cy="936104"/>
          </a:xfrm>
        </p:spPr>
        <p:txBody>
          <a:bodyPr/>
          <a:lstStyle/>
          <a:p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Verkostoituminen</a:t>
            </a:r>
            <a:endParaRPr lang="fi-FI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251520" y="908720"/>
            <a:ext cx="8892480" cy="5589240"/>
          </a:xfrm>
        </p:spPr>
        <p:txBody>
          <a:bodyPr/>
          <a:lstStyle/>
          <a:p>
            <a:pPr>
              <a:buNone/>
            </a:pPr>
            <a:r>
              <a:rPr lang="fi-FI" b="1" dirty="0" smtClean="0">
                <a:solidFill>
                  <a:schemeClr val="accent6">
                    <a:lumMod val="75000"/>
                  </a:schemeClr>
                </a:solidFill>
              </a:rPr>
              <a:t>Viljelijäyhteistyö:</a:t>
            </a:r>
            <a:r>
              <a:rPr lang="fi-FI" b="1" dirty="0" smtClean="0"/>
              <a:t> 	</a:t>
            </a:r>
            <a:r>
              <a:rPr lang="fi-FI" dirty="0" smtClean="0"/>
              <a:t>demonstraatiotiloja 9, sopimustiloja 32</a:t>
            </a:r>
          </a:p>
          <a:p>
            <a:pPr>
              <a:buNone/>
            </a:pPr>
            <a:r>
              <a:rPr lang="fi-FI" dirty="0" smtClean="0"/>
              <a:t>				pellonpiennartapahtumat 9 kpl</a:t>
            </a:r>
          </a:p>
          <a:p>
            <a:pPr>
              <a:buNone/>
            </a:pPr>
            <a:r>
              <a:rPr lang="fi-FI" b="1" dirty="0" smtClean="0">
                <a:solidFill>
                  <a:schemeClr val="accent6">
                    <a:lumMod val="75000"/>
                  </a:schemeClr>
                </a:solidFill>
              </a:rPr>
              <a:t>Hankekumppanit:</a:t>
            </a:r>
            <a:r>
              <a:rPr lang="fi-FI" dirty="0" smtClean="0"/>
              <a:t> MTT, Syke, </a:t>
            </a:r>
            <a:r>
              <a:rPr lang="fi-FI" dirty="0" err="1" smtClean="0"/>
              <a:t>Tukes</a:t>
            </a:r>
            <a:r>
              <a:rPr lang="fi-FI" dirty="0" smtClean="0"/>
              <a:t> ja NSL MTT/kasvinsuojelututkijat/tekniset</a:t>
            </a:r>
          </a:p>
          <a:p>
            <a:pPr>
              <a:buNone/>
            </a:pPr>
            <a:r>
              <a:rPr lang="fi-FI" dirty="0" smtClean="0"/>
              <a:t>	Muut kasvinsuojeluhankkeet </a:t>
            </a:r>
            <a:r>
              <a:rPr lang="fi-FI" b="1" dirty="0" smtClean="0">
                <a:solidFill>
                  <a:schemeClr val="accent2">
                    <a:lumMod val="50000"/>
                  </a:schemeClr>
                </a:solidFill>
              </a:rPr>
              <a:t>IPM APU, VIPM</a:t>
            </a:r>
            <a:r>
              <a:rPr lang="fi-FI" dirty="0" smtClean="0"/>
              <a:t>, Teho Plus</a:t>
            </a:r>
          </a:p>
          <a:p>
            <a:pPr>
              <a:buNone/>
            </a:pPr>
            <a:r>
              <a:rPr lang="fi-FI" dirty="0" smtClean="0"/>
              <a:t>	</a:t>
            </a:r>
            <a:r>
              <a:rPr lang="fi-FI" dirty="0" err="1" smtClean="0"/>
              <a:t>MMM/Tike</a:t>
            </a:r>
            <a:r>
              <a:rPr lang="fi-FI" dirty="0" smtClean="0"/>
              <a:t>: kasvinsuojeluaineiden käytön pilottiaineisto 2007</a:t>
            </a:r>
          </a:p>
          <a:p>
            <a:pPr>
              <a:buNone/>
            </a:pPr>
            <a:endParaRPr lang="fi-FI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r>
              <a:rPr lang="fi-FI" b="1" dirty="0" smtClean="0">
                <a:solidFill>
                  <a:schemeClr val="accent6">
                    <a:lumMod val="75000"/>
                  </a:schemeClr>
                </a:solidFill>
              </a:rPr>
              <a:t>Kasvinsuojeluseura KSS</a:t>
            </a:r>
          </a:p>
          <a:p>
            <a:pPr>
              <a:buNone/>
            </a:pPr>
            <a:r>
              <a:rPr lang="fi-FI" dirty="0" smtClean="0"/>
              <a:t>Berner OY, Raisio Yhtymä, Kesko,</a:t>
            </a:r>
          </a:p>
          <a:p>
            <a:pPr>
              <a:buNone/>
            </a:pPr>
            <a:r>
              <a:rPr lang="fi-FI" dirty="0" err="1" smtClean="0"/>
              <a:t>Boreal</a:t>
            </a:r>
            <a:r>
              <a:rPr lang="fi-FI" dirty="0" smtClean="0"/>
              <a:t> Kasvinjalostus, </a:t>
            </a:r>
            <a:r>
              <a:rPr lang="fi-FI" dirty="0" err="1" smtClean="0"/>
              <a:t>Yara</a:t>
            </a:r>
            <a:endParaRPr lang="fi-FI" dirty="0" smtClean="0"/>
          </a:p>
          <a:p>
            <a:endParaRPr lang="fi-FI" dirty="0" smtClean="0"/>
          </a:p>
          <a:p>
            <a:pPr>
              <a:buNone/>
            </a:pPr>
            <a:r>
              <a:rPr lang="fi-FI" b="1" dirty="0" err="1" smtClean="0">
                <a:solidFill>
                  <a:schemeClr val="accent6">
                    <a:lumMod val="75000"/>
                  </a:schemeClr>
                </a:solidFill>
              </a:rPr>
              <a:t>Nordic-Baltic</a:t>
            </a:r>
            <a:r>
              <a:rPr lang="fi-FI" b="1" dirty="0" smtClean="0">
                <a:solidFill>
                  <a:schemeClr val="accent6">
                    <a:lumMod val="75000"/>
                  </a:schemeClr>
                </a:solidFill>
              </a:rPr>
              <a:t> yhteistyö</a:t>
            </a:r>
          </a:p>
          <a:p>
            <a:pPr>
              <a:buNone/>
            </a:pPr>
            <a:r>
              <a:rPr lang="fi-FI" dirty="0" smtClean="0"/>
              <a:t>NJF IPM työryhmä, seminaari 2012</a:t>
            </a:r>
          </a:p>
          <a:p>
            <a:endParaRPr lang="fi-FI" dirty="0" smtClean="0"/>
          </a:p>
        </p:txBody>
      </p:sp>
      <p:pic>
        <p:nvPicPr>
          <p:cNvPr id="3076" name="Picture 4" descr="J:\Hankkeet\21090039_pesticidelife\Tuotokset\Kuvat\2010 Uusimaa\Nyholm\IMG_01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429000"/>
            <a:ext cx="4067944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fi-FI" dirty="0" smtClean="0"/>
              <a:t>Viestintä 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23528" y="908720"/>
            <a:ext cx="8712968" cy="5616624"/>
          </a:xfrm>
        </p:spPr>
        <p:txBody>
          <a:bodyPr/>
          <a:lstStyle/>
          <a:p>
            <a:pPr>
              <a:buNone/>
            </a:pPr>
            <a:r>
              <a:rPr lang="fi-FI" b="1" dirty="0" err="1" smtClean="0">
                <a:hlinkClick r:id="rId2"/>
              </a:rPr>
              <a:t>www.mtt.fi/pesticidelife</a:t>
            </a:r>
            <a:r>
              <a:rPr lang="fi-FI" b="1" dirty="0" smtClean="0"/>
              <a:t>  </a:t>
            </a:r>
            <a:r>
              <a:rPr lang="fi-FI" dirty="0" smtClean="0"/>
              <a:t>FI, EN, SE</a:t>
            </a:r>
          </a:p>
          <a:p>
            <a:pPr>
              <a:buNone/>
            </a:pPr>
            <a:endParaRPr lang="fi-FI" sz="2200" dirty="0" smtClean="0">
              <a:solidFill>
                <a:srgbClr val="990000"/>
              </a:solidFill>
            </a:endParaRPr>
          </a:p>
          <a:p>
            <a:pPr>
              <a:buNone/>
            </a:pPr>
            <a:r>
              <a:rPr lang="fi-FI" dirty="0" smtClean="0">
                <a:solidFill>
                  <a:srgbClr val="990000"/>
                </a:solidFill>
              </a:rPr>
              <a:t>Esitelmät, yli 155</a:t>
            </a:r>
          </a:p>
          <a:p>
            <a:pPr>
              <a:buNone/>
            </a:pPr>
            <a:r>
              <a:rPr lang="fi-FI" dirty="0" smtClean="0">
                <a:solidFill>
                  <a:srgbClr val="990000"/>
                </a:solidFill>
              </a:rPr>
              <a:t>Artikkelit, </a:t>
            </a:r>
            <a:r>
              <a:rPr lang="fi-FI" smtClean="0">
                <a:solidFill>
                  <a:srgbClr val="990000"/>
                </a:solidFill>
              </a:rPr>
              <a:t>noin 100</a:t>
            </a:r>
            <a:endParaRPr lang="fi-FI" dirty="0" smtClean="0">
              <a:solidFill>
                <a:srgbClr val="990000"/>
              </a:solidFill>
            </a:endParaRPr>
          </a:p>
          <a:p>
            <a:pPr>
              <a:buNone/>
            </a:pPr>
            <a:r>
              <a:rPr lang="fi-FI" dirty="0" err="1" smtClean="0">
                <a:solidFill>
                  <a:srgbClr val="990000"/>
                </a:solidFill>
              </a:rPr>
              <a:t>Posterit</a:t>
            </a:r>
            <a:r>
              <a:rPr lang="fi-FI" dirty="0" smtClean="0">
                <a:solidFill>
                  <a:srgbClr val="990000"/>
                </a:solidFill>
              </a:rPr>
              <a:t>, noin 20</a:t>
            </a:r>
          </a:p>
          <a:p>
            <a:pPr>
              <a:buNone/>
            </a:pPr>
            <a:r>
              <a:rPr lang="fi-FI" b="1" dirty="0" smtClean="0">
                <a:solidFill>
                  <a:srgbClr val="990000"/>
                </a:solidFill>
              </a:rPr>
              <a:t>3 IPM koulutusvideota</a:t>
            </a:r>
          </a:p>
          <a:p>
            <a:pPr>
              <a:buNone/>
            </a:pPr>
            <a:r>
              <a:rPr lang="fi-FI" b="1" dirty="0" smtClean="0">
                <a:solidFill>
                  <a:srgbClr val="002060"/>
                </a:solidFill>
              </a:rPr>
              <a:t>MTT Raportti </a:t>
            </a:r>
            <a:r>
              <a:rPr lang="fi-FI" dirty="0" smtClean="0">
                <a:solidFill>
                  <a:srgbClr val="002060"/>
                </a:solidFill>
              </a:rPr>
              <a:t>sarjan julkaisut: </a:t>
            </a:r>
          </a:p>
          <a:p>
            <a:pPr>
              <a:buNone/>
            </a:pPr>
            <a:r>
              <a:rPr lang="fi-FI" b="1" dirty="0" smtClean="0">
                <a:solidFill>
                  <a:srgbClr val="002060"/>
                </a:solidFill>
              </a:rPr>
              <a:t>20, 105, 107, 108, 109</a:t>
            </a:r>
          </a:p>
          <a:p>
            <a:pPr>
              <a:buNone/>
            </a:pPr>
            <a:endParaRPr lang="fi-FI" dirty="0" smtClean="0"/>
          </a:p>
          <a:p>
            <a:pPr>
              <a:buNone/>
            </a:pPr>
            <a:r>
              <a:rPr lang="fi-FI" b="1" dirty="0" smtClean="0"/>
              <a:t>IPM </a:t>
            </a:r>
            <a:r>
              <a:rPr lang="fi-FI" b="1" dirty="0" err="1" smtClean="0"/>
              <a:t>tietoalusta</a:t>
            </a:r>
            <a:r>
              <a:rPr lang="fi-FI" dirty="0" err="1" smtClean="0"/>
              <a:t>/portaali</a:t>
            </a:r>
            <a:r>
              <a:rPr lang="fi-FI" dirty="0" smtClean="0"/>
              <a:t> kehitystyö</a:t>
            </a:r>
          </a:p>
          <a:p>
            <a:pPr>
              <a:buNone/>
            </a:pPr>
            <a:r>
              <a:rPr lang="fi-FI" b="1" dirty="0" smtClean="0"/>
              <a:t>IPM Matriisityö </a:t>
            </a:r>
            <a:r>
              <a:rPr lang="fi-FI" dirty="0" smtClean="0"/>
              <a:t>2012-2013: MTT, </a:t>
            </a:r>
            <a:r>
              <a:rPr lang="fi-FI" dirty="0" err="1" smtClean="0"/>
              <a:t>Tukes</a:t>
            </a:r>
            <a:r>
              <a:rPr lang="fi-FI" dirty="0" smtClean="0"/>
              <a:t>, HY, KSS Puutarhaliitto: viljelykasvikohtainen kasvinsuojelutietämys ja </a:t>
            </a:r>
          </a:p>
          <a:p>
            <a:pPr>
              <a:buNone/>
            </a:pPr>
            <a:r>
              <a:rPr lang="fi-FI" dirty="0" smtClean="0"/>
              <a:t>	tietoaukkojen kartoitus &gt;&gt; tutkimustarpeet</a:t>
            </a:r>
          </a:p>
          <a:p>
            <a:endParaRPr lang="fi-FI" dirty="0" smtClean="0"/>
          </a:p>
        </p:txBody>
      </p:sp>
      <p:pic>
        <p:nvPicPr>
          <p:cNvPr id="5122" name="Picture 2" descr="J:\Hankkeet\21090039_pesticidelife\Viestintä\Kuvat viestintäkäyttöön\Jalli_peltopäivä_rajattu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268760"/>
            <a:ext cx="3528392" cy="2636912"/>
          </a:xfrm>
          <a:prstGeom prst="rect">
            <a:avLst/>
          </a:prstGeom>
          <a:noFill/>
        </p:spPr>
      </p:pic>
      <p:pic>
        <p:nvPicPr>
          <p:cNvPr id="5123" name="Picture 3" descr="J:\Hankkeet\21090039_pesticidelife\Tuotokset\Kuvat\2011 Väliseminaari ja Syyspuinti Ilmajoella, Mid-term seminar at Ilmajoki\IMG_40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3068960"/>
            <a:ext cx="3313001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tsikk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Kiitos !</a:t>
            </a:r>
            <a:endParaRPr lang="fi-FI" dirty="0"/>
          </a:p>
        </p:txBody>
      </p:sp>
      <p:pic>
        <p:nvPicPr>
          <p:cNvPr id="10243" name="Picture 3" descr="J:\Hankkeet\21090039_pesticidelife\Tuotokset\Kuvat\2012 Ylistaron pellonpiennarilta sh\IMG_38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40569" y="1"/>
            <a:ext cx="10287001" cy="6858000"/>
          </a:xfrm>
          <a:prstGeom prst="rect">
            <a:avLst/>
          </a:prstGeom>
          <a:noFill/>
        </p:spPr>
      </p:pic>
      <p:sp>
        <p:nvSpPr>
          <p:cNvPr id="8" name="Tekstikehys 7"/>
          <p:cNvSpPr txBox="1"/>
          <p:nvPr/>
        </p:nvSpPr>
        <p:spPr>
          <a:xfrm>
            <a:off x="359024" y="260648"/>
            <a:ext cx="94695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6000" dirty="0" smtClean="0">
                <a:solidFill>
                  <a:schemeClr val="accent2">
                    <a:lumMod val="50000"/>
                  </a:schemeClr>
                </a:solidFill>
                <a:latin typeface="Imprint MT Shadow" pitchFamily="82" charset="0"/>
                <a:cs typeface="Calibri" pitchFamily="34" charset="0"/>
              </a:rPr>
              <a:t>Lämmin kiitos</a:t>
            </a:r>
          </a:p>
          <a:p>
            <a:endParaRPr lang="fi-FI" sz="3600" dirty="0">
              <a:solidFill>
                <a:schemeClr val="accent2">
                  <a:lumMod val="50000"/>
                </a:schemeClr>
              </a:solidFill>
              <a:latin typeface="Imprint MT Shadow" pitchFamily="82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IPM = </a:t>
            </a:r>
            <a:r>
              <a:rPr lang="fi-FI" dirty="0" err="1" smtClean="0"/>
              <a:t>Integrated</a:t>
            </a:r>
            <a:r>
              <a:rPr lang="fi-FI" dirty="0" smtClean="0"/>
              <a:t> </a:t>
            </a:r>
            <a:r>
              <a:rPr lang="fi-FI" dirty="0" err="1" smtClean="0"/>
              <a:t>Pest</a:t>
            </a:r>
            <a:r>
              <a:rPr lang="fi-FI" dirty="0" smtClean="0"/>
              <a:t> Management; kasvinsuojelua kestävällä tavalla</a:t>
            </a:r>
          </a:p>
        </p:txBody>
      </p:sp>
      <p:sp>
        <p:nvSpPr>
          <p:cNvPr id="7171" name="Sisällön paikkamerkk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2988"/>
          </a:xfrm>
        </p:spPr>
        <p:txBody>
          <a:bodyPr/>
          <a:lstStyle/>
          <a:p>
            <a:r>
              <a:rPr lang="fi-FI" sz="2800" dirty="0" err="1" smtClean="0"/>
              <a:t>FAO:n</a:t>
            </a:r>
            <a:r>
              <a:rPr lang="fi-FI" sz="2800" dirty="0" smtClean="0"/>
              <a:t> (Food and </a:t>
            </a:r>
            <a:r>
              <a:rPr lang="fi-FI" sz="2800" dirty="0" err="1" smtClean="0"/>
              <a:t>Agriculture</a:t>
            </a:r>
            <a:r>
              <a:rPr lang="fi-FI" sz="2800" dirty="0" smtClean="0"/>
              <a:t> </a:t>
            </a:r>
            <a:r>
              <a:rPr lang="fi-FI" sz="2800" dirty="0" err="1" smtClean="0"/>
              <a:t>Organization</a:t>
            </a:r>
            <a:r>
              <a:rPr lang="fi-FI" sz="2800" dirty="0" smtClean="0"/>
              <a:t>) määritelmän mukaan integroitu torjunta tarkoittaa </a:t>
            </a:r>
            <a:r>
              <a:rPr lang="fi-FI" sz="2800" b="1" dirty="0" smtClean="0">
                <a:solidFill>
                  <a:schemeClr val="accent1">
                    <a:lumMod val="75000"/>
                  </a:schemeClr>
                </a:solidFill>
              </a:rPr>
              <a:t>kaikkien mahdollisten ja sopivien torjuntamenetelmien harkitsemista ja yhdistelyä </a:t>
            </a:r>
            <a:r>
              <a:rPr lang="fi-FI" sz="2800" dirty="0" smtClean="0"/>
              <a:t>pyrittäessä ehkäisemään kasvintuhooja-populaatioiden lisääntymistä</a:t>
            </a:r>
          </a:p>
          <a:p>
            <a:r>
              <a:rPr lang="fi-FI" sz="2800" dirty="0" smtClean="0"/>
              <a:t>Kasvinsuojeluaineiden ja muiden kasvinsuojelukeinojen käyttö pidetään tasolla, joka on </a:t>
            </a:r>
            <a:r>
              <a:rPr lang="fi-FI" sz="2800" b="1" dirty="0" smtClean="0">
                <a:solidFill>
                  <a:schemeClr val="accent1">
                    <a:lumMod val="75000"/>
                  </a:schemeClr>
                </a:solidFill>
              </a:rPr>
              <a:t>taloudellisesti perusteltu ja minimoi ihmisten terveydelle ja ympäristölle aiheutuvat riskit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ekstikehys 26"/>
          <p:cNvSpPr txBox="1">
            <a:spLocks noChangeArrowheads="1"/>
          </p:cNvSpPr>
          <p:nvPr/>
        </p:nvSpPr>
        <p:spPr bwMode="auto">
          <a:xfrm>
            <a:off x="251520" y="2132856"/>
            <a:ext cx="8361583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i-FI" sz="2800" dirty="0"/>
              <a:t>”IPM on sitä että toimitaan luonnon kanssa samaan</a:t>
            </a:r>
            <a:br>
              <a:rPr lang="fi-FI" sz="2800" dirty="0"/>
            </a:br>
            <a:r>
              <a:rPr lang="fi-FI" sz="2800" dirty="0"/>
              <a:t> suuntaan eikä sitä vastaan.” </a:t>
            </a:r>
          </a:p>
          <a:p>
            <a:pPr algn="ctr"/>
            <a:r>
              <a:rPr lang="fi-FI" sz="2800" dirty="0" smtClean="0"/>
              <a:t> </a:t>
            </a:r>
            <a:r>
              <a:rPr lang="fi-FI" sz="2800" dirty="0"/>
              <a:t>- </a:t>
            </a:r>
            <a:r>
              <a:rPr lang="fi-FI" sz="2800" dirty="0">
                <a:solidFill>
                  <a:schemeClr val="accent6">
                    <a:lumMod val="75000"/>
                  </a:schemeClr>
                </a:solidFill>
              </a:rPr>
              <a:t>viljelijä Etelä-Pohjanmaalta </a:t>
            </a:r>
            <a:r>
              <a:rPr lang="fi-FI" sz="2800" dirty="0" smtClean="0"/>
              <a:t>– </a:t>
            </a:r>
          </a:p>
          <a:p>
            <a:pPr algn="ctr"/>
            <a:endParaRPr lang="fi-FI" sz="2800" dirty="0" smtClean="0"/>
          </a:p>
          <a:p>
            <a:pPr algn="ctr"/>
            <a:r>
              <a:rPr lang="fi-FI" sz="2800" dirty="0" smtClean="0"/>
              <a:t>Tilakohtaista, paikallisiin olosuhteisiin sovitettua kasvinsuojelua ja sen jatkuvaa kehittämistä ja uuden oppimista</a:t>
            </a:r>
            <a:endParaRPr lang="fi-FI" sz="2800" dirty="0"/>
          </a:p>
        </p:txBody>
      </p:sp>
      <p:sp>
        <p:nvSpPr>
          <p:cNvPr id="7" name="Otsikko 1"/>
          <p:cNvSpPr>
            <a:spLocks noGrp="1"/>
          </p:cNvSpPr>
          <p:nvPr/>
        </p:nvSpPr>
        <p:spPr bwMode="auto">
          <a:xfrm>
            <a:off x="0" y="1124744"/>
            <a:ext cx="82296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rgbClr val="34B23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4B233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4B233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4B233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4B233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fi-FI" dirty="0" smtClean="0"/>
              <a:t>Mitä on </a:t>
            </a:r>
            <a:r>
              <a:rPr lang="fi-FI" dirty="0" err="1" smtClean="0"/>
              <a:t>ipm</a:t>
            </a:r>
            <a:r>
              <a:rPr lang="fi-FI" dirty="0" smtClean="0"/>
              <a:t>?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yhmä 18"/>
          <p:cNvGrpSpPr>
            <a:grpSpLocks/>
          </p:cNvGrpSpPr>
          <p:nvPr/>
        </p:nvGrpSpPr>
        <p:grpSpPr bwMode="auto">
          <a:xfrm>
            <a:off x="1547664" y="836713"/>
            <a:ext cx="7128792" cy="5760640"/>
            <a:chOff x="1643063" y="0"/>
            <a:chExt cx="6865937" cy="6858000"/>
          </a:xfrm>
        </p:grpSpPr>
        <p:pic>
          <p:nvPicPr>
            <p:cNvPr id="12298" name="Kuva 4" descr="IPMJigsawPuzzle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43063" y="0"/>
              <a:ext cx="6865937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299" name="Tekstikehys 5"/>
            <p:cNvSpPr txBox="1">
              <a:spLocks noChangeArrowheads="1"/>
            </p:cNvSpPr>
            <p:nvPr/>
          </p:nvSpPr>
          <p:spPr bwMode="auto">
            <a:xfrm>
              <a:off x="4286250" y="3000376"/>
              <a:ext cx="1797299" cy="10104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i-FI" sz="1400" b="1">
                  <a:solidFill>
                    <a:srgbClr val="0066CC"/>
                  </a:solidFill>
                  <a:latin typeface="Calibri" pitchFamily="34" charset="0"/>
                </a:rPr>
                <a:t>Paikallisiin </a:t>
              </a:r>
              <a:br>
                <a:rPr lang="fi-FI" sz="1400" b="1">
                  <a:solidFill>
                    <a:srgbClr val="0066CC"/>
                  </a:solidFill>
                  <a:latin typeface="Calibri" pitchFamily="34" charset="0"/>
                </a:rPr>
              </a:br>
              <a:r>
                <a:rPr lang="fi-FI" sz="1400" b="1">
                  <a:solidFill>
                    <a:srgbClr val="0066CC"/>
                  </a:solidFill>
                  <a:latin typeface="Calibri" pitchFamily="34" charset="0"/>
                </a:rPr>
                <a:t>olosuhteisiin</a:t>
              </a:r>
              <a:br>
                <a:rPr lang="fi-FI" sz="1400" b="1">
                  <a:solidFill>
                    <a:srgbClr val="0066CC"/>
                  </a:solidFill>
                  <a:latin typeface="Calibri" pitchFamily="34" charset="0"/>
                </a:rPr>
              </a:br>
              <a:r>
                <a:rPr lang="fi-FI" sz="1400" b="1">
                  <a:solidFill>
                    <a:srgbClr val="0066CC"/>
                  </a:solidFill>
                  <a:latin typeface="Calibri" pitchFamily="34" charset="0"/>
                </a:rPr>
                <a:t>sovitettu IPM </a:t>
              </a:r>
            </a:p>
          </p:txBody>
        </p:sp>
        <p:sp>
          <p:nvSpPr>
            <p:cNvPr id="12300" name="Tekstikehys 6"/>
            <p:cNvSpPr txBox="1">
              <a:spLocks noChangeArrowheads="1"/>
            </p:cNvSpPr>
            <p:nvPr/>
          </p:nvSpPr>
          <p:spPr bwMode="auto">
            <a:xfrm>
              <a:off x="2286000" y="857250"/>
              <a:ext cx="1649387" cy="10104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i-FI" sz="1400"/>
                <a:t>Suunnittele,</a:t>
              </a:r>
              <a:br>
                <a:rPr lang="fi-FI" sz="1400"/>
              </a:br>
              <a:r>
                <a:rPr lang="fi-FI" sz="1400"/>
                <a:t>estä ja </a:t>
              </a:r>
              <a:br>
                <a:rPr lang="fi-FI" sz="1400"/>
              </a:br>
              <a:r>
                <a:rPr lang="fi-FI" sz="1400"/>
                <a:t>ehkäise</a:t>
              </a:r>
            </a:p>
          </p:txBody>
        </p:sp>
        <p:sp>
          <p:nvSpPr>
            <p:cNvPr id="12301" name="Tekstikehys 7"/>
            <p:cNvSpPr txBox="1">
              <a:spLocks noChangeArrowheads="1"/>
            </p:cNvSpPr>
            <p:nvPr/>
          </p:nvSpPr>
          <p:spPr bwMode="auto">
            <a:xfrm>
              <a:off x="4572000" y="1000125"/>
              <a:ext cx="1299958" cy="421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i-FI" sz="1400"/>
                <a:t>Tarkkaile</a:t>
              </a:r>
            </a:p>
          </p:txBody>
        </p:sp>
        <p:sp>
          <p:nvSpPr>
            <p:cNvPr id="12302" name="Tekstikehys 8"/>
            <p:cNvSpPr txBox="1">
              <a:spLocks noChangeArrowheads="1"/>
            </p:cNvSpPr>
            <p:nvPr/>
          </p:nvSpPr>
          <p:spPr bwMode="auto">
            <a:xfrm>
              <a:off x="6572251" y="1000125"/>
              <a:ext cx="1749959" cy="7157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i-FI" sz="1400"/>
                <a:t>Käytä torjun-</a:t>
              </a:r>
              <a:br>
                <a:rPr lang="fi-FI" sz="1400"/>
              </a:br>
              <a:r>
                <a:rPr lang="fi-FI" sz="1400"/>
                <a:t>takynnyksiä</a:t>
              </a:r>
            </a:p>
          </p:txBody>
        </p:sp>
        <p:sp>
          <p:nvSpPr>
            <p:cNvPr id="12303" name="Tekstikehys 9"/>
            <p:cNvSpPr txBox="1">
              <a:spLocks noChangeArrowheads="1"/>
            </p:cNvSpPr>
            <p:nvPr/>
          </p:nvSpPr>
          <p:spPr bwMode="auto">
            <a:xfrm>
              <a:off x="6500813" y="2857500"/>
              <a:ext cx="1590915" cy="1305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i-FI" sz="1400" dirty="0"/>
                <a:t>Harkitse ei-</a:t>
              </a:r>
              <a:br>
                <a:rPr lang="fi-FI" sz="1400" dirty="0"/>
              </a:br>
              <a:r>
                <a:rPr lang="fi-FI" sz="1400" dirty="0"/>
                <a:t>kemiallisia</a:t>
              </a:r>
              <a:br>
                <a:rPr lang="fi-FI" sz="1400" dirty="0"/>
              </a:br>
              <a:r>
                <a:rPr lang="fi-FI" sz="1400" dirty="0"/>
                <a:t>torjunta-</a:t>
              </a:r>
              <a:br>
                <a:rPr lang="fi-FI" sz="1400" dirty="0"/>
              </a:br>
              <a:r>
                <a:rPr lang="fi-FI" sz="1400" dirty="0"/>
                <a:t>keinoja</a:t>
              </a:r>
            </a:p>
          </p:txBody>
        </p:sp>
        <p:sp>
          <p:nvSpPr>
            <p:cNvPr id="12304" name="Tekstikehys 10"/>
            <p:cNvSpPr txBox="1">
              <a:spLocks noChangeArrowheads="1"/>
            </p:cNvSpPr>
            <p:nvPr/>
          </p:nvSpPr>
          <p:spPr bwMode="auto">
            <a:xfrm>
              <a:off x="6357938" y="4857750"/>
              <a:ext cx="2098454" cy="15999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i-FI" sz="1400"/>
                <a:t>Täsmätorju</a:t>
              </a:r>
              <a:br>
                <a:rPr lang="fi-FI" sz="1400"/>
              </a:br>
              <a:r>
                <a:rPr lang="fi-FI" sz="1400"/>
                <a:t>ja minimoi </a:t>
              </a:r>
              <a:br>
                <a:rPr lang="fi-FI" sz="1400"/>
              </a:br>
              <a:r>
                <a:rPr lang="fi-FI" sz="1400"/>
                <a:t>sivuvaikutukset</a:t>
              </a:r>
              <a:br>
                <a:rPr lang="fi-FI" sz="1400"/>
              </a:br>
              <a:r>
                <a:rPr lang="fi-FI" sz="1400"/>
                <a:t>(levitysmenetel-</a:t>
              </a:r>
              <a:br>
                <a:rPr lang="fi-FI" sz="1400"/>
              </a:br>
              <a:r>
                <a:rPr lang="fi-FI" sz="1400"/>
                <a:t>mät)</a:t>
              </a:r>
            </a:p>
          </p:txBody>
        </p:sp>
        <p:sp>
          <p:nvSpPr>
            <p:cNvPr id="12305" name="Tekstikehys 11"/>
            <p:cNvSpPr txBox="1">
              <a:spLocks noChangeArrowheads="1"/>
            </p:cNvSpPr>
            <p:nvPr/>
          </p:nvSpPr>
          <p:spPr bwMode="auto">
            <a:xfrm>
              <a:off x="4286250" y="5000625"/>
              <a:ext cx="2301938" cy="1305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i-FI" sz="1400"/>
                <a:t>Minimoi kasvin-</a:t>
              </a:r>
              <a:br>
                <a:rPr lang="fi-FI" sz="1400"/>
              </a:br>
              <a:r>
                <a:rPr lang="fi-FI" sz="1400"/>
                <a:t>suojeluaineiden</a:t>
              </a:r>
            </a:p>
            <a:p>
              <a:r>
                <a:rPr lang="fi-FI" sz="1400"/>
                <a:t>käyttö vain välttä-</a:t>
              </a:r>
              <a:br>
                <a:rPr lang="fi-FI" sz="1400"/>
              </a:br>
              <a:r>
                <a:rPr lang="fi-FI" sz="1400"/>
                <a:t>mättömimpään</a:t>
              </a:r>
            </a:p>
          </p:txBody>
        </p:sp>
        <p:sp>
          <p:nvSpPr>
            <p:cNvPr id="12306" name="Tekstikehys 12"/>
            <p:cNvSpPr txBox="1">
              <a:spLocks noChangeArrowheads="1"/>
            </p:cNvSpPr>
            <p:nvPr/>
          </p:nvSpPr>
          <p:spPr bwMode="auto">
            <a:xfrm>
              <a:off x="2214563" y="5143500"/>
              <a:ext cx="2142894" cy="10104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i-FI" sz="1400"/>
                <a:t>Ehkäise resis-</a:t>
              </a:r>
              <a:br>
                <a:rPr lang="fi-FI" sz="1400"/>
              </a:br>
              <a:r>
                <a:rPr lang="fi-FI" sz="1400"/>
                <a:t>tenssin syntymi-</a:t>
              </a:r>
              <a:br>
                <a:rPr lang="fi-FI" sz="1400"/>
              </a:br>
              <a:r>
                <a:rPr lang="fi-FI" sz="1400"/>
                <a:t>nen</a:t>
              </a:r>
            </a:p>
          </p:txBody>
        </p:sp>
        <p:sp>
          <p:nvSpPr>
            <p:cNvPr id="12307" name="Tekstikehys 13"/>
            <p:cNvSpPr txBox="1">
              <a:spLocks noChangeArrowheads="1"/>
            </p:cNvSpPr>
            <p:nvPr/>
          </p:nvSpPr>
          <p:spPr bwMode="auto">
            <a:xfrm>
              <a:off x="2214563" y="3000376"/>
              <a:ext cx="1894970" cy="10104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i-FI" sz="1400"/>
                <a:t>Dokumentoi</a:t>
              </a:r>
              <a:br>
                <a:rPr lang="fi-FI" sz="1400"/>
              </a:br>
              <a:r>
                <a:rPr lang="fi-FI" sz="1400"/>
                <a:t>arvioi onnistu-</a:t>
              </a:r>
              <a:br>
                <a:rPr lang="fi-FI" sz="1400"/>
              </a:br>
              <a:r>
                <a:rPr lang="fi-FI" sz="1400"/>
                <a:t>misesi ja opi</a:t>
              </a:r>
            </a:p>
          </p:txBody>
        </p:sp>
      </p:grpSp>
      <p:sp>
        <p:nvSpPr>
          <p:cNvPr id="12294" name="Tekstikehys 17"/>
          <p:cNvSpPr txBox="1">
            <a:spLocks noChangeArrowheads="1"/>
          </p:cNvSpPr>
          <p:nvPr/>
        </p:nvSpPr>
        <p:spPr bwMode="auto">
          <a:xfrm>
            <a:off x="1460500" y="6581775"/>
            <a:ext cx="26527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 sz="1200">
                <a:solidFill>
                  <a:schemeClr val="bg1"/>
                </a:solidFill>
              </a:rPr>
              <a:t>IPM-palapeli: Irene Vänninen, MTT</a:t>
            </a:r>
          </a:p>
        </p:txBody>
      </p:sp>
      <p:sp>
        <p:nvSpPr>
          <p:cNvPr id="12295" name="Tekstikehys 18"/>
          <p:cNvSpPr txBox="1">
            <a:spLocks noChangeArrowheads="1"/>
          </p:cNvSpPr>
          <p:nvPr/>
        </p:nvSpPr>
        <p:spPr bwMode="auto">
          <a:xfrm>
            <a:off x="2915816" y="6309320"/>
            <a:ext cx="343217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 sz="1200" dirty="0" err="1">
                <a:solidFill>
                  <a:schemeClr val="bg1"/>
                </a:solidFill>
              </a:rPr>
              <a:t>IPM-palapelin</a:t>
            </a:r>
            <a:r>
              <a:rPr lang="fi-FI" sz="1200" dirty="0">
                <a:solidFill>
                  <a:schemeClr val="bg1"/>
                </a:solidFill>
              </a:rPr>
              <a:t> suunnittelu: Irene Vänninen, MTT</a:t>
            </a:r>
          </a:p>
        </p:txBody>
      </p:sp>
      <p:sp>
        <p:nvSpPr>
          <p:cNvPr id="20" name="Tekstikehys 19"/>
          <p:cNvSpPr txBox="1"/>
          <p:nvPr/>
        </p:nvSpPr>
        <p:spPr>
          <a:xfrm>
            <a:off x="0" y="1196752"/>
            <a:ext cx="1619672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i-FI" sz="20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IPM </a:t>
            </a:r>
            <a:r>
              <a:rPr lang="fi-FI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fi-FI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fi-FI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yleiset</a:t>
            </a:r>
            <a:br>
              <a:rPr lang="fi-FI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fi-FI" sz="20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periaatteet</a:t>
            </a:r>
            <a:r>
              <a:rPr lang="fi-FI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endParaRPr lang="fi-FI" sz="2000" b="1" dirty="0" smtClean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fi-FI" sz="20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direktiivi</a:t>
            </a:r>
            <a:r>
              <a:rPr lang="fi-FI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fi-FI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fi-FI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2009/128 EY</a:t>
            </a:r>
            <a:br>
              <a:rPr lang="fi-FI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fi-FI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fi-FI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Viljelijän</a:t>
            </a:r>
            <a:b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</a:br>
            <a: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oikeudet:</a:t>
            </a:r>
          </a:p>
          <a:p>
            <a:pPr>
              <a:defRPr/>
            </a:pPr>
            <a: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  <a:sym typeface="Symbol"/>
              </a:rPr>
              <a:t> </a:t>
            </a:r>
            <a: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tieto</a:t>
            </a:r>
            <a:b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</a:br>
            <a: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  <a:sym typeface="Symbol"/>
              </a:rPr>
              <a:t> </a:t>
            </a:r>
            <a: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välineet</a:t>
            </a:r>
            <a:b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</a:br>
            <a: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  <a:sym typeface="Symbol"/>
              </a:rPr>
              <a:t> </a:t>
            </a:r>
            <a: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koulutus</a:t>
            </a:r>
            <a:b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</a:br>
            <a: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  <a:sym typeface="Symbol"/>
              </a:rPr>
              <a:t> </a:t>
            </a:r>
            <a: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neuvonta</a:t>
            </a:r>
          </a:p>
        </p:txBody>
      </p:sp>
      <p:sp>
        <p:nvSpPr>
          <p:cNvPr id="25" name="Otsikko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719137"/>
          </a:xfrm>
        </p:spPr>
        <p:txBody>
          <a:bodyPr/>
          <a:lstStyle/>
          <a:p>
            <a:pPr algn="ctr">
              <a:defRPr/>
            </a:pPr>
            <a:r>
              <a:rPr lang="fi-FI" dirty="0" smtClean="0"/>
              <a:t>Mitä on IPM?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ekstikehys 26"/>
          <p:cNvSpPr txBox="1">
            <a:spLocks noChangeArrowheads="1"/>
          </p:cNvSpPr>
          <p:nvPr/>
        </p:nvSpPr>
        <p:spPr bwMode="auto">
          <a:xfrm>
            <a:off x="395536" y="1052736"/>
            <a:ext cx="874846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fi-FI" sz="2800" dirty="0" smtClean="0"/>
              <a:t>Ei </a:t>
            </a:r>
            <a:r>
              <a:rPr lang="fi-FI" sz="2800" dirty="0" err="1" smtClean="0"/>
              <a:t>luomua</a:t>
            </a:r>
            <a:r>
              <a:rPr lang="fi-FI" sz="2800" dirty="0" smtClean="0"/>
              <a:t> vaikka voi olla lähellä sitä</a:t>
            </a:r>
          </a:p>
          <a:p>
            <a:pPr>
              <a:buFontTx/>
              <a:buChar char="-"/>
            </a:pPr>
            <a:r>
              <a:rPr lang="fi-FI" sz="2800" dirty="0" smtClean="0"/>
              <a:t>Ei näennäisviljelyä</a:t>
            </a:r>
          </a:p>
          <a:p>
            <a:pPr>
              <a:buFontTx/>
              <a:buChar char="-"/>
            </a:pPr>
            <a:r>
              <a:rPr lang="fi-FI" sz="2800" dirty="0" smtClean="0"/>
              <a:t>Ei maatalouskaupan pakettituote</a:t>
            </a:r>
          </a:p>
          <a:p>
            <a:pPr>
              <a:buFontTx/>
              <a:buChar char="-"/>
            </a:pPr>
            <a:r>
              <a:rPr lang="fi-FI" sz="2800" dirty="0" smtClean="0"/>
              <a:t>Ei pysyvä pakettiratkaisu</a:t>
            </a:r>
          </a:p>
          <a:p>
            <a:pPr>
              <a:buFontTx/>
              <a:buChar char="-"/>
            </a:pPr>
            <a:r>
              <a:rPr lang="fi-FI" sz="2800" dirty="0" smtClean="0"/>
              <a:t>Ei uhkapeliä; perustuu riskinarviointiin</a:t>
            </a:r>
          </a:p>
          <a:p>
            <a:pPr>
              <a:buFontTx/>
              <a:buChar char="-"/>
            </a:pPr>
            <a:r>
              <a:rPr lang="fi-FI" sz="2800" dirty="0" smtClean="0"/>
              <a:t>Ei kasvinsuojeluaineiden käytön lopettamista</a:t>
            </a:r>
          </a:p>
          <a:p>
            <a:pPr>
              <a:buFontTx/>
              <a:buChar char="-"/>
            </a:pPr>
            <a:r>
              <a:rPr lang="fi-FI" sz="2800" dirty="0" smtClean="0"/>
              <a:t>Ei rakettitiedettä</a:t>
            </a:r>
          </a:p>
          <a:p>
            <a:r>
              <a:rPr lang="fi-FI" sz="2800" dirty="0" smtClean="0"/>
              <a:t>	</a:t>
            </a:r>
            <a:r>
              <a:rPr lang="fi-FI" sz="2800" b="1" dirty="0" smtClean="0">
                <a:solidFill>
                  <a:schemeClr val="accent1">
                    <a:lumMod val="75000"/>
                  </a:schemeClr>
                </a:solidFill>
              </a:rPr>
              <a:t>¤</a:t>
            </a:r>
            <a:r>
              <a:rPr lang="fi-FI" sz="2800" dirty="0" smtClean="0">
                <a:solidFill>
                  <a:schemeClr val="accent1">
                    <a:lumMod val="75000"/>
                  </a:schemeClr>
                </a:solidFill>
              </a:rPr>
              <a:t> IPM pohjautuu terveen järjen käyttöön</a:t>
            </a:r>
          </a:p>
          <a:p>
            <a:r>
              <a:rPr lang="fi-FI" sz="2800" dirty="0" smtClean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fi-FI" sz="2800" b="1" dirty="0" smtClean="0">
                <a:solidFill>
                  <a:schemeClr val="accent1">
                    <a:lumMod val="75000"/>
                  </a:schemeClr>
                </a:solidFill>
              </a:rPr>
              <a:t>¤</a:t>
            </a:r>
            <a:r>
              <a:rPr lang="fi-FI" sz="2800" dirty="0" smtClean="0">
                <a:solidFill>
                  <a:schemeClr val="accent1">
                    <a:lumMod val="75000"/>
                  </a:schemeClr>
                </a:solidFill>
              </a:rPr>
              <a:t> On kestävä, tehokas tapa </a:t>
            </a:r>
            <a:r>
              <a:rPr lang="fi-FI" sz="2800" dirty="0" err="1" smtClean="0">
                <a:solidFill>
                  <a:schemeClr val="accent1">
                    <a:lumMod val="75000"/>
                  </a:schemeClr>
                </a:solidFill>
              </a:rPr>
              <a:t>toimia=lupa</a:t>
            </a:r>
            <a:r>
              <a:rPr lang="fi-FI" sz="2800" dirty="0" smtClean="0">
                <a:solidFill>
                  <a:schemeClr val="accent1">
                    <a:lumMod val="75000"/>
                  </a:schemeClr>
                </a:solidFill>
              </a:rPr>
              <a:t> tuottaa</a:t>
            </a:r>
          </a:p>
          <a:p>
            <a:r>
              <a:rPr lang="fi-FI" sz="2800" dirty="0" smtClean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fi-FI" sz="2800" b="1" dirty="0" smtClean="0">
                <a:solidFill>
                  <a:schemeClr val="accent1">
                    <a:lumMod val="75000"/>
                  </a:schemeClr>
                </a:solidFill>
              </a:rPr>
              <a:t>¤</a:t>
            </a:r>
            <a:r>
              <a:rPr lang="fi-FI" sz="2800" dirty="0" smtClean="0">
                <a:solidFill>
                  <a:schemeClr val="accent1">
                    <a:lumMod val="75000"/>
                  </a:schemeClr>
                </a:solidFill>
              </a:rPr>
              <a:t> On </a:t>
            </a:r>
            <a:r>
              <a:rPr lang="fi-FI" sz="2800" b="1" dirty="0" smtClean="0">
                <a:solidFill>
                  <a:schemeClr val="accent1">
                    <a:lumMod val="75000"/>
                  </a:schemeClr>
                </a:solidFill>
              </a:rPr>
              <a:t>ongelmanratkaisua</a:t>
            </a:r>
            <a:r>
              <a:rPr lang="fi-FI" sz="2800" dirty="0" smtClean="0">
                <a:solidFill>
                  <a:schemeClr val="accent1">
                    <a:lumMod val="75000"/>
                  </a:schemeClr>
                </a:solidFill>
              </a:rPr>
              <a:t> taloudellisesti, 	yhteiskunnallisesti ja ympäristöllisesti 	kestävästi </a:t>
            </a:r>
            <a:r>
              <a:rPr lang="fi-FI" sz="2800" b="1" dirty="0" smtClean="0">
                <a:solidFill>
                  <a:schemeClr val="accent1">
                    <a:lumMod val="75000"/>
                  </a:schemeClr>
                </a:solidFill>
              </a:rPr>
              <a:t>luomatta uusia ongelmia</a:t>
            </a:r>
          </a:p>
        </p:txBody>
      </p:sp>
      <p:sp>
        <p:nvSpPr>
          <p:cNvPr id="7" name="Otsikko 1"/>
          <p:cNvSpPr>
            <a:spLocks noGrp="1"/>
          </p:cNvSpPr>
          <p:nvPr/>
        </p:nvSpPr>
        <p:spPr bwMode="auto">
          <a:xfrm>
            <a:off x="0" y="0"/>
            <a:ext cx="822960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rgbClr val="34B23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4B233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4B233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4B233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4B233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fi-FI" dirty="0" err="1" smtClean="0"/>
              <a:t>ipm</a:t>
            </a:r>
            <a:r>
              <a:rPr lang="fi-FI" dirty="0" smtClean="0"/>
              <a:t> EI OLE</a:t>
            </a:r>
          </a:p>
          <a:p>
            <a:pPr algn="ctr">
              <a:defRPr/>
            </a:pPr>
            <a:r>
              <a:rPr lang="fi-FI" sz="2000" dirty="0" smtClean="0"/>
              <a:t>Mv. Jussi Talvitie, </a:t>
            </a:r>
            <a:r>
              <a:rPr lang="fi-FI" sz="2000" dirty="0" err="1" smtClean="0"/>
              <a:t>KSS:n</a:t>
            </a:r>
            <a:r>
              <a:rPr lang="fi-FI" sz="2000" dirty="0" smtClean="0"/>
              <a:t> </a:t>
            </a:r>
            <a:r>
              <a:rPr lang="fi-FI" sz="2000" b="0" dirty="0" smtClean="0"/>
              <a:t>Kasvinsuojelupäivä 21.1.2014</a:t>
            </a:r>
            <a:endParaRPr lang="fi-FI" sz="20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229600" cy="1143000"/>
          </a:xfrm>
        </p:spPr>
        <p:txBody>
          <a:bodyPr/>
          <a:lstStyle/>
          <a:p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Kasvinsuojeluaineiden ympäristöriskien vähentäminen pohjoisissa oloissa</a:t>
            </a:r>
            <a:endParaRPr lang="fi-FI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251520" y="1628800"/>
            <a:ext cx="8686800" cy="4752528"/>
          </a:xfrm>
        </p:spPr>
        <p:txBody>
          <a:bodyPr/>
          <a:lstStyle/>
          <a:p>
            <a:pPr>
              <a:buNone/>
            </a:pPr>
            <a:r>
              <a:rPr lang="fi-FI" sz="2800" b="1" dirty="0" err="1" smtClean="0">
                <a:solidFill>
                  <a:schemeClr val="accent5">
                    <a:lumMod val="50000"/>
                  </a:schemeClr>
                </a:solidFill>
              </a:rPr>
              <a:t>PesticideLife</a:t>
            </a:r>
            <a:r>
              <a:rPr lang="fi-FI" sz="2800" b="1" dirty="0" smtClean="0">
                <a:solidFill>
                  <a:schemeClr val="accent5">
                    <a:lumMod val="50000"/>
                  </a:schemeClr>
                </a:solidFill>
              </a:rPr>
              <a:t> 2010-2013</a:t>
            </a:r>
          </a:p>
          <a:p>
            <a:pPr>
              <a:buNone/>
            </a:pPr>
            <a:r>
              <a:rPr lang="fi-FI" b="1" dirty="0" smtClean="0">
                <a:solidFill>
                  <a:schemeClr val="accent5">
                    <a:lumMod val="50000"/>
                  </a:schemeClr>
                </a:solidFill>
              </a:rPr>
              <a:t>Kokonaisbudjetti 1,02 M€ </a:t>
            </a:r>
          </a:p>
          <a:p>
            <a:pPr>
              <a:buNone/>
            </a:pPr>
            <a:r>
              <a:rPr lang="fi-FI" b="1" dirty="0" smtClean="0">
                <a:solidFill>
                  <a:schemeClr val="accent5">
                    <a:lumMod val="50000"/>
                  </a:schemeClr>
                </a:solidFill>
              </a:rPr>
              <a:t>			</a:t>
            </a:r>
            <a:r>
              <a:rPr lang="fi-FI" dirty="0" smtClean="0">
                <a:solidFill>
                  <a:schemeClr val="accent5">
                    <a:lumMod val="50000"/>
                  </a:schemeClr>
                </a:solidFill>
              </a:rPr>
              <a:t>EU LIFE + 50 %</a:t>
            </a:r>
          </a:p>
          <a:p>
            <a:pPr>
              <a:buNone/>
            </a:pPr>
            <a:r>
              <a:rPr lang="fi-FI" b="1" dirty="0" smtClean="0">
                <a:solidFill>
                  <a:schemeClr val="accent5">
                    <a:lumMod val="50000"/>
                  </a:schemeClr>
                </a:solidFill>
              </a:rPr>
              <a:t>Hankekumppanit: MTT, </a:t>
            </a:r>
            <a:r>
              <a:rPr lang="fi-FI" b="1" dirty="0" err="1" smtClean="0">
                <a:solidFill>
                  <a:schemeClr val="accent5">
                    <a:lumMod val="50000"/>
                  </a:schemeClr>
                </a:solidFill>
              </a:rPr>
              <a:t>Tukes</a:t>
            </a:r>
            <a:r>
              <a:rPr lang="fi-FI" b="1" dirty="0" smtClean="0">
                <a:solidFill>
                  <a:schemeClr val="accent5">
                    <a:lumMod val="50000"/>
                  </a:schemeClr>
                </a:solidFill>
              </a:rPr>
              <a:t>, NSL	</a:t>
            </a:r>
          </a:p>
          <a:p>
            <a:pPr>
              <a:buNone/>
            </a:pPr>
            <a:r>
              <a:rPr lang="fi-FI" b="1" dirty="0" smtClean="0">
                <a:solidFill>
                  <a:schemeClr val="accent5">
                    <a:lumMod val="50000"/>
                  </a:schemeClr>
                </a:solidFill>
              </a:rPr>
              <a:t>Kohde: 	viljanviljely </a:t>
            </a:r>
          </a:p>
          <a:p>
            <a:pPr>
              <a:buNone/>
            </a:pPr>
            <a:r>
              <a:rPr lang="fi-FI" b="1" dirty="0" smtClean="0">
                <a:solidFill>
                  <a:schemeClr val="accent5">
                    <a:lumMod val="50000"/>
                  </a:schemeClr>
                </a:solidFill>
              </a:rPr>
              <a:t>			</a:t>
            </a:r>
            <a:r>
              <a:rPr lang="fi-FI" dirty="0" smtClean="0">
                <a:solidFill>
                  <a:schemeClr val="accent5">
                    <a:lumMod val="50000"/>
                  </a:schemeClr>
                </a:solidFill>
              </a:rPr>
              <a:t>tuotantoalasta 58 %	</a:t>
            </a:r>
          </a:p>
          <a:p>
            <a:pPr>
              <a:buNone/>
            </a:pPr>
            <a:r>
              <a:rPr lang="fi-FI" dirty="0" smtClean="0">
                <a:solidFill>
                  <a:schemeClr val="accent5">
                    <a:lumMod val="50000"/>
                  </a:schemeClr>
                </a:solidFill>
              </a:rPr>
              <a:t>	</a:t>
            </a:r>
          </a:p>
          <a:p>
            <a:pPr>
              <a:buNone/>
            </a:pPr>
            <a:r>
              <a:rPr lang="fi-FI" dirty="0" smtClean="0">
                <a:solidFill>
                  <a:schemeClr val="accent5">
                    <a:lumMod val="50000"/>
                  </a:schemeClr>
                </a:solidFill>
              </a:rPr>
              <a:t>	-pinta-alasta 10 % pintavesiä</a:t>
            </a:r>
          </a:p>
          <a:p>
            <a:pPr>
              <a:buNone/>
            </a:pPr>
            <a:r>
              <a:rPr lang="fi-FI" dirty="0" smtClean="0">
                <a:solidFill>
                  <a:schemeClr val="accent5">
                    <a:lumMod val="50000"/>
                  </a:schemeClr>
                </a:solidFill>
              </a:rPr>
              <a:t>	-pinta-alasta peltoja 6,8 %</a:t>
            </a:r>
          </a:p>
          <a:p>
            <a:pPr>
              <a:buNone/>
            </a:pPr>
            <a:r>
              <a:rPr lang="fi-FI" dirty="0" smtClean="0">
                <a:solidFill>
                  <a:schemeClr val="accent5">
                    <a:lumMod val="50000"/>
                  </a:schemeClr>
                </a:solidFill>
              </a:rPr>
              <a:t>	-järviä 187 000 kpl, jokia 25 000 km</a:t>
            </a:r>
            <a:endParaRPr lang="fi-FI" dirty="0"/>
          </a:p>
        </p:txBody>
      </p:sp>
      <p:pic>
        <p:nvPicPr>
          <p:cNvPr id="1026" name="Picture 2" descr="C:\Users\kvo4\AppData\Local\Microsoft\Windows\Temporary Internet Files\Content.Outlook\AFP4WD23\Vesistökartta_F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700808"/>
            <a:ext cx="3299553" cy="4660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260648"/>
            <a:ext cx="8686800" cy="6264696"/>
          </a:xfrm>
        </p:spPr>
        <p:txBody>
          <a:bodyPr/>
          <a:lstStyle/>
          <a:p>
            <a:pPr>
              <a:buNone/>
            </a:pPr>
            <a:r>
              <a:rPr lang="fi-FI" sz="3200" b="1" dirty="0" smtClean="0">
                <a:solidFill>
                  <a:schemeClr val="accent6">
                    <a:lumMod val="75000"/>
                  </a:schemeClr>
                </a:solidFill>
              </a:rPr>
              <a:t>Hankkeen tavoitteet</a:t>
            </a:r>
          </a:p>
          <a:p>
            <a:pPr>
              <a:buNone/>
            </a:pPr>
            <a:endParaRPr lang="fi-FI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fi-FI" dirty="0" err="1" smtClean="0">
                <a:solidFill>
                  <a:srgbClr val="002060"/>
                </a:solidFill>
              </a:rPr>
              <a:t>-Tukea</a:t>
            </a:r>
            <a:r>
              <a:rPr lang="fi-FI" dirty="0" smtClean="0">
                <a:solidFill>
                  <a:srgbClr val="002060"/>
                </a:solidFill>
              </a:rPr>
              <a:t> </a:t>
            </a:r>
            <a:r>
              <a:rPr lang="fi-FI" dirty="0" err="1" smtClean="0">
                <a:solidFill>
                  <a:srgbClr val="002060"/>
                </a:solidFill>
              </a:rPr>
              <a:t>NAPin</a:t>
            </a:r>
            <a:r>
              <a:rPr lang="fi-FI" dirty="0" smtClean="0">
                <a:solidFill>
                  <a:srgbClr val="002060"/>
                </a:solidFill>
              </a:rPr>
              <a:t> toimeenpanoa ja päivitystä (5 vuosittain)</a:t>
            </a:r>
          </a:p>
          <a:p>
            <a:pPr>
              <a:buNone/>
            </a:pPr>
            <a:r>
              <a:rPr lang="fi-FI" dirty="0" err="1" smtClean="0">
                <a:solidFill>
                  <a:srgbClr val="002060"/>
                </a:solidFill>
              </a:rPr>
              <a:t>-Tehdä</a:t>
            </a:r>
            <a:r>
              <a:rPr lang="fi-FI" dirty="0" smtClean="0">
                <a:solidFill>
                  <a:srgbClr val="002060"/>
                </a:solidFill>
              </a:rPr>
              <a:t> IPM ajattelua ja toimintaa tutuksi</a:t>
            </a:r>
          </a:p>
          <a:p>
            <a:pPr>
              <a:buNone/>
            </a:pPr>
            <a:r>
              <a:rPr lang="fi-FI" dirty="0" err="1" smtClean="0">
                <a:solidFill>
                  <a:srgbClr val="002060"/>
                </a:solidFill>
              </a:rPr>
              <a:t>-Tuottaa</a:t>
            </a:r>
            <a:r>
              <a:rPr lang="fi-FI" dirty="0" smtClean="0">
                <a:solidFill>
                  <a:srgbClr val="002060"/>
                </a:solidFill>
              </a:rPr>
              <a:t> uutta IPM tietoa, soveltaa </a:t>
            </a:r>
          </a:p>
          <a:p>
            <a:pPr>
              <a:buNone/>
            </a:pPr>
            <a:r>
              <a:rPr lang="fi-FI" dirty="0" smtClean="0">
                <a:solidFill>
                  <a:srgbClr val="002060"/>
                </a:solidFill>
              </a:rPr>
              <a:t>ja kehittää vanhaa päätöksenteon </a:t>
            </a:r>
          </a:p>
          <a:p>
            <a:pPr>
              <a:buNone/>
            </a:pPr>
            <a:r>
              <a:rPr lang="fi-FI" dirty="0" smtClean="0">
                <a:solidFill>
                  <a:srgbClr val="002060"/>
                </a:solidFill>
              </a:rPr>
              <a:t>ja koulutuksen tueksi</a:t>
            </a:r>
          </a:p>
          <a:p>
            <a:pPr>
              <a:buNone/>
            </a:pPr>
            <a:r>
              <a:rPr lang="fi-FI" dirty="0" err="1" smtClean="0">
                <a:solidFill>
                  <a:schemeClr val="accent1">
                    <a:lumMod val="50000"/>
                  </a:schemeClr>
                </a:solidFill>
              </a:rPr>
              <a:t>-Verkostoitua</a:t>
            </a:r>
            <a:r>
              <a:rPr lang="fi-FI" dirty="0" smtClean="0">
                <a:solidFill>
                  <a:schemeClr val="accent1">
                    <a:lumMod val="50000"/>
                  </a:schemeClr>
                </a:solidFill>
              </a:rPr>
              <a:t>, viestiä, julkaista</a:t>
            </a:r>
          </a:p>
          <a:p>
            <a:pPr>
              <a:buNone/>
            </a:pPr>
            <a:r>
              <a:rPr lang="fi-FI" dirty="0" smtClean="0">
                <a:solidFill>
                  <a:srgbClr val="002060"/>
                </a:solidFill>
              </a:rPr>
              <a:t>	Kotimaassa</a:t>
            </a:r>
          </a:p>
          <a:p>
            <a:pPr>
              <a:buNone/>
            </a:pPr>
            <a:r>
              <a:rPr lang="fi-FI" dirty="0" smtClean="0">
                <a:solidFill>
                  <a:srgbClr val="002060"/>
                </a:solidFill>
              </a:rPr>
              <a:t>	</a:t>
            </a:r>
            <a:r>
              <a:rPr lang="fi-FI" dirty="0" err="1" smtClean="0">
                <a:solidFill>
                  <a:srgbClr val="002060"/>
                </a:solidFill>
              </a:rPr>
              <a:t>Nordic</a:t>
            </a:r>
            <a:r>
              <a:rPr lang="fi-FI" dirty="0" smtClean="0">
                <a:solidFill>
                  <a:srgbClr val="002060"/>
                </a:solidFill>
              </a:rPr>
              <a:t> </a:t>
            </a:r>
            <a:r>
              <a:rPr lang="fi-FI" dirty="0" err="1" smtClean="0">
                <a:solidFill>
                  <a:srgbClr val="002060"/>
                </a:solidFill>
              </a:rPr>
              <a:t>Baltic</a:t>
            </a:r>
            <a:r>
              <a:rPr lang="fi-FI" dirty="0" smtClean="0">
                <a:solidFill>
                  <a:srgbClr val="002060"/>
                </a:solidFill>
              </a:rPr>
              <a:t> maissa</a:t>
            </a:r>
          </a:p>
          <a:p>
            <a:pPr>
              <a:buNone/>
            </a:pPr>
            <a:endParaRPr lang="fi-FI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fi-FI" dirty="0" err="1" smtClean="0">
                <a:solidFill>
                  <a:schemeClr val="accent1">
                    <a:lumMod val="50000"/>
                  </a:schemeClr>
                </a:solidFill>
              </a:rPr>
              <a:t>-Kehittää</a:t>
            </a:r>
            <a:r>
              <a:rPr lang="fi-FI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i-FI" smtClean="0">
                <a:solidFill>
                  <a:schemeClr val="accent1">
                    <a:lumMod val="50000"/>
                  </a:schemeClr>
                </a:solidFill>
              </a:rPr>
              <a:t>riski-indikaattori kasvinsuojeluaineiden</a:t>
            </a:r>
            <a:endParaRPr lang="fi-FI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fi-FI" dirty="0" smtClean="0">
                <a:solidFill>
                  <a:schemeClr val="accent1">
                    <a:lumMod val="50000"/>
                  </a:schemeClr>
                </a:solidFill>
              </a:rPr>
              <a:t>	ympäristöriskien ja vaikutusten mittaamiseksi ja </a:t>
            </a:r>
            <a:r>
              <a:rPr lang="fi-FI" dirty="0" err="1" smtClean="0">
                <a:solidFill>
                  <a:schemeClr val="accent1">
                    <a:lumMod val="50000"/>
                  </a:schemeClr>
                </a:solidFill>
              </a:rPr>
              <a:t>NAP:n</a:t>
            </a:r>
            <a:r>
              <a:rPr lang="fi-FI" dirty="0" smtClean="0">
                <a:solidFill>
                  <a:schemeClr val="accent1">
                    <a:lumMod val="50000"/>
                  </a:schemeClr>
                </a:solidFill>
              </a:rPr>
              <a:t> toteutumisen arvioimiseksi: </a:t>
            </a:r>
            <a:r>
              <a:rPr lang="fi-FI" dirty="0" err="1" smtClean="0">
                <a:solidFill>
                  <a:schemeClr val="accent1">
                    <a:lumMod val="50000"/>
                  </a:schemeClr>
                </a:solidFill>
              </a:rPr>
              <a:t>HAIR-indikaattorit</a:t>
            </a:r>
            <a:r>
              <a:rPr lang="fi-FI" dirty="0" smtClean="0">
                <a:solidFill>
                  <a:schemeClr val="accent1">
                    <a:lumMod val="50000"/>
                  </a:schemeClr>
                </a:solidFill>
              </a:rPr>
              <a:t> + USETOX</a:t>
            </a:r>
          </a:p>
          <a:p>
            <a:pPr>
              <a:buNone/>
            </a:pPr>
            <a:endParaRPr lang="fi-FI" dirty="0" smtClean="0"/>
          </a:p>
        </p:txBody>
      </p:sp>
      <p:pic>
        <p:nvPicPr>
          <p:cNvPr id="4" name="Picture 4" descr="J:\Hankkeet\21090039_pesticidelife\Tuotokset\Kuvat\2010 Koski Tl peltopäivä\IMG_22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420888"/>
            <a:ext cx="3923928" cy="2711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229600" cy="1143000"/>
          </a:xfrm>
        </p:spPr>
        <p:txBody>
          <a:bodyPr/>
          <a:lstStyle/>
          <a:p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Kokemusta ja tietoa IPM demonstraatioista 2010-2012</a:t>
            </a:r>
            <a:endParaRPr lang="fi-FI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179512" y="1484784"/>
            <a:ext cx="8640960" cy="4997152"/>
          </a:xfrm>
        </p:spPr>
        <p:txBody>
          <a:bodyPr/>
          <a:lstStyle/>
          <a:p>
            <a:pPr>
              <a:buNone/>
            </a:pPr>
            <a:r>
              <a:rPr lang="fi-FI" dirty="0" smtClean="0"/>
              <a:t>Kolme aluetta, yhdeksän maatilaa, yhteensä </a:t>
            </a:r>
            <a:r>
              <a:rPr lang="fi-FI" sz="2800" b="1" dirty="0" smtClean="0"/>
              <a:t>77 viljalohkoa</a:t>
            </a:r>
          </a:p>
          <a:p>
            <a:pPr eaLnBrk="1" hangingPunct="1">
              <a:buFontTx/>
              <a:buNone/>
              <a:defRPr/>
            </a:pPr>
            <a:endParaRPr lang="fi-FI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fi-FI" u="sng" dirty="0" smtClean="0">
                <a:solidFill>
                  <a:schemeClr val="accent1">
                    <a:lumMod val="50000"/>
                  </a:schemeClr>
                </a:solidFill>
              </a:rPr>
              <a:t>2010 – 2012 yhteensä lohkoja</a:t>
            </a:r>
            <a:r>
              <a:rPr lang="fi-FI" dirty="0" smtClean="0">
                <a:solidFill>
                  <a:schemeClr val="accent1">
                    <a:lumMod val="50000"/>
                  </a:schemeClr>
                </a:solidFill>
              </a:rPr>
              <a:t>			</a:t>
            </a:r>
            <a:endParaRPr lang="fi-FI" dirty="0" smtClean="0"/>
          </a:p>
          <a:p>
            <a:pPr eaLnBrk="1" hangingPunct="1">
              <a:buFontTx/>
              <a:buNone/>
              <a:defRPr/>
            </a:pPr>
            <a:r>
              <a:rPr lang="fi-FI" dirty="0" smtClean="0"/>
              <a:t>Ohraa		28	</a:t>
            </a:r>
          </a:p>
          <a:p>
            <a:pPr eaLnBrk="1" hangingPunct="1">
              <a:buFontTx/>
              <a:buNone/>
              <a:defRPr/>
            </a:pPr>
            <a:r>
              <a:rPr lang="fi-FI" dirty="0" smtClean="0"/>
              <a:t>Kevätvehnää	25	</a:t>
            </a:r>
          </a:p>
          <a:p>
            <a:pPr eaLnBrk="1" hangingPunct="1">
              <a:buFontTx/>
              <a:buNone/>
              <a:defRPr/>
            </a:pPr>
            <a:r>
              <a:rPr lang="fi-FI" dirty="0" smtClean="0"/>
              <a:t>Kauraa	11	</a:t>
            </a:r>
          </a:p>
          <a:p>
            <a:pPr eaLnBrk="1" hangingPunct="1">
              <a:buFontTx/>
              <a:buNone/>
              <a:defRPr/>
            </a:pPr>
            <a:r>
              <a:rPr lang="fi-FI" dirty="0" smtClean="0"/>
              <a:t>Syysvehnää	8	</a:t>
            </a:r>
          </a:p>
          <a:p>
            <a:pPr eaLnBrk="1" hangingPunct="1">
              <a:buFontTx/>
              <a:buNone/>
              <a:defRPr/>
            </a:pPr>
            <a:r>
              <a:rPr lang="fi-FI" u="sng" dirty="0" smtClean="0"/>
              <a:t>Ruista		4	  </a:t>
            </a:r>
          </a:p>
          <a:p>
            <a:pPr eaLnBrk="1" hangingPunct="1">
              <a:buFontTx/>
              <a:buNone/>
              <a:defRPr/>
            </a:pPr>
            <a:endParaRPr lang="fi-FI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fi-FI" dirty="0" smtClean="0">
                <a:solidFill>
                  <a:schemeClr val="accent1">
                    <a:lumMod val="50000"/>
                  </a:schemeClr>
                </a:solidFill>
              </a:rPr>
              <a:t>		Viljelijän kasvinsuojelusuunnitelmat</a:t>
            </a:r>
            <a:r>
              <a:rPr lang="fi-FI" dirty="0" smtClean="0">
                <a:sym typeface="Wingdings" pitchFamily="2" charset="2"/>
              </a:rPr>
              <a:t> </a:t>
            </a:r>
            <a:endParaRPr lang="fi-FI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fi-FI" dirty="0" smtClean="0">
                <a:solidFill>
                  <a:schemeClr val="accent1">
                    <a:lumMod val="50000"/>
                  </a:schemeClr>
                </a:solidFill>
              </a:rPr>
              <a:t>		</a:t>
            </a:r>
            <a:r>
              <a:rPr lang="fi-FI" u="sng" dirty="0" smtClean="0">
                <a:solidFill>
                  <a:schemeClr val="accent1">
                    <a:lumMod val="50000"/>
                  </a:schemeClr>
                </a:solidFill>
              </a:rPr>
              <a:t>Kasvinsuojelun tarpeenmukaisuus</a:t>
            </a:r>
            <a:r>
              <a:rPr lang="fi-FI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eaLnBrk="1" hangingPunct="1">
              <a:buFontTx/>
              <a:buNone/>
              <a:defRPr/>
            </a:pPr>
            <a:r>
              <a:rPr lang="fi-FI" dirty="0" smtClean="0">
                <a:solidFill>
                  <a:schemeClr val="accent1">
                    <a:lumMod val="50000"/>
                  </a:schemeClr>
                </a:solidFill>
              </a:rPr>
              <a:t>		</a:t>
            </a:r>
            <a:r>
              <a:rPr lang="fi-FI" dirty="0" smtClean="0"/>
              <a:t>	</a:t>
            </a:r>
          </a:p>
        </p:txBody>
      </p:sp>
      <p:pic>
        <p:nvPicPr>
          <p:cNvPr id="4" name="Content Placeholder 6" descr="Demolohkokartta_yksinkertainen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2060848"/>
            <a:ext cx="2483768" cy="3478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 descr="J:\Hankkeet\21090039_pesticidelife\Tuotokset\Kuvat\2010 Uusimaa\Nyholm\IMG_01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2780928"/>
            <a:ext cx="4212467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letusrakenne">
  <a:themeElements>
    <a:clrScheme name="Oletusrakenne 1">
      <a:dk1>
        <a:srgbClr val="000000"/>
      </a:dk1>
      <a:lt1>
        <a:srgbClr val="FFFFFF"/>
      </a:lt1>
      <a:dk2>
        <a:srgbClr val="000000"/>
      </a:dk2>
      <a:lt2>
        <a:srgbClr val="B1B1B1"/>
      </a:lt2>
      <a:accent1>
        <a:srgbClr val="0097D2"/>
      </a:accent1>
      <a:accent2>
        <a:srgbClr val="76A938"/>
      </a:accent2>
      <a:accent3>
        <a:srgbClr val="FFFFFF"/>
      </a:accent3>
      <a:accent4>
        <a:srgbClr val="000000"/>
      </a:accent4>
      <a:accent5>
        <a:srgbClr val="AAC9E5"/>
      </a:accent5>
      <a:accent6>
        <a:srgbClr val="6A9932"/>
      </a:accent6>
      <a:hlink>
        <a:srgbClr val="EAB90C"/>
      </a:hlink>
      <a:folHlink>
        <a:srgbClr val="CAD122"/>
      </a:folHlink>
    </a:clrScheme>
    <a:fontScheme name="Oletusrakenn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letusrakenne 1">
        <a:dk1>
          <a:srgbClr val="000000"/>
        </a:dk1>
        <a:lt1>
          <a:srgbClr val="FFFFFF"/>
        </a:lt1>
        <a:dk2>
          <a:srgbClr val="000000"/>
        </a:dk2>
        <a:lt2>
          <a:srgbClr val="B1B1B1"/>
        </a:lt2>
        <a:accent1>
          <a:srgbClr val="0097D2"/>
        </a:accent1>
        <a:accent2>
          <a:srgbClr val="76A938"/>
        </a:accent2>
        <a:accent3>
          <a:srgbClr val="FFFFFF"/>
        </a:accent3>
        <a:accent4>
          <a:srgbClr val="000000"/>
        </a:accent4>
        <a:accent5>
          <a:srgbClr val="AAC9E5"/>
        </a:accent5>
        <a:accent6>
          <a:srgbClr val="6A9932"/>
        </a:accent6>
        <a:hlink>
          <a:srgbClr val="EAB90C"/>
        </a:hlink>
        <a:folHlink>
          <a:srgbClr val="CAD1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2049</TotalTime>
  <Words>850</Words>
  <Application>Microsoft Office PowerPoint</Application>
  <PresentationFormat>Näytössä katseltava diaesitys (4:3)</PresentationFormat>
  <Paragraphs>264</Paragraphs>
  <Slides>27</Slides>
  <Notes>3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27</vt:i4>
      </vt:variant>
    </vt:vector>
  </HeadingPairs>
  <TitlesOfParts>
    <vt:vector size="28" baseType="lpstr">
      <vt:lpstr>Oletusrakenne</vt:lpstr>
      <vt:lpstr>Integroitu kasvinsuojelu (IPM) osana viljatilojen kestävää kasvintuotantoa</vt:lpstr>
      <vt:lpstr>Dia 2</vt:lpstr>
      <vt:lpstr>IPM = Integrated Pest Management; kasvinsuojelua kestävällä tavalla</vt:lpstr>
      <vt:lpstr>Dia 4</vt:lpstr>
      <vt:lpstr>Mitä on IPM?</vt:lpstr>
      <vt:lpstr>Dia 6</vt:lpstr>
      <vt:lpstr>Kasvinsuojeluaineiden ympäristöriskien vähentäminen pohjoisissa oloissa</vt:lpstr>
      <vt:lpstr>Dia 8</vt:lpstr>
      <vt:lpstr>Kokemusta ja tietoa IPM demonstraatioista 2010-2012</vt:lpstr>
      <vt:lpstr>IPM DEMONSTRAATIOT VILJOILLA</vt:lpstr>
      <vt:lpstr>Tarkkailu ja havainnointi</vt:lpstr>
      <vt:lpstr>Tuhoeläimiä niukasti 2010-2012</vt:lpstr>
      <vt:lpstr>Kasvitautien torjuntatarpeen  arviointiin vaikuttavat (erikoistutkija Marja Jalli)</vt:lpstr>
      <vt:lpstr>WisuEnnuste kasvitautiennustemalli </vt:lpstr>
      <vt:lpstr>Kasvitautien kynnysarvot viljan pensoessa, lippulehti- ja tähkälletulovaiheessa</vt:lpstr>
      <vt:lpstr>Tautien määrä suurin 2012</vt:lpstr>
      <vt:lpstr>Fungisidikäsittelyjen vaikutus satoon</vt:lpstr>
      <vt:lpstr>Fungisidikäsittelyjen vaikutus  jyvän kokoon (tsp)</vt:lpstr>
      <vt:lpstr>Rikkakasvit torjuttiin kemiallisesti kaikilta lohkoilta</vt:lpstr>
      <vt:lpstr>Rikkakasvien esiintyminen:  kyntö&gt;&lt; suorakylvö</vt:lpstr>
      <vt:lpstr>Herbisidikäsittelyjen vaikutus satoon</vt:lpstr>
      <vt:lpstr>Dia 22</vt:lpstr>
      <vt:lpstr>Herbisidiresistenssin ehkäisy huomioitiin</vt:lpstr>
      <vt:lpstr>Dia 24</vt:lpstr>
      <vt:lpstr>Verkostoituminen</vt:lpstr>
      <vt:lpstr>Viestintä </vt:lpstr>
      <vt:lpstr>Kiitos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-</dc:creator>
  <cp:lastModifiedBy>Sanni Junnila</cp:lastModifiedBy>
  <cp:revision>143</cp:revision>
  <dcterms:created xsi:type="dcterms:W3CDTF">2008-04-14T07:04:12Z</dcterms:created>
  <dcterms:modified xsi:type="dcterms:W3CDTF">2014-03-26T06:42:20Z</dcterms:modified>
</cp:coreProperties>
</file>