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rawings/drawing2.xml" ContentType="application/vnd.openxmlformats-officedocument.drawingml.chartshapes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drawings/drawing3.xml" ContentType="application/vnd.openxmlformats-officedocument.drawingml.chartshapes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drawings/drawing4.xml" ContentType="application/vnd.openxmlformats-officedocument.drawingml.chartshapes+xml"/>
  <Override PartName="/ppt/charts/chart23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drawings/drawing5.xml" ContentType="application/vnd.openxmlformats-officedocument.drawingml.chartshapes+xml"/>
  <Override PartName="/ppt/charts/chart24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5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301" r:id="rId5"/>
    <p:sldId id="358" r:id="rId6"/>
    <p:sldId id="276" r:id="rId7"/>
    <p:sldId id="342" r:id="rId8"/>
    <p:sldId id="351" r:id="rId9"/>
    <p:sldId id="340" r:id="rId10"/>
    <p:sldId id="356" r:id="rId11"/>
    <p:sldId id="343" r:id="rId12"/>
    <p:sldId id="354" r:id="rId13"/>
    <p:sldId id="344" r:id="rId14"/>
    <p:sldId id="355" r:id="rId15"/>
    <p:sldId id="345" r:id="rId16"/>
    <p:sldId id="337" r:id="rId17"/>
    <p:sldId id="297" r:id="rId18"/>
    <p:sldId id="333" r:id="rId19"/>
    <p:sldId id="347" r:id="rId20"/>
    <p:sldId id="338" r:id="rId21"/>
    <p:sldId id="357" r:id="rId22"/>
    <p:sldId id="353" r:id="rId23"/>
    <p:sldId id="350" r:id="rId24"/>
    <p:sldId id="339" r:id="rId25"/>
    <p:sldId id="335" r:id="rId26"/>
    <p:sldId id="296" r:id="rId27"/>
    <p:sldId id="341" r:id="rId28"/>
    <p:sldId id="332" r:id="rId29"/>
    <p:sldId id="329" r:id="rId30"/>
  </p:sldIdLst>
  <p:sldSz cx="12192000" cy="6858000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659" userDrawn="1">
          <p15:clr>
            <a:srgbClr val="A4A3A4"/>
          </p15:clr>
        </p15:guide>
        <p15:guide id="4" pos="4178" userDrawn="1">
          <p15:clr>
            <a:srgbClr val="A4A3A4"/>
          </p15:clr>
        </p15:guide>
        <p15:guide id="5" pos="483" userDrawn="1">
          <p15:clr>
            <a:srgbClr val="A4A3A4"/>
          </p15:clr>
        </p15:guide>
        <p15:guide id="6" orient="horz" pos="3385" userDrawn="1">
          <p15:clr>
            <a:srgbClr val="A4A3A4"/>
          </p15:clr>
        </p15:guide>
        <p15:guide id="7" pos="6778" userDrawn="1">
          <p15:clr>
            <a:srgbClr val="A4A3A4"/>
          </p15:clr>
        </p15:guide>
        <p15:guide id="8" orient="horz" pos="151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723"/>
    <a:srgbClr val="548234"/>
    <a:srgbClr val="FFCF01"/>
    <a:srgbClr val="FFCC99"/>
    <a:srgbClr val="70AE47"/>
    <a:srgbClr val="9BCB19"/>
    <a:srgbClr val="EBE9EF"/>
    <a:srgbClr val="ECEDF0"/>
    <a:srgbClr val="F1F0F4"/>
    <a:srgbClr val="F9F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34"/>
    <p:restoredTop sz="94621"/>
  </p:normalViewPr>
  <p:slideViewPr>
    <p:cSldViewPr snapToGrid="0" snapToObjects="1">
      <p:cViewPr varScale="1">
        <p:scale>
          <a:sx n="110" d="100"/>
          <a:sy n="110" d="100"/>
        </p:scale>
        <p:origin x="1020" y="108"/>
      </p:cViewPr>
      <p:guideLst>
        <p:guide orient="horz" pos="2160"/>
        <p:guide pos="3840"/>
        <p:guide orient="horz" pos="2659"/>
        <p:guide pos="4178"/>
        <p:guide pos="483"/>
        <p:guide orient="horz" pos="3385"/>
        <p:guide pos="6778"/>
        <p:guide orient="horz" pos="15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8" d="100"/>
          <a:sy n="148" d="100"/>
        </p:scale>
        <p:origin x="432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ukefile1.ns.luke.fi\offline_homes\ekkmiss\Kyselydata\RAPORTOINTI\Suomalainen-metsanomistaja2020\Hakkuutuloksia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chartUserShapes" Target="../drawings/drawing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lukefile1.ns.luke.fi\offline_homes\ekkmiss\Kyselydata\RAPORTOINTI\Suomalainen-metsanomistaja2020\Hakkuutuloksia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lukefile1.ns.luke.fi\offline_homes\ekkmiss\Kyselydata\RAPORTOINTI\Suomalainen-metsanomistaja2020\Hakkuutuloksia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chartUserShapes" Target="../drawings/drawing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chartUserShapes" Target="../drawings/drawing4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chartUserShapes" Target="../drawings/drawing5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package" Target="../embeddings/Microsoft_Excel_Worksheet25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861504811898511"/>
          <c:y val="6.2631661903880823E-2"/>
          <c:w val="0.6897045056867892"/>
          <c:h val="0.81968606955094414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Kauppatavat!$A$5</c:f>
              <c:strCache>
                <c:ptCount val="1"/>
                <c:pt idx="0">
                  <c:v>% metsäalasta</c:v>
                </c:pt>
              </c:strCache>
            </c:strRef>
          </c:tx>
          <c:spPr>
            <a:solidFill>
              <a:srgbClr val="54823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Kauppatavat!$B$3:$J$3</c:f>
              <c:strCache>
                <c:ptCount val="9"/>
                <c:pt idx="0">
                  <c:v>hankintapalvelu</c:v>
                </c:pt>
                <c:pt idx="1">
                  <c:v>sopimuskauppa</c:v>
                </c:pt>
                <c:pt idx="2">
                  <c:v>valtakirjakauppa</c:v>
                </c:pt>
                <c:pt idx="3">
                  <c:v>suorakauppa</c:v>
                </c:pt>
                <c:pt idx="5">
                  <c:v>hankintakaupan</c:v>
                </c:pt>
                <c:pt idx="6">
                  <c:v>pystykaupan</c:v>
                </c:pt>
                <c:pt idx="8">
                  <c:v>Teki puukaupan</c:v>
                </c:pt>
              </c:strCache>
            </c:strRef>
          </c:cat>
          <c:val>
            <c:numRef>
              <c:f>Kauppatavat!$B$5:$J$5</c:f>
              <c:numCache>
                <c:formatCode>General</c:formatCode>
                <c:ptCount val="9"/>
                <c:pt idx="0">
                  <c:v>5</c:v>
                </c:pt>
                <c:pt idx="1">
                  <c:v>25</c:v>
                </c:pt>
                <c:pt idx="2">
                  <c:v>29</c:v>
                </c:pt>
                <c:pt idx="3">
                  <c:v>58</c:v>
                </c:pt>
                <c:pt idx="5">
                  <c:v>44</c:v>
                </c:pt>
                <c:pt idx="6">
                  <c:v>87</c:v>
                </c:pt>
                <c:pt idx="8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61-42FA-977E-5DC2D87303C7}"/>
            </c:ext>
          </c:extLst>
        </c:ser>
        <c:ser>
          <c:idx val="0"/>
          <c:order val="1"/>
          <c:tx>
            <c:strRef>
              <c:f>Kauppatavat!$A$4</c:f>
              <c:strCache>
                <c:ptCount val="1"/>
                <c:pt idx="0">
                  <c:v>% omistajista</c:v>
                </c:pt>
              </c:strCache>
            </c:strRef>
          </c:tx>
          <c:spPr>
            <a:solidFill>
              <a:srgbClr val="FFCF0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Kauppatavat!$B$3:$J$3</c:f>
              <c:strCache>
                <c:ptCount val="9"/>
                <c:pt idx="0">
                  <c:v>hankintapalvelu</c:v>
                </c:pt>
                <c:pt idx="1">
                  <c:v>sopimuskauppa</c:v>
                </c:pt>
                <c:pt idx="2">
                  <c:v>valtakirjakauppa</c:v>
                </c:pt>
                <c:pt idx="3">
                  <c:v>suorakauppa</c:v>
                </c:pt>
                <c:pt idx="5">
                  <c:v>hankintakaupan</c:v>
                </c:pt>
                <c:pt idx="6">
                  <c:v>pystykaupan</c:v>
                </c:pt>
                <c:pt idx="8">
                  <c:v>Teki puukaupan</c:v>
                </c:pt>
              </c:strCache>
            </c:strRef>
          </c:cat>
          <c:val>
            <c:numRef>
              <c:f>Kauppatavat!$B$4:$J$4</c:f>
              <c:numCache>
                <c:formatCode>General</c:formatCode>
                <c:ptCount val="9"/>
                <c:pt idx="0">
                  <c:v>5</c:v>
                </c:pt>
                <c:pt idx="1">
                  <c:v>20</c:v>
                </c:pt>
                <c:pt idx="2">
                  <c:v>33</c:v>
                </c:pt>
                <c:pt idx="3">
                  <c:v>55</c:v>
                </c:pt>
                <c:pt idx="5">
                  <c:v>38</c:v>
                </c:pt>
                <c:pt idx="6">
                  <c:v>85</c:v>
                </c:pt>
                <c:pt idx="8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B61-42FA-977E-5DC2D8730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3"/>
        <c:overlap val="2"/>
        <c:axId val="232648064"/>
        <c:axId val="232727680"/>
      </c:barChart>
      <c:catAx>
        <c:axId val="23264806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2727680"/>
        <c:crosses val="autoZero"/>
        <c:auto val="1"/>
        <c:lblAlgn val="ctr"/>
        <c:lblOffset val="100"/>
        <c:noMultiLvlLbl val="0"/>
      </c:catAx>
      <c:valAx>
        <c:axId val="232727680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layout>
            <c:manualLayout>
              <c:xMode val="edge"/>
              <c:yMode val="edge"/>
              <c:x val="0.96278674540682418"/>
              <c:y val="0.843520383595461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264806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</c:legendEntry>
      <c:layout>
        <c:manualLayout>
          <c:xMode val="edge"/>
          <c:yMode val="edge"/>
          <c:x val="0.67977652754045992"/>
          <c:y val="0.67459893231361745"/>
          <c:w val="0.2641880011652965"/>
          <c:h val="0.12919866429869781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b="1"/>
      </a:pPr>
      <a:endParaRPr lang="fi-FI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Teki puukaupan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'Jakaumat taustatek'!$B$45</c:f>
              <c:strCache>
                <c:ptCount val="1"/>
                <c:pt idx="0">
                  <c:v>Teki puu-kaupan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'Jakaumat taustatek'!$A$46:$A$47</c:f>
              <c:strCache>
                <c:ptCount val="2"/>
                <c:pt idx="0">
                  <c:v>Mies</c:v>
                </c:pt>
                <c:pt idx="1">
                  <c:v>Nainen</c:v>
                </c:pt>
              </c:strCache>
            </c:strRef>
          </c:cat>
          <c:val>
            <c:numRef>
              <c:f>'Jakaumat taustatek'!$B$46:$B$47</c:f>
              <c:numCache>
                <c:formatCode>General</c:formatCode>
                <c:ptCount val="2"/>
                <c:pt idx="0">
                  <c:v>53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CA-49B0-9B73-7EEB644442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069504"/>
        <c:axId val="246075392"/>
      </c:barChart>
      <c:catAx>
        <c:axId val="246069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46075392"/>
        <c:crosses val="autoZero"/>
        <c:auto val="1"/>
        <c:lblAlgn val="ctr"/>
        <c:lblOffset val="100"/>
        <c:noMultiLvlLbl val="0"/>
      </c:catAx>
      <c:valAx>
        <c:axId val="24607539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46069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b="0" dirty="0"/>
              <a:t>Sukupuoli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0.11504933788635155"/>
          <c:y val="0.12547477620020303"/>
          <c:w val="0.88091295684645066"/>
          <c:h val="0.7400269757946923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'Keskiarvot taustatek.'!$D$90:$D$92</c:f>
                <c:numCache>
                  <c:formatCode>General</c:formatCode>
                  <c:ptCount val="3"/>
                  <c:pt idx="0">
                    <c:v>0.17122559999999998</c:v>
                  </c:pt>
                  <c:pt idx="1">
                    <c:v>0.50546440000000004</c:v>
                  </c:pt>
                  <c:pt idx="2">
                    <c:v>14.162136799999999</c:v>
                  </c:pt>
                </c:numCache>
              </c:numRef>
            </c:plus>
            <c:minus>
              <c:numRef>
                <c:f>'Keskiarvot taustatek.'!$D$90:$D$92</c:f>
                <c:numCache>
                  <c:formatCode>General</c:formatCode>
                  <c:ptCount val="3"/>
                  <c:pt idx="0">
                    <c:v>0.17122559999999998</c:v>
                  </c:pt>
                  <c:pt idx="1">
                    <c:v>0.50546440000000004</c:v>
                  </c:pt>
                  <c:pt idx="2">
                    <c:v>14.162136799999999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c:spPr>
          </c:errBars>
          <c:cat>
            <c:strRef>
              <c:f>'Keskiarvot taustatek.'!$A$90:$A$91</c:f>
              <c:strCache>
                <c:ptCount val="2"/>
                <c:pt idx="0">
                  <c:v>Mies</c:v>
                </c:pt>
                <c:pt idx="1">
                  <c:v>Nainen</c:v>
                </c:pt>
              </c:strCache>
            </c:strRef>
          </c:cat>
          <c:val>
            <c:numRef>
              <c:f>'Keskiarvot taustatek.'!$C$90:$C$91</c:f>
              <c:numCache>
                <c:formatCode>General</c:formatCode>
                <c:ptCount val="2"/>
                <c:pt idx="0">
                  <c:v>3.5546000000000002</c:v>
                </c:pt>
                <c:pt idx="1">
                  <c:v>3.2162000000000002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CB-4E88-BEEA-9C5A287A2D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740224"/>
        <c:axId val="134610944"/>
      </c:barChart>
      <c:catAx>
        <c:axId val="134740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4610944"/>
        <c:crosses val="autoZero"/>
        <c:auto val="1"/>
        <c:lblAlgn val="ctr"/>
        <c:lblOffset val="100"/>
        <c:noMultiLvlLbl val="0"/>
      </c:catAx>
      <c:valAx>
        <c:axId val="134610944"/>
        <c:scaling>
          <c:orientation val="minMax"/>
          <c:max val="6"/>
          <c:min val="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6350" cap="flat" cmpd="sng" algn="ctr">
              <a:solidFill>
                <a:schemeClr val="tx1">
                  <a:tint val="50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m3/ha/v</a:t>
                </a:r>
              </a:p>
            </c:rich>
          </c:tx>
          <c:layout>
            <c:manualLayout>
              <c:xMode val="edge"/>
              <c:yMode val="edge"/>
              <c:x val="1.3888977304684618E-2"/>
              <c:y val="3.012072217709789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4740224"/>
        <c:crosses val="autoZero"/>
        <c:crossBetween val="between"/>
        <c:majorUnit val="1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Teki kaupan,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0.13068753938739189"/>
          <c:y val="0.15401744136821607"/>
          <c:w val="0.81308291381610098"/>
          <c:h val="0.743375695946794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Ikä!$A$3:$A$7</c:f>
              <c:strCache>
                <c:ptCount val="5"/>
                <c:pt idx="0">
                  <c:v>-44</c:v>
                </c:pt>
                <c:pt idx="1">
                  <c:v>45-54</c:v>
                </c:pt>
                <c:pt idx="2">
                  <c:v>55-64</c:v>
                </c:pt>
                <c:pt idx="3">
                  <c:v>65-74</c:v>
                </c:pt>
                <c:pt idx="4">
                  <c:v>75-</c:v>
                </c:pt>
              </c:strCache>
            </c:strRef>
          </c:cat>
          <c:val>
            <c:numRef>
              <c:f>Ikä!$B$3:$B$7</c:f>
              <c:numCache>
                <c:formatCode>General</c:formatCode>
                <c:ptCount val="5"/>
                <c:pt idx="0">
                  <c:v>53</c:v>
                </c:pt>
                <c:pt idx="1">
                  <c:v>53</c:v>
                </c:pt>
                <c:pt idx="2">
                  <c:v>51</c:v>
                </c:pt>
                <c:pt idx="3">
                  <c:v>49</c:v>
                </c:pt>
                <c:pt idx="4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3E-4F4F-9920-2255BDED2A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701056"/>
        <c:axId val="76719232"/>
      </c:barChart>
      <c:catAx>
        <c:axId val="76701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6719232"/>
        <c:crosses val="autoZero"/>
        <c:auto val="1"/>
        <c:lblAlgn val="ctr"/>
        <c:lblOffset val="100"/>
        <c:noMultiLvlLbl val="0"/>
      </c:catAx>
      <c:valAx>
        <c:axId val="7671923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6701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sz="1800" b="1" i="0" baseline="0" dirty="0">
                <a:effectLst/>
              </a:rPr>
              <a:t>Kaupan koko</a:t>
            </a:r>
            <a:r>
              <a:rPr lang="en-US" sz="1800" b="1" i="0" baseline="0" dirty="0">
                <a:effectLst/>
              </a:rPr>
              <a:t>, m3/</a:t>
            </a:r>
            <a:r>
              <a:rPr lang="fi-FI" sz="1800" b="1" i="0" baseline="0" dirty="0">
                <a:effectLst/>
              </a:rPr>
              <a:t>vuosi</a:t>
            </a:r>
            <a:endParaRPr lang="fi-FI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8.5570111756609196E-2"/>
          <c:y val="0.12547471429732002"/>
          <c:w val="0.91251159230096235"/>
          <c:h val="0.7710597642119494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'Kaupan koko'!$E$47:$E$51</c:f>
                <c:numCache>
                  <c:formatCode>General</c:formatCode>
                  <c:ptCount val="5"/>
                  <c:pt idx="0">
                    <c:v>86.738173200000006</c:v>
                  </c:pt>
                  <c:pt idx="1">
                    <c:v>59.686409999999995</c:v>
                  </c:pt>
                  <c:pt idx="2">
                    <c:v>68.876399199999994</c:v>
                  </c:pt>
                  <c:pt idx="3">
                    <c:v>35.168260400000001</c:v>
                  </c:pt>
                  <c:pt idx="4">
                    <c:v>63.315232400000006</c:v>
                  </c:pt>
                </c:numCache>
              </c:numRef>
            </c:plus>
            <c:minus>
              <c:numRef>
                <c:f>'Kaupan koko'!$E$47:$E$51</c:f>
                <c:numCache>
                  <c:formatCode>General</c:formatCode>
                  <c:ptCount val="5"/>
                  <c:pt idx="0">
                    <c:v>86.738173200000006</c:v>
                  </c:pt>
                  <c:pt idx="1">
                    <c:v>59.686409999999995</c:v>
                  </c:pt>
                  <c:pt idx="2">
                    <c:v>68.876399199999994</c:v>
                  </c:pt>
                  <c:pt idx="3">
                    <c:v>35.168260400000001</c:v>
                  </c:pt>
                  <c:pt idx="4">
                    <c:v>63.315232400000006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385723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'Kaupan koko'!$B$47:$B$51</c:f>
              <c:strCache>
                <c:ptCount val="5"/>
                <c:pt idx="0">
                  <c:v>-44</c:v>
                </c:pt>
                <c:pt idx="1">
                  <c:v>45-54</c:v>
                </c:pt>
                <c:pt idx="2">
                  <c:v>55-64</c:v>
                </c:pt>
                <c:pt idx="3">
                  <c:v>65-74</c:v>
                </c:pt>
                <c:pt idx="4">
                  <c:v>75-</c:v>
                </c:pt>
              </c:strCache>
            </c:strRef>
          </c:cat>
          <c:val>
            <c:numRef>
              <c:f>'Kaupan koko'!$D$47:$D$51</c:f>
              <c:numCache>
                <c:formatCode>0</c:formatCode>
                <c:ptCount val="5"/>
                <c:pt idx="0">
                  <c:v>760.25139999999999</c:v>
                </c:pt>
                <c:pt idx="1">
                  <c:v>655.20719999999994</c:v>
                </c:pt>
                <c:pt idx="2">
                  <c:v>665.90290000000005</c:v>
                </c:pt>
                <c:pt idx="3">
                  <c:v>552.18349999999998</c:v>
                </c:pt>
                <c:pt idx="4">
                  <c:v>549.66959999999995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25-4236-BFD5-8803751D92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3222912"/>
        <c:axId val="233224448"/>
      </c:barChart>
      <c:catAx>
        <c:axId val="233222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224448"/>
        <c:crosses val="autoZero"/>
        <c:auto val="1"/>
        <c:lblAlgn val="ctr"/>
        <c:lblOffset val="100"/>
        <c:noMultiLvlLbl val="0"/>
      </c:catAx>
      <c:valAx>
        <c:axId val="233224448"/>
        <c:scaling>
          <c:orientation val="minMax"/>
          <c:max val="80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22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724628171478546E-2"/>
          <c:y val="0.13010425780110821"/>
          <c:w val="0.88871981627296592"/>
          <c:h val="0.73109616506270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Ikä!$C$38</c:f>
              <c:strCache>
                <c:ptCount val="1"/>
                <c:pt idx="0">
                  <c:v>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trendline>
            <c:spPr>
              <a:ln w="6350" cap="rnd" cmpd="sng" algn="ctr">
                <a:solidFill>
                  <a:srgbClr val="C00000"/>
                </a:solidFill>
                <a:prstDash val="solid"/>
                <a:round/>
              </a:ln>
              <a:effectLst/>
            </c:spPr>
            <c:trendlineType val="linear"/>
            <c:dispRSqr val="0"/>
            <c:dispEq val="0"/>
          </c:trendline>
          <c:errBars>
            <c:errBarType val="both"/>
            <c:errValType val="cust"/>
            <c:noEndCap val="0"/>
            <c:plus>
              <c:numRef>
                <c:f>Ikä!$E$39:$E$50</c:f>
                <c:numCache>
                  <c:formatCode>General</c:formatCode>
                  <c:ptCount val="12"/>
                  <c:pt idx="0">
                    <c:v>1.7834431999999998</c:v>
                  </c:pt>
                  <c:pt idx="1">
                    <c:v>0.88717439999999992</c:v>
                  </c:pt>
                  <c:pt idx="2">
                    <c:v>0.87819760000000002</c:v>
                  </c:pt>
                  <c:pt idx="3">
                    <c:v>0.70855959999999996</c:v>
                  </c:pt>
                  <c:pt idx="4">
                    <c:v>0.96949439999999998</c:v>
                  </c:pt>
                  <c:pt idx="5">
                    <c:v>0.46691119999999997</c:v>
                  </c:pt>
                  <c:pt idx="6">
                    <c:v>0.43423800000000001</c:v>
                  </c:pt>
                  <c:pt idx="7">
                    <c:v>0.53731439999999997</c:v>
                  </c:pt>
                  <c:pt idx="8">
                    <c:v>0.31546200000000002</c:v>
                  </c:pt>
                  <c:pt idx="9">
                    <c:v>0.37018519999999999</c:v>
                  </c:pt>
                  <c:pt idx="10">
                    <c:v>0.56849799999999995</c:v>
                  </c:pt>
                  <c:pt idx="11">
                    <c:v>0.53786319999999999</c:v>
                  </c:pt>
                </c:numCache>
              </c:numRef>
            </c:plus>
            <c:minus>
              <c:numRef>
                <c:f>Ikä!$E$39:$E$50</c:f>
                <c:numCache>
                  <c:formatCode>General</c:formatCode>
                  <c:ptCount val="12"/>
                  <c:pt idx="0">
                    <c:v>1.7834431999999998</c:v>
                  </c:pt>
                  <c:pt idx="1">
                    <c:v>0.88717439999999992</c:v>
                  </c:pt>
                  <c:pt idx="2">
                    <c:v>0.87819760000000002</c:v>
                  </c:pt>
                  <c:pt idx="3">
                    <c:v>0.70855959999999996</c:v>
                  </c:pt>
                  <c:pt idx="4">
                    <c:v>0.96949439999999998</c:v>
                  </c:pt>
                  <c:pt idx="5">
                    <c:v>0.46691119999999997</c:v>
                  </c:pt>
                  <c:pt idx="6">
                    <c:v>0.43423800000000001</c:v>
                  </c:pt>
                  <c:pt idx="7">
                    <c:v>0.53731439999999997</c:v>
                  </c:pt>
                  <c:pt idx="8">
                    <c:v>0.31546200000000002</c:v>
                  </c:pt>
                  <c:pt idx="9">
                    <c:v>0.37018519999999999</c:v>
                  </c:pt>
                  <c:pt idx="10">
                    <c:v>0.56849799999999995</c:v>
                  </c:pt>
                  <c:pt idx="11">
                    <c:v>0.53786319999999999</c:v>
                  </c:pt>
                </c:numCache>
              </c:numRef>
            </c:minus>
            <c:spPr>
              <a:solidFill>
                <a:schemeClr val="tx1"/>
              </a:solidFill>
              <a:ln w="28575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Ikä!$B$39:$B$50</c:f>
              <c:strCache>
                <c:ptCount val="12"/>
                <c:pt idx="0">
                  <c:v>&lt;30</c:v>
                </c:pt>
                <c:pt idx="1">
                  <c:v>31-35</c:v>
                </c:pt>
                <c:pt idx="2">
                  <c:v>36-40</c:v>
                </c:pt>
                <c:pt idx="3">
                  <c:v>41-45</c:v>
                </c:pt>
                <c:pt idx="4">
                  <c:v>46-50</c:v>
                </c:pt>
                <c:pt idx="5">
                  <c:v>51-55</c:v>
                </c:pt>
                <c:pt idx="6">
                  <c:v>56-60</c:v>
                </c:pt>
                <c:pt idx="7">
                  <c:v>61-65</c:v>
                </c:pt>
                <c:pt idx="8">
                  <c:v>66-70</c:v>
                </c:pt>
                <c:pt idx="9">
                  <c:v>71-75</c:v>
                </c:pt>
                <c:pt idx="10">
                  <c:v>76-80</c:v>
                </c:pt>
                <c:pt idx="11">
                  <c:v>&gt;81</c:v>
                </c:pt>
              </c:strCache>
            </c:strRef>
          </c:cat>
          <c:val>
            <c:numRef>
              <c:f>Ikä!$D$39:$D$50</c:f>
              <c:numCache>
                <c:formatCode>0.0</c:formatCode>
                <c:ptCount val="12"/>
                <c:pt idx="0">
                  <c:v>5.6938000000000004</c:v>
                </c:pt>
                <c:pt idx="1">
                  <c:v>3.9613</c:v>
                </c:pt>
                <c:pt idx="2">
                  <c:v>5.3567</c:v>
                </c:pt>
                <c:pt idx="3">
                  <c:v>4.2748999999999997</c:v>
                </c:pt>
                <c:pt idx="4">
                  <c:v>4.0881999999999996</c:v>
                </c:pt>
                <c:pt idx="5">
                  <c:v>3.6612</c:v>
                </c:pt>
                <c:pt idx="6">
                  <c:v>3.0503</c:v>
                </c:pt>
                <c:pt idx="7">
                  <c:v>3.7033</c:v>
                </c:pt>
                <c:pt idx="8">
                  <c:v>3.0676999999999999</c:v>
                </c:pt>
                <c:pt idx="9">
                  <c:v>3.0792000000000002</c:v>
                </c:pt>
                <c:pt idx="10">
                  <c:v>2.8113000000000001</c:v>
                </c:pt>
                <c:pt idx="11">
                  <c:v>2.3601999999999999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DC-4457-ACB7-2B660F97B9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3980672"/>
        <c:axId val="233982208"/>
      </c:barChart>
      <c:catAx>
        <c:axId val="2339806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i-FI" sz="1200" b="0" dirty="0"/>
                  <a:t>Metsänomistajan ikä, v</a:t>
                </a:r>
              </a:p>
            </c:rich>
          </c:tx>
          <c:layout>
            <c:manualLayout>
              <c:xMode val="edge"/>
              <c:yMode val="edge"/>
              <c:x val="0.76245429852420232"/>
              <c:y val="0.942260974048126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982208"/>
        <c:crosses val="autoZero"/>
        <c:auto val="1"/>
        <c:lblAlgn val="ctr"/>
        <c:lblOffset val="100"/>
        <c:noMultiLvlLbl val="0"/>
      </c:catAx>
      <c:valAx>
        <c:axId val="23398220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6350" cap="flat" cmpd="sng" algn="ctr">
              <a:solidFill>
                <a:schemeClr val="tx1">
                  <a:tint val="50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0"/>
                  <a:t>m</a:t>
                </a:r>
                <a:r>
                  <a:rPr lang="en-US" sz="1400" b="0" baseline="30000"/>
                  <a:t>3</a:t>
                </a:r>
                <a:r>
                  <a:rPr lang="en-US" sz="1400" b="0"/>
                  <a:t>/ha/v</a:t>
                </a:r>
              </a:p>
            </c:rich>
          </c:tx>
          <c:layout>
            <c:manualLayout>
              <c:xMode val="edge"/>
              <c:yMode val="edge"/>
              <c:x val="5.5555555555555558E-3"/>
              <c:y val="4.4367891513560562E-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980672"/>
        <c:crosses val="autoZero"/>
        <c:crossBetween val="between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  <c:userShapes r:id="rId4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Teki kaupan,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0.13068757798717784"/>
          <c:y val="0.15030961786061503"/>
          <c:w val="0.81308291381610098"/>
          <c:h val="0.735960048931592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Metsäalakoko!$B$14</c:f>
              <c:strCache>
                <c:ptCount val="1"/>
                <c:pt idx="0">
                  <c:v>Teki kaupan, %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Metsäalakoko!$A$15:$A$19</c:f>
              <c:strCache>
                <c:ptCount val="5"/>
                <c:pt idx="0">
                  <c:v>5-10</c:v>
                </c:pt>
                <c:pt idx="1">
                  <c:v>10-20</c:v>
                </c:pt>
                <c:pt idx="2">
                  <c:v>20-50</c:v>
                </c:pt>
                <c:pt idx="3">
                  <c:v>50-100</c:v>
                </c:pt>
                <c:pt idx="4">
                  <c:v>100-</c:v>
                </c:pt>
              </c:strCache>
            </c:strRef>
          </c:cat>
          <c:val>
            <c:numRef>
              <c:f>Metsäalakoko!$B$15:$B$19</c:f>
              <c:numCache>
                <c:formatCode>General</c:formatCode>
                <c:ptCount val="5"/>
                <c:pt idx="0">
                  <c:v>27</c:v>
                </c:pt>
                <c:pt idx="1">
                  <c:v>35</c:v>
                </c:pt>
                <c:pt idx="2">
                  <c:v>51</c:v>
                </c:pt>
                <c:pt idx="3">
                  <c:v>65</c:v>
                </c:pt>
                <c:pt idx="4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20-4DBC-B17B-81BBA19D61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679552"/>
        <c:axId val="77107968"/>
      </c:barChart>
      <c:catAx>
        <c:axId val="70679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7107968"/>
        <c:crosses val="autoZero"/>
        <c:auto val="1"/>
        <c:lblAlgn val="ctr"/>
        <c:lblOffset val="100"/>
        <c:noMultiLvlLbl val="0"/>
      </c:catAx>
      <c:valAx>
        <c:axId val="7710796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0679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sz="1800" b="1" i="0" baseline="0" dirty="0">
                <a:effectLst/>
              </a:rPr>
              <a:t>Kaupan koko, m3/vuosi</a:t>
            </a:r>
            <a:endParaRPr lang="fi-FI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6.4163436493288983E-2"/>
          <c:y val="0.14788451969080085"/>
          <c:w val="0.91251159230096235"/>
          <c:h val="0.759521308320402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'Kaupan koko'!$E$85:$E$89</c:f>
                <c:numCache>
                  <c:formatCode>General</c:formatCode>
                  <c:ptCount val="5"/>
                  <c:pt idx="0">
                    <c:v>47.636996400000001</c:v>
                  </c:pt>
                  <c:pt idx="1">
                    <c:v>42.747717600000001</c:v>
                  </c:pt>
                  <c:pt idx="2">
                    <c:v>42.761300400000003</c:v>
                  </c:pt>
                  <c:pt idx="3">
                    <c:v>45.4876212</c:v>
                  </c:pt>
                  <c:pt idx="4">
                    <c:v>93.692174799999989</c:v>
                  </c:pt>
                </c:numCache>
              </c:numRef>
            </c:plus>
            <c:minus>
              <c:numRef>
                <c:f>'Kaupan koko'!$E$85:$E$89</c:f>
                <c:numCache>
                  <c:formatCode>General</c:formatCode>
                  <c:ptCount val="5"/>
                  <c:pt idx="0">
                    <c:v>47.636996400000001</c:v>
                  </c:pt>
                  <c:pt idx="1">
                    <c:v>42.747717600000001</c:v>
                  </c:pt>
                  <c:pt idx="2">
                    <c:v>42.761300400000003</c:v>
                  </c:pt>
                  <c:pt idx="3">
                    <c:v>45.4876212</c:v>
                  </c:pt>
                  <c:pt idx="4">
                    <c:v>93.692174799999989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385723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'Kaupan koko'!$B$85:$B$89</c:f>
              <c:strCache>
                <c:ptCount val="5"/>
                <c:pt idx="0">
                  <c:v>5-9,9</c:v>
                </c:pt>
                <c:pt idx="1">
                  <c:v>10-19,9</c:v>
                </c:pt>
                <c:pt idx="2">
                  <c:v>20-49,9</c:v>
                </c:pt>
                <c:pt idx="3">
                  <c:v>50-99,9</c:v>
                </c:pt>
                <c:pt idx="4">
                  <c:v>100-</c:v>
                </c:pt>
              </c:strCache>
            </c:strRef>
          </c:cat>
          <c:val>
            <c:numRef>
              <c:f>'Kaupan koko'!$D$85:$D$89</c:f>
              <c:numCache>
                <c:formatCode>0</c:formatCode>
                <c:ptCount val="5"/>
                <c:pt idx="0">
                  <c:v>365</c:v>
                </c:pt>
                <c:pt idx="1">
                  <c:v>440</c:v>
                </c:pt>
                <c:pt idx="2">
                  <c:v>579.53219999999999</c:v>
                </c:pt>
                <c:pt idx="3">
                  <c:v>630</c:v>
                </c:pt>
                <c:pt idx="4">
                  <c:v>990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0C-413F-AEEB-AD5422AAD9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3273216"/>
        <c:axId val="233274752"/>
      </c:barChart>
      <c:catAx>
        <c:axId val="233273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274752"/>
        <c:crosses val="autoZero"/>
        <c:auto val="1"/>
        <c:lblAlgn val="ctr"/>
        <c:lblOffset val="100"/>
        <c:noMultiLvlLbl val="0"/>
      </c:catAx>
      <c:valAx>
        <c:axId val="233274752"/>
        <c:scaling>
          <c:orientation val="minMax"/>
          <c:max val="120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273216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b="0" dirty="0"/>
              <a:t>Metsäala</a:t>
            </a:r>
          </a:p>
        </c:rich>
      </c:tx>
      <c:layout>
        <c:manualLayout>
          <c:xMode val="edge"/>
          <c:yMode val="edge"/>
          <c:x val="0.42497990631912652"/>
          <c:y val="1.56441895385949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5.6932852143482059E-2"/>
          <c:y val="0.12547462817147856"/>
          <c:w val="0.91251159230096235"/>
          <c:h val="0.7699614315295706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2A-4F70-9F47-CB513BFE198E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'Keskiarvot taustatek.'!$D$117:$D$121</c:f>
                <c:numCache>
                  <c:formatCode>General</c:formatCode>
                  <c:ptCount val="5"/>
                  <c:pt idx="0">
                    <c:v>3.1138323999999997</c:v>
                  </c:pt>
                  <c:pt idx="1">
                    <c:v>1.080352</c:v>
                  </c:pt>
                  <c:pt idx="2">
                    <c:v>0.45029039999999998</c:v>
                  </c:pt>
                  <c:pt idx="3">
                    <c:v>0.24115839999999999</c:v>
                  </c:pt>
                  <c:pt idx="4">
                    <c:v>0.13892479999999999</c:v>
                  </c:pt>
                </c:numCache>
              </c:numRef>
            </c:plus>
            <c:minus>
              <c:numRef>
                <c:f>'Keskiarvot taustatek.'!$D$117:$D$121</c:f>
                <c:numCache>
                  <c:formatCode>General</c:formatCode>
                  <c:ptCount val="5"/>
                  <c:pt idx="0">
                    <c:v>3.1138323999999997</c:v>
                  </c:pt>
                  <c:pt idx="1">
                    <c:v>1.080352</c:v>
                  </c:pt>
                  <c:pt idx="2">
                    <c:v>0.45029039999999998</c:v>
                  </c:pt>
                  <c:pt idx="3">
                    <c:v>0.24115839999999999</c:v>
                  </c:pt>
                  <c:pt idx="4">
                    <c:v>0.13892479999999999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c:spPr>
          </c:errBars>
          <c:cat>
            <c:strRef>
              <c:f>'Keskiarvot taustatek.'!$A$117:$A$121</c:f>
              <c:strCache>
                <c:ptCount val="5"/>
                <c:pt idx="0">
                  <c:v>5-10</c:v>
                </c:pt>
                <c:pt idx="1">
                  <c:v>10-20</c:v>
                </c:pt>
                <c:pt idx="2">
                  <c:v>20-50</c:v>
                </c:pt>
                <c:pt idx="3">
                  <c:v>50-100</c:v>
                </c:pt>
                <c:pt idx="4">
                  <c:v>100-</c:v>
                </c:pt>
              </c:strCache>
            </c:strRef>
          </c:cat>
          <c:val>
            <c:numRef>
              <c:f>'Keskiarvot taustatek.'!$C$117:$C$121</c:f>
              <c:numCache>
                <c:formatCode>General</c:formatCode>
                <c:ptCount val="5"/>
                <c:pt idx="0">
                  <c:v>5.7507000000000001</c:v>
                </c:pt>
                <c:pt idx="1">
                  <c:v>4.7256999999999998</c:v>
                </c:pt>
                <c:pt idx="2">
                  <c:v>4.4032</c:v>
                </c:pt>
                <c:pt idx="3">
                  <c:v>3.4108999999999998</c:v>
                </c:pt>
                <c:pt idx="4">
                  <c:v>2.7743000000000002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2A-4F70-9F47-CB513BFE19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897664"/>
        <c:axId val="134899200"/>
      </c:barChart>
      <c:catAx>
        <c:axId val="134897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4899200"/>
        <c:crosses val="autoZero"/>
        <c:auto val="1"/>
        <c:lblAlgn val="ctr"/>
        <c:lblOffset val="100"/>
        <c:noMultiLvlLbl val="0"/>
      </c:catAx>
      <c:valAx>
        <c:axId val="134899200"/>
        <c:scaling>
          <c:orientation val="minMax"/>
          <c:max val="6"/>
          <c:min val="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6350" cap="flat" cmpd="sng" algn="ctr">
              <a:solidFill>
                <a:schemeClr val="tx1">
                  <a:tint val="50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m3/ha/v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2.510608048993876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4897664"/>
        <c:crosses val="autoZero"/>
        <c:crossBetween val="between"/>
        <c:majorUnit val="1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Teki kaupan,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0.13068753938739189"/>
          <c:y val="0.15401744136821607"/>
          <c:w val="0.81308291381610098"/>
          <c:h val="0.728544401916390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Hallintatapa!$A$3:$A$5</c:f>
              <c:strCache>
                <c:ptCount val="3"/>
                <c:pt idx="0">
                  <c:v>Perheomistus</c:v>
                </c:pt>
                <c:pt idx="1">
                  <c:v>Yhtymä</c:v>
                </c:pt>
                <c:pt idx="2">
                  <c:v>Kuolinpesä</c:v>
                </c:pt>
              </c:strCache>
            </c:strRef>
          </c:cat>
          <c:val>
            <c:numRef>
              <c:f>Hallintatapa!$B$3:$B$5</c:f>
              <c:numCache>
                <c:formatCode>General</c:formatCode>
                <c:ptCount val="3"/>
                <c:pt idx="0">
                  <c:v>49</c:v>
                </c:pt>
                <c:pt idx="1">
                  <c:v>53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1E-4B5C-9208-1DD8B85ADA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240192"/>
        <c:axId val="77241728"/>
      </c:barChart>
      <c:catAx>
        <c:axId val="77240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7241728"/>
        <c:crosses val="autoZero"/>
        <c:auto val="1"/>
        <c:lblAlgn val="ctr"/>
        <c:lblOffset val="100"/>
        <c:noMultiLvlLbl val="0"/>
      </c:catAx>
      <c:valAx>
        <c:axId val="7724172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724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dirty="0"/>
              <a:t>Puukaupan koko, m3/vuosi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6.4163436493288983E-2"/>
          <c:y val="0.15503842584819558"/>
          <c:w val="0.91251159230096235"/>
          <c:h val="0.7104631034164683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'Kaupan koko'!$E$105:$E$107</c:f>
                <c:numCache>
                  <c:formatCode>General</c:formatCode>
                  <c:ptCount val="3"/>
                  <c:pt idx="0">
                    <c:v>29.386574</c:v>
                  </c:pt>
                  <c:pt idx="1">
                    <c:v>68.394474399999993</c:v>
                  </c:pt>
                  <c:pt idx="2">
                    <c:v>101.81022039999999</c:v>
                  </c:pt>
                </c:numCache>
              </c:numRef>
            </c:plus>
            <c:minus>
              <c:numRef>
                <c:f>'Kaupan koko'!$E$105:$E$107</c:f>
                <c:numCache>
                  <c:formatCode>General</c:formatCode>
                  <c:ptCount val="3"/>
                  <c:pt idx="0">
                    <c:v>29.386574</c:v>
                  </c:pt>
                  <c:pt idx="1">
                    <c:v>68.394474399999993</c:v>
                  </c:pt>
                  <c:pt idx="2">
                    <c:v>101.81022039999999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385723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'Kaupan koko'!$B$105:$B$107</c:f>
              <c:strCache>
                <c:ptCount val="3"/>
                <c:pt idx="0">
                  <c:v>Perheomistus</c:v>
                </c:pt>
                <c:pt idx="1">
                  <c:v>Yhtymä</c:v>
                </c:pt>
                <c:pt idx="2">
                  <c:v>Kuolinpesä</c:v>
                </c:pt>
              </c:strCache>
            </c:strRef>
          </c:cat>
          <c:val>
            <c:numRef>
              <c:f>'Kaupan koko'!$D$105:$D$107</c:f>
              <c:numCache>
                <c:formatCode>0</c:formatCode>
                <c:ptCount val="3"/>
                <c:pt idx="0">
                  <c:v>575.49929999999995</c:v>
                </c:pt>
                <c:pt idx="1">
                  <c:v>768.80359999999996</c:v>
                </c:pt>
                <c:pt idx="2">
                  <c:v>685.90570000000002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2D-4787-B2E1-4E1F685636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3325312"/>
        <c:axId val="233326848"/>
      </c:barChart>
      <c:catAx>
        <c:axId val="233325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326848"/>
        <c:crosses val="autoZero"/>
        <c:auto val="1"/>
        <c:lblAlgn val="ctr"/>
        <c:lblOffset val="100"/>
        <c:noMultiLvlLbl val="0"/>
      </c:catAx>
      <c:valAx>
        <c:axId val="233326848"/>
        <c:scaling>
          <c:orientation val="minMax"/>
          <c:max val="100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325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720709610093901E-2"/>
          <c:y val="0.10484927916120576"/>
          <c:w val="0.88311282257601009"/>
          <c:h val="0.7026082121022474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'Energia-kotitarve'!$F$3</c:f>
              <c:strCache>
                <c:ptCount val="1"/>
                <c:pt idx="0">
                  <c:v>Kaikista metsänomistajista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'Energia-kotitarve'!$E$4:$E$6</c:f>
              <c:strCache>
                <c:ptCount val="3"/>
                <c:pt idx="0">
                  <c:v>Myi energiapuuta</c:v>
                </c:pt>
                <c:pt idx="1">
                  <c:v>Itselle polttopuuta</c:v>
                </c:pt>
                <c:pt idx="2">
                  <c:v>Itselle kotitarvepuuta</c:v>
                </c:pt>
              </c:strCache>
            </c:strRef>
          </c:cat>
          <c:val>
            <c:numRef>
              <c:f>'Energia-kotitarve'!$F$4:$F$6</c:f>
              <c:numCache>
                <c:formatCode>General</c:formatCode>
                <c:ptCount val="3"/>
                <c:pt idx="0">
                  <c:v>15.5</c:v>
                </c:pt>
                <c:pt idx="1">
                  <c:v>50.5</c:v>
                </c:pt>
                <c:pt idx="2">
                  <c:v>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4F-4641-81B8-6536F6EEDFAF}"/>
            </c:ext>
          </c:extLst>
        </c:ser>
        <c:ser>
          <c:idx val="2"/>
          <c:order val="1"/>
          <c:tx>
            <c:strRef>
              <c:f>'Energia-kotitarve'!$G$3</c:f>
              <c:strCache>
                <c:ptCount val="1"/>
                <c:pt idx="0">
                  <c:v>Puukaupan tehneistä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'Energia-kotitarve'!$E$4:$E$6</c:f>
              <c:strCache>
                <c:ptCount val="3"/>
                <c:pt idx="0">
                  <c:v>Myi energiapuuta</c:v>
                </c:pt>
                <c:pt idx="1">
                  <c:v>Itselle polttopuuta</c:v>
                </c:pt>
                <c:pt idx="2">
                  <c:v>Itselle kotitarvepuuta</c:v>
                </c:pt>
              </c:strCache>
            </c:strRef>
          </c:cat>
          <c:val>
            <c:numRef>
              <c:f>'Energia-kotitarve'!$G$4:$G$6</c:f>
              <c:numCache>
                <c:formatCode>General</c:formatCode>
                <c:ptCount val="3"/>
                <c:pt idx="0">
                  <c:v>25.3</c:v>
                </c:pt>
                <c:pt idx="1">
                  <c:v>58.8</c:v>
                </c:pt>
                <c:pt idx="2">
                  <c:v>12.2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4F-4641-81B8-6536F6EED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5107072"/>
        <c:axId val="235108608"/>
      </c:barChart>
      <c:catAx>
        <c:axId val="23510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5108608"/>
        <c:crosses val="autoZero"/>
        <c:auto val="1"/>
        <c:lblAlgn val="ctr"/>
        <c:lblOffset val="100"/>
        <c:noMultiLvlLbl val="0"/>
      </c:catAx>
      <c:valAx>
        <c:axId val="23510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layout>
            <c:manualLayout>
              <c:xMode val="edge"/>
              <c:yMode val="edge"/>
              <c:x val="5.6309348513045802E-2"/>
              <c:y val="1.807902651530285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5107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0"/>
              <a:t>Hallintatapa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5.6932852143482059E-2"/>
          <c:y val="0.12547462817147856"/>
          <c:w val="0.91251159230096235"/>
          <c:h val="0.7400269757946923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'm-ha-v taustatek.'!$E$146:$E$148</c:f>
                <c:numCache>
                  <c:formatCode>General</c:formatCode>
                  <c:ptCount val="3"/>
                  <c:pt idx="0">
                    <c:v>0.1792812</c:v>
                  </c:pt>
                  <c:pt idx="1">
                    <c:v>0.46212879999999995</c:v>
                  </c:pt>
                  <c:pt idx="2">
                    <c:v>0.47316360000000002</c:v>
                  </c:pt>
                </c:numCache>
              </c:numRef>
            </c:plus>
            <c:minus>
              <c:numRef>
                <c:f>'m-ha-v taustatek.'!$E$146:$E$148</c:f>
                <c:numCache>
                  <c:formatCode>General</c:formatCode>
                  <c:ptCount val="3"/>
                  <c:pt idx="0">
                    <c:v>0.1792812</c:v>
                  </c:pt>
                  <c:pt idx="1">
                    <c:v>0.46212879999999995</c:v>
                  </c:pt>
                  <c:pt idx="2">
                    <c:v>0.47316360000000002</c:v>
                  </c:pt>
                </c:numCache>
              </c:numRef>
            </c:minus>
            <c:spPr>
              <a:noFill/>
              <a:ln w="25400" cap="flat" cmpd="sng" algn="ctr">
                <a:solidFill>
                  <a:srgbClr val="385723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'm-ha-v taustatek.'!$B$146:$B$148</c:f>
              <c:strCache>
                <c:ptCount val="3"/>
                <c:pt idx="0">
                  <c:v>Perheomistus</c:v>
                </c:pt>
                <c:pt idx="1">
                  <c:v>Yhtymä</c:v>
                </c:pt>
                <c:pt idx="2">
                  <c:v>Kuolinpesä</c:v>
                </c:pt>
              </c:strCache>
            </c:strRef>
          </c:cat>
          <c:val>
            <c:numRef>
              <c:f>'m-ha-v taustatek.'!$D$146:$D$148</c:f>
              <c:numCache>
                <c:formatCode>0.0</c:formatCode>
                <c:ptCount val="3"/>
                <c:pt idx="0">
                  <c:v>3.4546999999999999</c:v>
                </c:pt>
                <c:pt idx="1">
                  <c:v>3.9883999999999999</c:v>
                </c:pt>
                <c:pt idx="2">
                  <c:v>2.5108999999999999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94-4A0D-9713-351E1C983F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1261696"/>
        <c:axId val="231263232"/>
      </c:barChart>
      <c:catAx>
        <c:axId val="231261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1263232"/>
        <c:crosses val="autoZero"/>
        <c:auto val="1"/>
        <c:lblAlgn val="ctr"/>
        <c:lblOffset val="100"/>
        <c:noMultiLvlLbl val="0"/>
      </c:catAx>
      <c:valAx>
        <c:axId val="231263232"/>
        <c:scaling>
          <c:orientation val="minMax"/>
          <c:max val="6"/>
          <c:min val="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6350" cap="flat" cmpd="sng" algn="ctr">
              <a:solidFill>
                <a:schemeClr val="tx1">
                  <a:tint val="50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0"/>
                  <a:t>m</a:t>
                </a:r>
                <a:r>
                  <a:rPr lang="en-US" b="0" baseline="30000"/>
                  <a:t>3</a:t>
                </a:r>
                <a:r>
                  <a:rPr lang="en-US" b="0"/>
                  <a:t>/ha/v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2.510608048993876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1261696"/>
        <c:crosses val="autoZero"/>
        <c:crossBetween val="between"/>
        <c:majorUnit val="1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852388074089862"/>
          <c:y val="6.1674899917338349E-2"/>
          <c:w val="0.74603871472148198"/>
          <c:h val="0.76501832380232304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'm-ha-v taustatek.'!$D$201</c:f>
              <c:strCache>
                <c:ptCount val="1"/>
                <c:pt idx="0">
                  <c:v>Teki hankintakaupan 2016-18</c:v>
                </c:pt>
              </c:strCache>
            </c:strRef>
          </c:tx>
          <c:spPr>
            <a:solidFill>
              <a:srgbClr val="00B5E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'm-ha-v taustatek.'!$B$202:$B$206</c:f>
              <c:strCache>
                <c:ptCount val="5"/>
                <c:pt idx="0">
                  <c:v>Epätietoiset</c:v>
                </c:pt>
                <c:pt idx="1">
                  <c:v>Tuloja ja turvaa korostavat</c:v>
                </c:pt>
                <c:pt idx="2">
                  <c:v>Metsässä tekevät</c:v>
                </c:pt>
                <c:pt idx="3">
                  <c:v>Virkistyskäyttäjät</c:v>
                </c:pt>
                <c:pt idx="4">
                  <c:v>Monitavoitteiset</c:v>
                </c:pt>
              </c:strCache>
            </c:strRef>
          </c:cat>
          <c:val>
            <c:numRef>
              <c:f>'m-ha-v taustatek.'!$D$202:$D$206</c:f>
              <c:numCache>
                <c:formatCode>0</c:formatCode>
                <c:ptCount val="5"/>
                <c:pt idx="0">
                  <c:v>8</c:v>
                </c:pt>
                <c:pt idx="1">
                  <c:v>16</c:v>
                </c:pt>
                <c:pt idx="2">
                  <c:v>19</c:v>
                </c:pt>
                <c:pt idx="3">
                  <c:v>6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43-4BD5-84C6-5D8E21E33F28}"/>
            </c:ext>
          </c:extLst>
        </c:ser>
        <c:ser>
          <c:idx val="0"/>
          <c:order val="1"/>
          <c:tx>
            <c:strRef>
              <c:f>'m-ha-v taustatek.'!$C$201</c:f>
              <c:strCache>
                <c:ptCount val="1"/>
                <c:pt idx="0">
                  <c:v>Myi puuta 2016-18</c:v>
                </c:pt>
              </c:strCache>
            </c:strRef>
          </c:tx>
          <c:spPr>
            <a:solidFill>
              <a:srgbClr val="78BE2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'm-ha-v taustatek.'!$B$202:$B$206</c:f>
              <c:strCache>
                <c:ptCount val="5"/>
                <c:pt idx="0">
                  <c:v>Epätietoiset</c:v>
                </c:pt>
                <c:pt idx="1">
                  <c:v>Tuloja ja turvaa korostavat</c:v>
                </c:pt>
                <c:pt idx="2">
                  <c:v>Metsässä tekevät</c:v>
                </c:pt>
                <c:pt idx="3">
                  <c:v>Virkistyskäyttäjät</c:v>
                </c:pt>
                <c:pt idx="4">
                  <c:v>Monitavoitteiset</c:v>
                </c:pt>
              </c:strCache>
            </c:strRef>
          </c:cat>
          <c:val>
            <c:numRef>
              <c:f>'m-ha-v taustatek.'!$C$202:$C$206</c:f>
              <c:numCache>
                <c:formatCode>0</c:formatCode>
                <c:ptCount val="5"/>
                <c:pt idx="0">
                  <c:v>33</c:v>
                </c:pt>
                <c:pt idx="1">
                  <c:v>59</c:v>
                </c:pt>
                <c:pt idx="2">
                  <c:v>50</c:v>
                </c:pt>
                <c:pt idx="3">
                  <c:v>32</c:v>
                </c:pt>
                <c:pt idx="4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43-4BD5-84C6-5D8E21E33F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1400576"/>
        <c:axId val="231402112"/>
      </c:barChart>
      <c:catAx>
        <c:axId val="23140057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fi-FI"/>
          </a:p>
        </c:txPr>
        <c:crossAx val="231402112"/>
        <c:crosses val="autoZero"/>
        <c:auto val="1"/>
        <c:lblAlgn val="ctr"/>
        <c:lblOffset val="100"/>
        <c:noMultiLvlLbl val="0"/>
      </c:catAx>
      <c:valAx>
        <c:axId val="23140211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% metsänomistajjista</a:t>
                </a:r>
              </a:p>
            </c:rich>
          </c:tx>
          <c:layout>
            <c:manualLayout>
              <c:xMode val="edge"/>
              <c:yMode val="edge"/>
              <c:x val="0.77936199511621762"/>
              <c:y val="0.91653232695025544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231400576"/>
        <c:crosses val="autoZero"/>
        <c:crossBetween val="between"/>
        <c:majorUnit val="10"/>
      </c:valAx>
    </c:plotArea>
    <c:legend>
      <c:legendPos val="b"/>
      <c:layout>
        <c:manualLayout>
          <c:xMode val="edge"/>
          <c:yMode val="edge"/>
          <c:x val="5.5713857400982232E-2"/>
          <c:y val="0.90569959013326673"/>
          <c:w val="0.65045012695888582"/>
          <c:h val="6.9197307840554362E-2"/>
        </c:manualLayout>
      </c:layout>
      <c:overlay val="0"/>
      <c:txPr>
        <a:bodyPr/>
        <a:lstStyle/>
        <a:p>
          <a:pPr>
            <a:defRPr sz="1100"/>
          </a:pPr>
          <a:endParaRPr lang="fi-FI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dirty="0"/>
              <a:t>Myyntimäärä m</a:t>
            </a:r>
            <a:r>
              <a:rPr lang="fi-FI" baseline="30000" dirty="0"/>
              <a:t>3</a:t>
            </a:r>
            <a:r>
              <a:rPr lang="fi-FI" dirty="0"/>
              <a:t>/ha/v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6.4163436493288983E-2"/>
          <c:y val="0.12547460300524704"/>
          <c:w val="0.91251159230096235"/>
          <c:h val="0.7180818760097141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'm-ha-v taustatek.'!$E$172:$E$176</c:f>
                <c:numCache>
                  <c:formatCode>General</c:formatCode>
                  <c:ptCount val="5"/>
                  <c:pt idx="0">
                    <c:v>0.26297320000000002</c:v>
                  </c:pt>
                  <c:pt idx="1">
                    <c:v>0.50834559999999995</c:v>
                  </c:pt>
                  <c:pt idx="2">
                    <c:v>0.30946439999999997</c:v>
                  </c:pt>
                  <c:pt idx="3">
                    <c:v>0.337806</c:v>
                  </c:pt>
                  <c:pt idx="4">
                    <c:v>1.1565568000000002</c:v>
                  </c:pt>
                </c:numCache>
              </c:numRef>
            </c:plus>
            <c:minus>
              <c:numRef>
                <c:f>'m-ha-v taustatek.'!$E$172:$E$176</c:f>
                <c:numCache>
                  <c:formatCode>General</c:formatCode>
                  <c:ptCount val="5"/>
                  <c:pt idx="0">
                    <c:v>0.26297320000000002</c:v>
                  </c:pt>
                  <c:pt idx="1">
                    <c:v>0.50834559999999995</c:v>
                  </c:pt>
                  <c:pt idx="2">
                    <c:v>0.30946439999999997</c:v>
                  </c:pt>
                  <c:pt idx="3">
                    <c:v>0.337806</c:v>
                  </c:pt>
                  <c:pt idx="4">
                    <c:v>1.1565568000000002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385723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'm-ha-v taustatek.'!$B$172:$B$176</c:f>
              <c:strCache>
                <c:ptCount val="5"/>
                <c:pt idx="0">
                  <c:v>Monitavoitteiset</c:v>
                </c:pt>
                <c:pt idx="1">
                  <c:v>Virkistyskäyttäjät</c:v>
                </c:pt>
                <c:pt idx="2">
                  <c:v>Metsässä tekevät</c:v>
                </c:pt>
                <c:pt idx="3">
                  <c:v>Turvaa ja tuloja korostavat</c:v>
                </c:pt>
                <c:pt idx="4">
                  <c:v>Epätietoiset</c:v>
                </c:pt>
              </c:strCache>
            </c:strRef>
          </c:cat>
          <c:val>
            <c:numRef>
              <c:f>'m-ha-v taustatek.'!$D$172:$D$176</c:f>
              <c:numCache>
                <c:formatCode>0.0</c:formatCode>
                <c:ptCount val="5"/>
                <c:pt idx="0">
                  <c:v>3.8062</c:v>
                </c:pt>
                <c:pt idx="1">
                  <c:v>3.0352000000000001</c:v>
                </c:pt>
                <c:pt idx="2">
                  <c:v>2.9969999999999999</c:v>
                </c:pt>
                <c:pt idx="3">
                  <c:v>4.1955</c:v>
                </c:pt>
                <c:pt idx="4">
                  <c:v>3.2471999999999999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58-4240-AC2D-FEE026F465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968448"/>
        <c:axId val="218969984"/>
      </c:barChart>
      <c:catAx>
        <c:axId val="218968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18969984"/>
        <c:crosses val="autoZero"/>
        <c:auto val="1"/>
        <c:lblAlgn val="ctr"/>
        <c:lblOffset val="100"/>
        <c:noMultiLvlLbl val="0"/>
      </c:catAx>
      <c:valAx>
        <c:axId val="218969984"/>
        <c:scaling>
          <c:orientation val="minMax"/>
          <c:max val="6"/>
          <c:min val="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6350" cap="flat" cmpd="sng" algn="ctr">
              <a:solidFill>
                <a:schemeClr val="tx1">
                  <a:tint val="50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0"/>
                  <a:t>m</a:t>
                </a:r>
                <a:r>
                  <a:rPr lang="en-US" b="0" baseline="30000"/>
                  <a:t>3</a:t>
                </a:r>
                <a:r>
                  <a:rPr lang="en-US" b="0"/>
                  <a:t>/ha/v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2.510608048993876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18968448"/>
        <c:crosses val="autoZero"/>
        <c:crossBetween val="between"/>
        <c:majorUnit val="1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  <c:userShapes r:id="rId4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dirty="0"/>
              <a:t>Puukaupan koko, m</a:t>
            </a:r>
            <a:r>
              <a:rPr lang="fi-FI" baseline="30000" dirty="0"/>
              <a:t>3</a:t>
            </a:r>
            <a:r>
              <a:rPr lang="fi-FI" dirty="0"/>
              <a:t>/vuosi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6.4163436493288983E-2"/>
          <c:y val="0.12547460300524704"/>
          <c:w val="0.91251159230096235"/>
          <c:h val="0.7400269757946923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'Kaupan koko'!$E$122:$E$126</c:f>
                <c:numCache>
                  <c:formatCode>General</c:formatCode>
                  <c:ptCount val="5"/>
                  <c:pt idx="0">
                    <c:v>38.851982399999997</c:v>
                  </c:pt>
                  <c:pt idx="1">
                    <c:v>106.95916</c:v>
                  </c:pt>
                  <c:pt idx="2">
                    <c:v>46.434830400000003</c:v>
                  </c:pt>
                  <c:pt idx="3">
                    <c:v>59.471535199999998</c:v>
                  </c:pt>
                  <c:pt idx="4">
                    <c:v>100.1239932</c:v>
                  </c:pt>
                </c:numCache>
              </c:numRef>
            </c:plus>
            <c:minus>
              <c:numRef>
                <c:f>'Kaupan koko'!$E$122:$E$126</c:f>
                <c:numCache>
                  <c:formatCode>General</c:formatCode>
                  <c:ptCount val="5"/>
                  <c:pt idx="0">
                    <c:v>38.851982399999997</c:v>
                  </c:pt>
                  <c:pt idx="1">
                    <c:v>106.95916</c:v>
                  </c:pt>
                  <c:pt idx="2">
                    <c:v>46.434830400000003</c:v>
                  </c:pt>
                  <c:pt idx="3">
                    <c:v>59.471535199999998</c:v>
                  </c:pt>
                  <c:pt idx="4">
                    <c:v>100.1239932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385723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'Kaupan koko'!$B$122:$B$126</c:f>
              <c:strCache>
                <c:ptCount val="5"/>
                <c:pt idx="0">
                  <c:v>Monitavoitteiset</c:v>
                </c:pt>
                <c:pt idx="1">
                  <c:v>Virkistyskäyttäjät</c:v>
                </c:pt>
                <c:pt idx="2">
                  <c:v>Metsässä tekevät</c:v>
                </c:pt>
                <c:pt idx="3">
                  <c:v>Turvaa ja tuloja</c:v>
                </c:pt>
                <c:pt idx="4">
                  <c:v>Epätietoiset</c:v>
                </c:pt>
              </c:strCache>
            </c:strRef>
          </c:cat>
          <c:val>
            <c:numRef>
              <c:f>'Kaupan koko'!$D$122:$D$126</c:f>
              <c:numCache>
                <c:formatCode>0</c:formatCode>
                <c:ptCount val="5"/>
                <c:pt idx="0">
                  <c:v>635.98130000000003</c:v>
                </c:pt>
                <c:pt idx="1">
                  <c:v>639.87789999999995</c:v>
                </c:pt>
                <c:pt idx="2">
                  <c:v>471.21879999999999</c:v>
                </c:pt>
                <c:pt idx="3">
                  <c:v>736.74940000000004</c:v>
                </c:pt>
                <c:pt idx="4">
                  <c:v>622.52679999999998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D0-43DF-B82F-75DD59DB2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135232"/>
        <c:axId val="221136768"/>
      </c:barChart>
      <c:catAx>
        <c:axId val="221135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21136768"/>
        <c:crosses val="autoZero"/>
        <c:auto val="1"/>
        <c:lblAlgn val="ctr"/>
        <c:lblOffset val="100"/>
        <c:noMultiLvlLbl val="0"/>
      </c:catAx>
      <c:valAx>
        <c:axId val="221136768"/>
        <c:scaling>
          <c:orientation val="minMax"/>
          <c:max val="100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0"/>
                  <a:t>m</a:t>
                </a:r>
                <a:r>
                  <a:rPr lang="en-US" b="0" baseline="30000"/>
                  <a:t>3</a:t>
                </a:r>
                <a:r>
                  <a:rPr lang="en-US" b="0"/>
                  <a:t>/v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2.510608048993876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21135232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  <c:userShapes r:id="rId4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'Vertailu aiempiin'!$C$7</c:f>
              <c:strCache>
                <c:ptCount val="1"/>
                <c:pt idx="0">
                  <c:v>Teki kaupan, 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7.9635957076846196E-3"/>
                  <c:y val="0.3053160256896577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48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8C0-46E8-BF86-BFCFCD7828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'Vertailu aiempiin'!$D$8:$D$10</c:f>
                <c:numCache>
                  <c:formatCode>General</c:formatCode>
                  <c:ptCount val="3"/>
                  <c:pt idx="0">
                    <c:v>1.5209600000000001</c:v>
                  </c:pt>
                  <c:pt idx="1">
                    <c:v>1.36808</c:v>
                  </c:pt>
                  <c:pt idx="2">
                    <c:v>1.3719999999999999</c:v>
                  </c:pt>
                </c:numCache>
              </c:numRef>
            </c:plus>
            <c:minus>
              <c:numRef>
                <c:f>'Vertailu aiempiin'!$D$8:$D$10</c:f>
                <c:numCache>
                  <c:formatCode>General</c:formatCode>
                  <c:ptCount val="3"/>
                  <c:pt idx="0">
                    <c:v>1.5209600000000001</c:v>
                  </c:pt>
                  <c:pt idx="1">
                    <c:v>1.36808</c:v>
                  </c:pt>
                  <c:pt idx="2">
                    <c:v>1.3719999999999999</c:v>
                  </c:pt>
                </c:numCache>
              </c:numRef>
            </c:minus>
            <c:spPr>
              <a:noFill/>
              <a:ln w="25400" cap="flat" cmpd="sng" algn="ctr">
                <a:solidFill>
                  <a:srgbClr val="C00000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numRef>
              <c:f>'Vertailu aiempiin'!$B$8:$B$10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'Vertailu aiempiin'!$C$8:$C$10</c:f>
              <c:numCache>
                <c:formatCode>0</c:formatCode>
                <c:ptCount val="3"/>
                <c:pt idx="0">
                  <c:v>57.5</c:v>
                </c:pt>
                <c:pt idx="1">
                  <c:v>52.66</c:v>
                </c:pt>
                <c:pt idx="2" formatCode="General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94-47D3-BB34-F04D82BE07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754688"/>
        <c:axId val="138756480"/>
      </c:barChart>
      <c:catAx>
        <c:axId val="13875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8756480"/>
        <c:crosses val="autoZero"/>
        <c:auto val="1"/>
        <c:lblAlgn val="ctr"/>
        <c:lblOffset val="100"/>
        <c:noMultiLvlLbl val="0"/>
      </c:catAx>
      <c:valAx>
        <c:axId val="138756480"/>
        <c:scaling>
          <c:orientation val="minMax"/>
          <c:max val="70"/>
          <c:min val="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6350" cap="flat" cmpd="sng" algn="ctr">
              <a:solidFill>
                <a:schemeClr val="tx1">
                  <a:tint val="50000"/>
                </a:schemeClr>
              </a:solidFill>
              <a:prstDash val="sysDot"/>
              <a:round/>
            </a:ln>
            <a:effectLst/>
          </c:spPr>
        </c:minorGridlines>
        <c:numFmt formatCode="0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8754688"/>
        <c:crosses val="autoZero"/>
        <c:crossBetween val="between"/>
        <c:majorUnit val="10"/>
        <c:min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0.11235941760367504"/>
          <c:y val="0.14697703969371589"/>
          <c:w val="0.84413773431437389"/>
          <c:h val="0.772503465499031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'Vertailu aiempiin'!$C$12</c:f>
              <c:strCache>
                <c:ptCount val="1"/>
                <c:pt idx="0">
                  <c:v>m3/ha/v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'Vertailu aiempiin'!$D$13:$D$15</c:f>
                <c:numCache>
                  <c:formatCode>General</c:formatCode>
                  <c:ptCount val="3"/>
                  <c:pt idx="0">
                    <c:v>0.17361680000000002</c:v>
                  </c:pt>
                  <c:pt idx="1">
                    <c:v>0.19564720000000002</c:v>
                  </c:pt>
                  <c:pt idx="2">
                    <c:v>0.16712920000000001</c:v>
                  </c:pt>
                </c:numCache>
              </c:numRef>
            </c:plus>
            <c:minus>
              <c:numRef>
                <c:f>'Vertailu aiempiin'!$D$13:$D$15</c:f>
                <c:numCache>
                  <c:formatCode>General</c:formatCode>
                  <c:ptCount val="3"/>
                  <c:pt idx="0">
                    <c:v>0.17361680000000002</c:v>
                  </c:pt>
                  <c:pt idx="1">
                    <c:v>0.19564720000000002</c:v>
                  </c:pt>
                  <c:pt idx="2">
                    <c:v>0.16712920000000001</c:v>
                  </c:pt>
                </c:numCache>
              </c:numRef>
            </c:minus>
            <c:spPr>
              <a:noFill/>
              <a:ln w="25400" cap="flat" cmpd="sng" algn="ctr">
                <a:solidFill>
                  <a:srgbClr val="C00000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numRef>
              <c:f>'Vertailu aiempiin'!$B$13:$B$15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'Vertailu aiempiin'!$C$13:$C$15</c:f>
              <c:numCache>
                <c:formatCode>General</c:formatCode>
                <c:ptCount val="3"/>
                <c:pt idx="0" formatCode="0.0">
                  <c:v>3.8408000000000002</c:v>
                </c:pt>
                <c:pt idx="1">
                  <c:v>3.8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16-4FA6-8898-307DC877DE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957184"/>
        <c:axId val="138958720"/>
      </c:barChart>
      <c:catAx>
        <c:axId val="138957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8958720"/>
        <c:crosses val="autoZero"/>
        <c:auto val="1"/>
        <c:lblAlgn val="ctr"/>
        <c:lblOffset val="100"/>
        <c:noMultiLvlLbl val="0"/>
      </c:catAx>
      <c:valAx>
        <c:axId val="138958720"/>
        <c:scaling>
          <c:orientation val="minMax"/>
          <c:max val="5"/>
          <c:min val="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6350" cap="flat" cmpd="sng" algn="ctr">
              <a:solidFill>
                <a:schemeClr val="tx1">
                  <a:tint val="50000"/>
                </a:schemeClr>
              </a:solidFill>
              <a:prstDash val="sysDot"/>
              <a:round/>
            </a:ln>
            <a:effectLst/>
          </c:spPr>
        </c:minorGridlines>
        <c:numFmt formatCode="0.0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8957184"/>
        <c:crosses val="autoZero"/>
        <c:crossBetween val="between"/>
        <c:majorUnit val="1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Kaupan koko, m3/v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2384423170125317"/>
          <c:y val="0.14697703969371589"/>
          <c:w val="0.83219094016125683"/>
          <c:h val="0.772503465499031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'Vertailu aiempiin'!$C$12</c:f>
              <c:strCache>
                <c:ptCount val="1"/>
                <c:pt idx="0">
                  <c:v>m3/ha/v</c:v>
                </c:pt>
              </c:strCache>
            </c:strRef>
          </c:tx>
          <c:spPr>
            <a:solidFill>
              <a:srgbClr val="54823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'Vertailu aiempiin'!$D$19:$D$21</c:f>
                <c:numCache>
                  <c:formatCode>General</c:formatCode>
                  <c:ptCount val="3"/>
                  <c:pt idx="0">
                    <c:v>22.44004</c:v>
                  </c:pt>
                  <c:pt idx="1">
                    <c:v>32.145705200000002</c:v>
                  </c:pt>
                  <c:pt idx="2">
                    <c:v>26.500983600000001</c:v>
                  </c:pt>
                </c:numCache>
              </c:numRef>
            </c:plus>
            <c:minus>
              <c:numRef>
                <c:f>'Vertailu aiempiin'!$D$19:$D$21</c:f>
                <c:numCache>
                  <c:formatCode>General</c:formatCode>
                  <c:ptCount val="3"/>
                  <c:pt idx="0">
                    <c:v>22.44004</c:v>
                  </c:pt>
                  <c:pt idx="1">
                    <c:v>32.145705200000002</c:v>
                  </c:pt>
                  <c:pt idx="2">
                    <c:v>26.500983600000001</c:v>
                  </c:pt>
                </c:numCache>
              </c:numRef>
            </c:minus>
            <c:spPr>
              <a:noFill/>
              <a:ln w="25400" cap="flat" cmpd="sng" algn="ctr">
                <a:solidFill>
                  <a:srgbClr val="C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numRef>
              <c:f>'Vertailu aiempiin'!$B$19:$B$21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'Vertailu aiempiin'!$C$19:$C$21</c:f>
              <c:numCache>
                <c:formatCode>General</c:formatCode>
                <c:ptCount val="3"/>
                <c:pt idx="0" formatCode="0">
                  <c:v>481.29</c:v>
                </c:pt>
                <c:pt idx="1">
                  <c:v>510</c:v>
                </c:pt>
                <c:pt idx="2">
                  <c:v>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7-438F-A23E-7964EC8CB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061120"/>
        <c:axId val="139062656"/>
      </c:barChart>
      <c:catAx>
        <c:axId val="13906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9062656"/>
        <c:crosses val="autoZero"/>
        <c:auto val="1"/>
        <c:lblAlgn val="ctr"/>
        <c:lblOffset val="100"/>
        <c:noMultiLvlLbl val="0"/>
      </c:catAx>
      <c:valAx>
        <c:axId val="139062656"/>
        <c:scaling>
          <c:orientation val="minMax"/>
          <c:max val="700"/>
          <c:min val="0"/>
        </c:scaling>
        <c:delete val="0"/>
        <c:axPos val="l"/>
        <c:majorGridlines/>
        <c:minorGridlines>
          <c:spPr>
            <a:ln>
              <a:prstDash val="sysDot"/>
            </a:ln>
          </c:spPr>
        </c:minorGridlines>
        <c:numFmt formatCode="0" sourceLinked="1"/>
        <c:majorTickMark val="out"/>
        <c:minorTickMark val="none"/>
        <c:tickLblPos val="nextTo"/>
        <c:crossAx val="139061120"/>
        <c:crosses val="autoZero"/>
        <c:crossBetween val="between"/>
        <c:majorUnit val="100"/>
        <c:minorUnit val="50"/>
      </c:valAx>
    </c:plotArea>
    <c:plotVisOnly val="1"/>
    <c:dispBlanksAs val="gap"/>
    <c:showDLblsOverMax val="0"/>
  </c:chart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i-FI" dirty="0"/>
              <a:t>Näkemys</a:t>
            </a:r>
            <a:r>
              <a:rPr lang="fi-FI" baseline="0" dirty="0"/>
              <a:t> puunhintakehityksestä</a:t>
            </a:r>
            <a:endParaRPr lang="fi-FI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26331972206045756"/>
          <c:y val="0.11329399219222598"/>
          <c:w val="0.6898467530268394"/>
          <c:h val="0.7524591274163982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Tulevaisuusnäkymät!$P$1</c:f>
              <c:strCache>
                <c:ptCount val="1"/>
                <c:pt idx="0">
                  <c:v>Hintakehitys 2030 mennessä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Tulevaisuusnäkymät!$N$2:$N$9</c:f>
              <c:strCache>
                <c:ptCount val="8"/>
                <c:pt idx="0">
                  <c:v>Nousevan yli 20 %</c:v>
                </c:pt>
                <c:pt idx="1">
                  <c:v>Nousevan 11-20 %</c:v>
                </c:pt>
                <c:pt idx="2">
                  <c:v>Nousevan 5-10 %</c:v>
                </c:pt>
                <c:pt idx="3">
                  <c:v>Pysyvän likimain ennallaan</c:v>
                </c:pt>
                <c:pt idx="4">
                  <c:v>Laskevan 5-10 %</c:v>
                </c:pt>
                <c:pt idx="5">
                  <c:v>Laskevan 11-20 %</c:v>
                </c:pt>
                <c:pt idx="6">
                  <c:v>Laskevan yli 20 %</c:v>
                </c:pt>
                <c:pt idx="7">
                  <c:v>En osaa sanoa</c:v>
                </c:pt>
              </c:strCache>
            </c:strRef>
          </c:cat>
          <c:val>
            <c:numRef>
              <c:f>Tulevaisuusnäkymät!$P$2:$P$9</c:f>
              <c:numCache>
                <c:formatCode>0</c:formatCode>
                <c:ptCount val="8"/>
                <c:pt idx="0">
                  <c:v>7.1</c:v>
                </c:pt>
                <c:pt idx="1">
                  <c:v>14</c:v>
                </c:pt>
                <c:pt idx="2">
                  <c:v>29.5</c:v>
                </c:pt>
                <c:pt idx="3">
                  <c:v>14.1</c:v>
                </c:pt>
                <c:pt idx="4">
                  <c:v>4.5</c:v>
                </c:pt>
                <c:pt idx="5">
                  <c:v>1.3</c:v>
                </c:pt>
                <c:pt idx="6">
                  <c:v>0.8</c:v>
                </c:pt>
                <c:pt idx="7">
                  <c:v>28.6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1C-45C0-BAFC-999B418874B2}"/>
            </c:ext>
          </c:extLst>
        </c:ser>
        <c:ser>
          <c:idx val="0"/>
          <c:order val="1"/>
          <c:tx>
            <c:strRef>
              <c:f>Tulevaisuusnäkymät!$O$1</c:f>
              <c:strCache>
                <c:ptCount val="1"/>
                <c:pt idx="0">
                  <c:v>Hintakehitys 2019 loppuun</c:v>
                </c:pt>
              </c:strCache>
            </c:strRef>
          </c:tx>
          <c:spPr>
            <a:solidFill>
              <a:srgbClr val="00B5E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Tulevaisuusnäkymät!$N$2:$N$9</c:f>
              <c:strCache>
                <c:ptCount val="8"/>
                <c:pt idx="0">
                  <c:v>Nousevan yli 20 %</c:v>
                </c:pt>
                <c:pt idx="1">
                  <c:v>Nousevan 11-20 %</c:v>
                </c:pt>
                <c:pt idx="2">
                  <c:v>Nousevan 5-10 %</c:v>
                </c:pt>
                <c:pt idx="3">
                  <c:v>Pysyvän likimain ennallaan</c:v>
                </c:pt>
                <c:pt idx="4">
                  <c:v>Laskevan 5-10 %</c:v>
                </c:pt>
                <c:pt idx="5">
                  <c:v>Laskevan 11-20 %</c:v>
                </c:pt>
                <c:pt idx="6">
                  <c:v>Laskevan yli 20 %</c:v>
                </c:pt>
                <c:pt idx="7">
                  <c:v>En osaa sanoa</c:v>
                </c:pt>
              </c:strCache>
            </c:strRef>
          </c:cat>
          <c:val>
            <c:numRef>
              <c:f>Tulevaisuusnäkymät!$O$2:$O$9</c:f>
              <c:numCache>
                <c:formatCode>0</c:formatCode>
                <c:ptCount val="8"/>
                <c:pt idx="0">
                  <c:v>0.9</c:v>
                </c:pt>
                <c:pt idx="1">
                  <c:v>2.2000000000000002</c:v>
                </c:pt>
                <c:pt idx="2">
                  <c:v>14.4</c:v>
                </c:pt>
                <c:pt idx="3">
                  <c:v>49.2</c:v>
                </c:pt>
                <c:pt idx="4">
                  <c:v>10.4</c:v>
                </c:pt>
                <c:pt idx="5">
                  <c:v>1.3</c:v>
                </c:pt>
                <c:pt idx="6">
                  <c:v>0.5</c:v>
                </c:pt>
                <c:pt idx="7">
                  <c:v>21.3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1C-45C0-BAFC-999B418874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overlap val="-24"/>
        <c:axId val="191445248"/>
        <c:axId val="234446848"/>
      </c:barChart>
      <c:catAx>
        <c:axId val="19144524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34446848"/>
        <c:crosses val="autoZero"/>
        <c:auto val="1"/>
        <c:lblAlgn val="ctr"/>
        <c:lblOffset val="100"/>
        <c:noMultiLvlLbl val="0"/>
      </c:catAx>
      <c:valAx>
        <c:axId val="234446848"/>
        <c:scaling>
          <c:orientation val="minMax"/>
          <c:max val="5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% metsänomistajista</a:t>
                </a:r>
              </a:p>
            </c:rich>
          </c:tx>
          <c:layout>
            <c:manualLayout>
              <c:xMode val="edge"/>
              <c:yMode val="edge"/>
              <c:x val="0.81421309872922776"/>
              <c:y val="0.9274707866416475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91445248"/>
        <c:crosses val="autoZero"/>
        <c:crossBetween val="between"/>
        <c:majorUnit val="5"/>
      </c:valAx>
    </c:plotArea>
    <c:legend>
      <c:legendPos val="b"/>
      <c:layout>
        <c:manualLayout>
          <c:xMode val="edge"/>
          <c:yMode val="edge"/>
          <c:x val="9.840207227741421E-2"/>
          <c:y val="0.90962099553141396"/>
          <c:w val="0.6325162213960791"/>
          <c:h val="8.3717191601049873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i-FI" noProof="0" dirty="0"/>
              <a:t>Aikomus myydä </a:t>
            </a:r>
            <a:r>
              <a:rPr lang="en-US" dirty="0"/>
              <a:t>2019-2021</a:t>
            </a:r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26986482939632545"/>
          <c:y val="0.15194444444444444"/>
          <c:w val="0.6854962817147856"/>
          <c:h val="0.6904090113735783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Tulevaisuusnäkymät!$D$4</c:f>
              <c:strCache>
                <c:ptCount val="1"/>
                <c:pt idx="0">
                  <c:v>% omistajista</c:v>
                </c:pt>
              </c:strCache>
            </c:strRef>
          </c:tx>
          <c:spPr>
            <a:solidFill>
              <a:srgbClr val="00B5E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Tulevaisuusnäkymät!$B$5:$B$9</c:f>
              <c:strCache>
                <c:ptCount val="5"/>
                <c:pt idx="0">
                  <c:v>Selvästi enmmän</c:v>
                </c:pt>
                <c:pt idx="1">
                  <c:v>Likimain yhtä paljon</c:v>
                </c:pt>
                <c:pt idx="2">
                  <c:v>Selvästi vähemmän</c:v>
                </c:pt>
                <c:pt idx="3">
                  <c:v>En myy lainkaan</c:v>
                </c:pt>
                <c:pt idx="4">
                  <c:v>En osaa sanoa</c:v>
                </c:pt>
              </c:strCache>
            </c:strRef>
          </c:cat>
          <c:val>
            <c:numRef>
              <c:f>Tulevaisuusnäkymät!$D$5:$D$9</c:f>
              <c:numCache>
                <c:formatCode>0</c:formatCode>
                <c:ptCount val="5"/>
                <c:pt idx="0">
                  <c:v>16</c:v>
                </c:pt>
                <c:pt idx="1">
                  <c:v>14.8</c:v>
                </c:pt>
                <c:pt idx="2">
                  <c:v>12.4</c:v>
                </c:pt>
                <c:pt idx="3">
                  <c:v>22.4</c:v>
                </c:pt>
                <c:pt idx="4">
                  <c:v>34.4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DB-47D9-9C51-FE09B9481F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303936"/>
        <c:axId val="139338496"/>
      </c:barChart>
      <c:catAx>
        <c:axId val="13930393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fi-FI"/>
          </a:p>
        </c:txPr>
        <c:crossAx val="139338496"/>
        <c:crosses val="autoZero"/>
        <c:auto val="1"/>
        <c:lblAlgn val="ctr"/>
        <c:lblOffset val="100"/>
        <c:noMultiLvlLbl val="0"/>
      </c:catAx>
      <c:valAx>
        <c:axId val="13933849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/>
                  <a:t>% omistajista</a:t>
                </a:r>
              </a:p>
            </c:rich>
          </c:tx>
          <c:layout>
            <c:manualLayout>
              <c:xMode val="edge"/>
              <c:yMode val="edge"/>
              <c:x val="0.80246719160104973"/>
              <c:y val="0.92960629921259841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39303936"/>
        <c:crosses val="autoZero"/>
        <c:crossBetween val="between"/>
        <c:majorUnit val="5"/>
      </c:valAx>
    </c:plotArea>
    <c:plotVisOnly val="1"/>
    <c:dispBlanksAs val="gap"/>
    <c:showDLblsOverMax val="0"/>
  </c:chart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sz="1200"/>
              <a:t>milj. m</a:t>
            </a:r>
            <a:r>
              <a:rPr lang="fi-FI" sz="1200" baseline="30000"/>
              <a:t>3</a:t>
            </a:r>
          </a:p>
        </c:rich>
      </c:tx>
      <c:layout>
        <c:manualLayout>
          <c:xMode val="edge"/>
          <c:yMode val="edge"/>
          <c:x val="8.4096675415572981E-3"/>
          <c:y val="2.78422273781902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'Stat-hakkuukertymä'!$C$3</c:f>
              <c:strCache>
                <c:ptCount val="1"/>
                <c:pt idx="0">
                  <c:v>milj. m3</c:v>
                </c:pt>
              </c:strCache>
            </c:strRef>
          </c:tx>
          <c:spPr>
            <a:solidFill>
              <a:srgbClr val="78BE2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8572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6AD-40A4-B5A0-D3357C36BA67}"/>
              </c:ext>
            </c:extLst>
          </c:dPt>
          <c:dPt>
            <c:idx val="1"/>
            <c:invertIfNegative val="0"/>
            <c:bubble3D val="0"/>
            <c:spPr>
              <a:solidFill>
                <a:srgbClr val="38572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06AD-40A4-B5A0-D3357C36BA67}"/>
              </c:ext>
            </c:extLst>
          </c:dPt>
          <c:dPt>
            <c:idx val="2"/>
            <c:invertIfNegative val="0"/>
            <c:bubble3D val="0"/>
            <c:spPr>
              <a:solidFill>
                <a:srgbClr val="38572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6AD-40A4-B5A0-D3357C36BA67}"/>
              </c:ext>
            </c:extLst>
          </c:dPt>
          <c:dPt>
            <c:idx val="10"/>
            <c:invertIfNegative val="0"/>
            <c:bubble3D val="0"/>
            <c:spPr>
              <a:solidFill>
                <a:srgbClr val="38572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06AD-40A4-B5A0-D3357C36BA67}"/>
              </c:ext>
            </c:extLst>
          </c:dPt>
          <c:dPt>
            <c:idx val="11"/>
            <c:invertIfNegative val="0"/>
            <c:bubble3D val="0"/>
            <c:spPr>
              <a:solidFill>
                <a:srgbClr val="38572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6AD-40A4-B5A0-D3357C36BA67}"/>
              </c:ext>
            </c:extLst>
          </c:dPt>
          <c:dPt>
            <c:idx val="12"/>
            <c:invertIfNegative val="0"/>
            <c:bubble3D val="0"/>
            <c:spPr>
              <a:solidFill>
                <a:srgbClr val="38572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06AD-40A4-B5A0-D3357C36BA67}"/>
              </c:ext>
            </c:extLst>
          </c:dPt>
          <c:dPt>
            <c:idx val="20"/>
            <c:invertIfNegative val="0"/>
            <c:bubble3D val="0"/>
            <c:spPr>
              <a:solidFill>
                <a:srgbClr val="38572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6AD-40A4-B5A0-D3357C36BA67}"/>
              </c:ext>
            </c:extLst>
          </c:dPt>
          <c:dPt>
            <c:idx val="21"/>
            <c:invertIfNegative val="0"/>
            <c:bubble3D val="0"/>
            <c:spPr>
              <a:solidFill>
                <a:srgbClr val="38572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06AD-40A4-B5A0-D3357C36BA67}"/>
              </c:ext>
            </c:extLst>
          </c:dPt>
          <c:dPt>
            <c:idx val="22"/>
            <c:invertIfNegative val="0"/>
            <c:bubble3D val="0"/>
            <c:spPr>
              <a:solidFill>
                <a:srgbClr val="38572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6AD-40A4-B5A0-D3357C36BA67}"/>
              </c:ext>
            </c:extLst>
          </c:dPt>
          <c:trendline>
            <c:spPr>
              <a:ln w="19050" cap="rnd">
                <a:solidFill>
                  <a:srgbClr val="C0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cat>
            <c:strRef>
              <c:f>'Stat-hakkuukertymä'!$B$4:$B$27</c:f>
              <c:strCache>
                <c:ptCount val="2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</c:strCache>
            </c:strRef>
          </c:cat>
          <c:val>
            <c:numRef>
              <c:f>'Stat-hakkuukertymä'!$C$4:$C$27</c:f>
              <c:numCache>
                <c:formatCode>0</c:formatCode>
                <c:ptCount val="23"/>
                <c:pt idx="0">
                  <c:v>45597</c:v>
                </c:pt>
                <c:pt idx="1">
                  <c:v>52990</c:v>
                </c:pt>
                <c:pt idx="2">
                  <c:v>54719</c:v>
                </c:pt>
                <c:pt idx="3">
                  <c:v>53406</c:v>
                </c:pt>
                <c:pt idx="4">
                  <c:v>53585</c:v>
                </c:pt>
                <c:pt idx="5">
                  <c:v>51218</c:v>
                </c:pt>
                <c:pt idx="6">
                  <c:v>52428</c:v>
                </c:pt>
                <c:pt idx="7">
                  <c:v>52828</c:v>
                </c:pt>
                <c:pt idx="8">
                  <c:v>52676</c:v>
                </c:pt>
                <c:pt idx="9">
                  <c:v>50323</c:v>
                </c:pt>
                <c:pt idx="10">
                  <c:v>45493</c:v>
                </c:pt>
                <c:pt idx="11">
                  <c:v>52471</c:v>
                </c:pt>
                <c:pt idx="12">
                  <c:v>47696</c:v>
                </c:pt>
                <c:pt idx="13">
                  <c:v>39021</c:v>
                </c:pt>
                <c:pt idx="14">
                  <c:v>48372</c:v>
                </c:pt>
                <c:pt idx="15">
                  <c:v>49055</c:v>
                </c:pt>
                <c:pt idx="16">
                  <c:v>48105</c:v>
                </c:pt>
                <c:pt idx="17">
                  <c:v>53876</c:v>
                </c:pt>
                <c:pt idx="18">
                  <c:v>54076</c:v>
                </c:pt>
                <c:pt idx="19">
                  <c:v>57667</c:v>
                </c:pt>
                <c:pt idx="20">
                  <c:v>59584</c:v>
                </c:pt>
                <c:pt idx="21">
                  <c:v>61156</c:v>
                </c:pt>
                <c:pt idx="22">
                  <c:v>67067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AD-40A4-B5A0-D3357C36BA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0767376"/>
        <c:axId val="400764752"/>
      </c:barChart>
      <c:catAx>
        <c:axId val="40076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00764752"/>
        <c:crosses val="autoZero"/>
        <c:auto val="1"/>
        <c:lblAlgn val="ctr"/>
        <c:lblOffset val="100"/>
        <c:noMultiLvlLbl val="0"/>
      </c:catAx>
      <c:valAx>
        <c:axId val="400764752"/>
        <c:scaling>
          <c:orientation val="minMax"/>
          <c:max val="7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0076737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sz="1800" b="1" i="0" baseline="0" dirty="0">
                <a:effectLst/>
              </a:rPr>
              <a:t>Kaupan koko</a:t>
            </a:r>
            <a:r>
              <a:rPr lang="en-US" sz="1800" b="1" i="0" baseline="0" dirty="0">
                <a:effectLst/>
              </a:rPr>
              <a:t>, m3/</a:t>
            </a:r>
            <a:r>
              <a:rPr lang="fi-FI" sz="1800" b="1" i="0" baseline="0" dirty="0">
                <a:effectLst/>
              </a:rPr>
              <a:t>vuosi</a:t>
            </a:r>
            <a:endParaRPr lang="fi-FI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6.4163436493288983E-2"/>
          <c:y val="0.12547460300524704"/>
          <c:w val="0.91251159230096235"/>
          <c:h val="0.7400269757946923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4"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3B-413E-AEC5-DF04B3F2B5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'Kaupan koko'!$E$11:$E$15</c:f>
                <c:numCache>
                  <c:formatCode>General</c:formatCode>
                  <c:ptCount val="5"/>
                  <c:pt idx="0">
                    <c:v>49.897679999999994</c:v>
                  </c:pt>
                  <c:pt idx="1">
                    <c:v>63.460037199999995</c:v>
                  </c:pt>
                  <c:pt idx="2">
                    <c:v>147.7118328</c:v>
                  </c:pt>
                  <c:pt idx="3">
                    <c:v>32.588822</c:v>
                  </c:pt>
                  <c:pt idx="4">
                    <c:v>318.9892552</c:v>
                  </c:pt>
                </c:numCache>
              </c:numRef>
            </c:plus>
            <c:minus>
              <c:numRef>
                <c:f>'Kaupan koko'!$E$11:$E$15</c:f>
                <c:numCache>
                  <c:formatCode>General</c:formatCode>
                  <c:ptCount val="5"/>
                  <c:pt idx="0">
                    <c:v>49.897679999999994</c:v>
                  </c:pt>
                  <c:pt idx="1">
                    <c:v>63.460037199999995</c:v>
                  </c:pt>
                  <c:pt idx="2">
                    <c:v>147.7118328</c:v>
                  </c:pt>
                  <c:pt idx="3">
                    <c:v>32.588822</c:v>
                  </c:pt>
                  <c:pt idx="4">
                    <c:v>318.9892552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385723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'Kaupan koko'!$B$11:$B$15</c:f>
              <c:strCache>
                <c:ptCount val="5"/>
                <c:pt idx="0">
                  <c:v>Palkansaaja</c:v>
                </c:pt>
                <c:pt idx="1">
                  <c:v>Maatalousyrittäjä</c:v>
                </c:pt>
                <c:pt idx="2">
                  <c:v>Yrittäjä</c:v>
                </c:pt>
                <c:pt idx="3">
                  <c:v>Eläkeläinen</c:v>
                </c:pt>
                <c:pt idx="4">
                  <c:v>Muu</c:v>
                </c:pt>
              </c:strCache>
            </c:strRef>
          </c:cat>
          <c:val>
            <c:numRef>
              <c:f>'Kaupan koko'!$D$11:$D$15</c:f>
              <c:numCache>
                <c:formatCode>0</c:formatCode>
                <c:ptCount val="5"/>
                <c:pt idx="0">
                  <c:v>692.31100000000004</c:v>
                </c:pt>
                <c:pt idx="1">
                  <c:v>665.14679999999998</c:v>
                </c:pt>
                <c:pt idx="2">
                  <c:v>627.56640000000004</c:v>
                </c:pt>
                <c:pt idx="3">
                  <c:v>545.49639999999999</c:v>
                </c:pt>
                <c:pt idx="4">
                  <c:v>682.79989999999998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3B-413E-AEC5-DF04B3F2B5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3062400"/>
        <c:axId val="233063936"/>
      </c:barChart>
      <c:catAx>
        <c:axId val="233062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8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063936"/>
        <c:crosses val="autoZero"/>
        <c:auto val="1"/>
        <c:lblAlgn val="ctr"/>
        <c:lblOffset val="100"/>
        <c:noMultiLvlLbl val="0"/>
      </c:catAx>
      <c:valAx>
        <c:axId val="233063936"/>
        <c:scaling>
          <c:orientation val="minMax"/>
          <c:max val="100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0"/>
                  <a:t>m</a:t>
                </a:r>
                <a:r>
                  <a:rPr lang="en-US" b="0" baseline="30000"/>
                  <a:t>3</a:t>
                </a:r>
                <a:r>
                  <a:rPr lang="en-US" b="0"/>
                  <a:t>/v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2.510608048993876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062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'Jakaumat taustatek'!$B$55</c:f>
              <c:strCache>
                <c:ptCount val="1"/>
                <c:pt idx="0">
                  <c:v>Teki puukaupan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'Jakaumat taustatek'!$A$56:$A$60</c:f>
              <c:strCache>
                <c:ptCount val="5"/>
                <c:pt idx="0">
                  <c:v>Palkansaaja</c:v>
                </c:pt>
                <c:pt idx="1">
                  <c:v>Maatalousyritt.</c:v>
                </c:pt>
                <c:pt idx="2">
                  <c:v>Yrittäjä</c:v>
                </c:pt>
                <c:pt idx="3">
                  <c:v>Eläkeläinen</c:v>
                </c:pt>
                <c:pt idx="4">
                  <c:v>Muu</c:v>
                </c:pt>
              </c:strCache>
            </c:strRef>
          </c:cat>
          <c:val>
            <c:numRef>
              <c:f>'Jakaumat taustatek'!$B$56:$B$60</c:f>
              <c:numCache>
                <c:formatCode>General</c:formatCode>
                <c:ptCount val="5"/>
                <c:pt idx="0">
                  <c:v>49</c:v>
                </c:pt>
                <c:pt idx="1">
                  <c:v>70</c:v>
                </c:pt>
                <c:pt idx="2">
                  <c:v>49</c:v>
                </c:pt>
                <c:pt idx="3">
                  <c:v>45</c:v>
                </c:pt>
                <c:pt idx="4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97-4CBC-AE19-452AA5C173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069504"/>
        <c:axId val="246075392"/>
      </c:barChart>
      <c:catAx>
        <c:axId val="246069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46075392"/>
        <c:crosses val="autoZero"/>
        <c:auto val="1"/>
        <c:lblAlgn val="ctr"/>
        <c:lblOffset val="100"/>
        <c:noMultiLvlLbl val="0"/>
      </c:catAx>
      <c:valAx>
        <c:axId val="24607539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46069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i-FI" b="0" dirty="0">
                <a:solidFill>
                  <a:schemeClr val="tx1"/>
                </a:solidFill>
              </a:rPr>
              <a:t>Ammattiasema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5.6932852143482059E-2"/>
          <c:y val="0.12547462817147856"/>
          <c:w val="0.91251159230096235"/>
          <c:h val="0.6897904706400462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4"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8C1-46F7-8880-D5E9D2A673BC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'Keskiarvot taustatek.'!$D$6:$D$10</c:f>
                <c:numCache>
                  <c:formatCode>General</c:formatCode>
                  <c:ptCount val="5"/>
                  <c:pt idx="0">
                    <c:v>0.32835880000000001</c:v>
                  </c:pt>
                  <c:pt idx="1">
                    <c:v>0.3300052</c:v>
                  </c:pt>
                  <c:pt idx="2">
                    <c:v>0.74713239999999992</c:v>
                  </c:pt>
                  <c:pt idx="3">
                    <c:v>0.22571359999999999</c:v>
                  </c:pt>
                  <c:pt idx="4">
                    <c:v>1.5943228</c:v>
                  </c:pt>
                </c:numCache>
              </c:numRef>
            </c:plus>
            <c:minus>
              <c:numRef>
                <c:f>'Keskiarvot taustatek.'!$D$6:$D$10</c:f>
                <c:numCache>
                  <c:formatCode>General</c:formatCode>
                  <c:ptCount val="5"/>
                  <c:pt idx="0">
                    <c:v>0.32835880000000001</c:v>
                  </c:pt>
                  <c:pt idx="1">
                    <c:v>0.3300052</c:v>
                  </c:pt>
                  <c:pt idx="2">
                    <c:v>0.74713239999999992</c:v>
                  </c:pt>
                  <c:pt idx="3">
                    <c:v>0.22571359999999999</c:v>
                  </c:pt>
                  <c:pt idx="4">
                    <c:v>1.5943228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c:spPr>
          </c:errBars>
          <c:cat>
            <c:strRef>
              <c:f>'Keskiarvot taustatek.'!$A$6:$A$10</c:f>
              <c:strCache>
                <c:ptCount val="5"/>
                <c:pt idx="0">
                  <c:v>Palkansaaja</c:v>
                </c:pt>
                <c:pt idx="1">
                  <c:v>Maa&amp;metsäyrittäjä</c:v>
                </c:pt>
                <c:pt idx="2">
                  <c:v>Yrittäjä</c:v>
                </c:pt>
                <c:pt idx="3">
                  <c:v>Eläkeläinen</c:v>
                </c:pt>
                <c:pt idx="4">
                  <c:v>Muu</c:v>
                </c:pt>
              </c:strCache>
            </c:strRef>
          </c:cat>
          <c:val>
            <c:numRef>
              <c:f>'Keskiarvot taustatek.'!$C$6:$C$10</c:f>
              <c:numCache>
                <c:formatCode>General</c:formatCode>
                <c:ptCount val="5"/>
                <c:pt idx="0">
                  <c:v>4.0617999999999999</c:v>
                </c:pt>
                <c:pt idx="1">
                  <c:v>3.6920000000000002</c:v>
                </c:pt>
                <c:pt idx="2">
                  <c:v>2.9714999999999998</c:v>
                </c:pt>
                <c:pt idx="3">
                  <c:v>3.0177999999999998</c:v>
                </c:pt>
                <c:pt idx="4">
                  <c:v>3.1760000000000002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C1-46F7-8880-D5E9D2A673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759936"/>
        <c:axId val="134761472"/>
      </c:barChart>
      <c:catAx>
        <c:axId val="134759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6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4761472"/>
        <c:crosses val="autoZero"/>
        <c:auto val="1"/>
        <c:lblAlgn val="ctr"/>
        <c:lblOffset val="100"/>
        <c:noMultiLvlLbl val="0"/>
      </c:catAx>
      <c:valAx>
        <c:axId val="134761472"/>
        <c:scaling>
          <c:orientation val="minMax"/>
          <c:max val="6"/>
          <c:min val="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6350" cap="flat" cmpd="sng" algn="ctr">
              <a:solidFill>
                <a:schemeClr val="tx1">
                  <a:tint val="50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>
                    <a:solidFill>
                      <a:schemeClr val="tx1"/>
                    </a:solidFill>
                  </a:rPr>
                  <a:t>m3/ha/v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2.510608048993876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4759936"/>
        <c:crosses val="autoZero"/>
        <c:crossBetween val="between"/>
        <c:majorUnit val="1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fi-FI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'Jakaumat taustatek'!$B$49</c:f>
              <c:strCache>
                <c:ptCount val="1"/>
                <c:pt idx="0">
                  <c:v>Teki puukaupan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'Jakaumat taustatek'!$A$50:$A$52</c:f>
              <c:strCache>
                <c:ptCount val="3"/>
                <c:pt idx="0">
                  <c:v>Maaseutu</c:v>
                </c:pt>
                <c:pt idx="1">
                  <c:v>Taajama</c:v>
                </c:pt>
                <c:pt idx="2">
                  <c:v>Kaupunki</c:v>
                </c:pt>
              </c:strCache>
            </c:strRef>
          </c:cat>
          <c:val>
            <c:numRef>
              <c:f>'Jakaumat taustatek'!$B$50:$B$52</c:f>
              <c:numCache>
                <c:formatCode>General</c:formatCode>
                <c:ptCount val="3"/>
                <c:pt idx="0">
                  <c:v>53</c:v>
                </c:pt>
                <c:pt idx="1">
                  <c:v>46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AE-4800-AC10-F4A64C95BB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069504"/>
        <c:axId val="246075392"/>
      </c:barChart>
      <c:catAx>
        <c:axId val="246069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46075392"/>
        <c:crosses val="autoZero"/>
        <c:auto val="1"/>
        <c:lblAlgn val="ctr"/>
        <c:lblOffset val="100"/>
        <c:noMultiLvlLbl val="0"/>
      </c:catAx>
      <c:valAx>
        <c:axId val="24607539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46069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sz="1800" b="1" i="0" baseline="0" dirty="0">
                <a:effectLst/>
              </a:rPr>
              <a:t>Kaupan koko</a:t>
            </a:r>
            <a:r>
              <a:rPr lang="en-US" sz="1800" b="1" i="0" baseline="0" dirty="0">
                <a:effectLst/>
              </a:rPr>
              <a:t>, m3/</a:t>
            </a:r>
            <a:r>
              <a:rPr lang="fi-FI" sz="1800" b="1" i="0" baseline="0" dirty="0">
                <a:effectLst/>
              </a:rPr>
              <a:t>vuosi</a:t>
            </a:r>
            <a:endParaRPr lang="fi-FI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6.4163436493288983E-2"/>
          <c:y val="0.12547460300524704"/>
          <c:w val="0.91251159230096235"/>
          <c:h val="0.7400269757946923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'Kaupan koko'!$E$30:$E$32</c:f>
                <c:numCache>
                  <c:formatCode>General</c:formatCode>
                  <c:ptCount val="3"/>
                  <c:pt idx="0">
                    <c:v>30.3264724</c:v>
                  </c:pt>
                  <c:pt idx="1">
                    <c:v>64.218576800000008</c:v>
                  </c:pt>
                  <c:pt idx="2">
                    <c:v>68.176110799999989</c:v>
                  </c:pt>
                </c:numCache>
              </c:numRef>
            </c:plus>
            <c:minus>
              <c:numRef>
                <c:f>'Kaupan koko'!$E$30:$E$32</c:f>
                <c:numCache>
                  <c:formatCode>General</c:formatCode>
                  <c:ptCount val="3"/>
                  <c:pt idx="0">
                    <c:v>30.3264724</c:v>
                  </c:pt>
                  <c:pt idx="1">
                    <c:v>64.218576800000008</c:v>
                  </c:pt>
                  <c:pt idx="2">
                    <c:v>68.176110799999989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385723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'Kaupan koko'!$B$30:$B$32</c:f>
              <c:strCache>
                <c:ptCount val="3"/>
                <c:pt idx="0">
                  <c:v>Maaseutu</c:v>
                </c:pt>
                <c:pt idx="1">
                  <c:v>Taajama</c:v>
                </c:pt>
                <c:pt idx="2">
                  <c:v>Kaupunki</c:v>
                </c:pt>
              </c:strCache>
            </c:strRef>
          </c:cat>
          <c:val>
            <c:numRef>
              <c:f>'Kaupan koko'!$D$30:$D$32</c:f>
              <c:numCache>
                <c:formatCode>0</c:formatCode>
                <c:ptCount val="3"/>
                <c:pt idx="0">
                  <c:v>577.61969999999997</c:v>
                </c:pt>
                <c:pt idx="1">
                  <c:v>611.28800000000001</c:v>
                </c:pt>
                <c:pt idx="2">
                  <c:v>740.58190000000002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97-4944-85F1-F34980317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3097472"/>
        <c:axId val="233177088"/>
      </c:barChart>
      <c:catAx>
        <c:axId val="233097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177088"/>
        <c:crosses val="autoZero"/>
        <c:auto val="1"/>
        <c:lblAlgn val="ctr"/>
        <c:lblOffset val="100"/>
        <c:noMultiLvlLbl val="0"/>
      </c:catAx>
      <c:valAx>
        <c:axId val="233177088"/>
        <c:scaling>
          <c:orientation val="minMax"/>
          <c:max val="100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09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b="0" dirty="0"/>
              <a:t>Asuinympäristö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7.8748770978516819E-2"/>
          <c:y val="0.12547462817147856"/>
          <c:w val="0.89088304483969927"/>
          <c:h val="0.696105125459412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'Keskiarvot taustatek.'!$D$33:$D$35</c:f>
                <c:numCache>
                  <c:formatCode>General</c:formatCode>
                  <c:ptCount val="3"/>
                  <c:pt idx="0">
                    <c:v>0.18776799999999999</c:v>
                  </c:pt>
                  <c:pt idx="1">
                    <c:v>0.50942359999999998</c:v>
                  </c:pt>
                  <c:pt idx="2">
                    <c:v>0.38758999999999999</c:v>
                  </c:pt>
                </c:numCache>
              </c:numRef>
            </c:plus>
            <c:minus>
              <c:numRef>
                <c:f>'Keskiarvot taustatek.'!$D$33:$D$35</c:f>
                <c:numCache>
                  <c:formatCode>General</c:formatCode>
                  <c:ptCount val="3"/>
                  <c:pt idx="0">
                    <c:v>0.18776799999999999</c:v>
                  </c:pt>
                  <c:pt idx="1">
                    <c:v>0.50942359999999998</c:v>
                  </c:pt>
                  <c:pt idx="2">
                    <c:v>0.38758999999999999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c:spPr>
          </c:errBars>
          <c:cat>
            <c:strRef>
              <c:f>'Keskiarvot taustatek.'!$A$33:$A$35</c:f>
              <c:strCache>
                <c:ptCount val="3"/>
                <c:pt idx="0">
                  <c:v>Maaseutumainen</c:v>
                </c:pt>
                <c:pt idx="1">
                  <c:v>Taajama tai kirkonkylä</c:v>
                </c:pt>
                <c:pt idx="2">
                  <c:v>Kaupunkimainen</c:v>
                </c:pt>
              </c:strCache>
            </c:strRef>
          </c:cat>
          <c:val>
            <c:numRef>
              <c:f>'Keskiarvot taustatek.'!$C$33:$C$35</c:f>
              <c:numCache>
                <c:formatCode>0.0</c:formatCode>
                <c:ptCount val="3"/>
                <c:pt idx="0">
                  <c:v>3.2894999999999999</c:v>
                </c:pt>
                <c:pt idx="1">
                  <c:v>3.4451999999999998</c:v>
                </c:pt>
                <c:pt idx="2">
                  <c:v>4.0279999999999996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67-4E14-8E02-B4BB38973A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467136"/>
        <c:axId val="133485312"/>
      </c:barChart>
      <c:catAx>
        <c:axId val="133467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3485312"/>
        <c:crosses val="autoZero"/>
        <c:auto val="1"/>
        <c:lblAlgn val="ctr"/>
        <c:lblOffset val="100"/>
        <c:noMultiLvlLbl val="0"/>
      </c:catAx>
      <c:valAx>
        <c:axId val="133485312"/>
        <c:scaling>
          <c:orientation val="minMax"/>
          <c:max val="6"/>
          <c:min val="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6350" cap="flat" cmpd="sng" algn="ctr">
              <a:solidFill>
                <a:schemeClr val="tx1">
                  <a:tint val="50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m3/ha/v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2.510608048993876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33467136"/>
        <c:crosses val="autoZero"/>
        <c:crossBetween val="between"/>
        <c:majorUnit val="1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i-FI" sz="1800" b="1" i="0" u="none" strike="noStrike" baseline="0" dirty="0">
                <a:effectLst/>
              </a:rPr>
              <a:t>Kaupan koko</a:t>
            </a:r>
            <a:r>
              <a:rPr lang="en-US" sz="1800" b="1" i="0" u="none" strike="noStrike" baseline="0" dirty="0">
                <a:effectLst/>
              </a:rPr>
              <a:t>, m3/</a:t>
            </a:r>
            <a:r>
              <a:rPr lang="fi-FI" sz="1800" b="1" i="0" u="none" strike="noStrike" baseline="0" dirty="0">
                <a:effectLst/>
              </a:rPr>
              <a:t>vuosi</a:t>
            </a:r>
            <a:endParaRPr lang="fi-FI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0.14737852182752534"/>
          <c:y val="0.12547460300524704"/>
          <c:w val="0.85262147817247469"/>
          <c:h val="0.7400269757946923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'Kaupan koko'!$E$67:$E$68</c:f>
                <c:numCache>
                  <c:formatCode>General</c:formatCode>
                  <c:ptCount val="2"/>
                  <c:pt idx="0">
                    <c:v>29.8516428</c:v>
                  </c:pt>
                  <c:pt idx="1">
                    <c:v>64.328375999999992</c:v>
                  </c:pt>
                </c:numCache>
              </c:numRef>
            </c:plus>
            <c:minus>
              <c:numRef>
                <c:f>'Kaupan koko'!$E$67:$E$68</c:f>
                <c:numCache>
                  <c:formatCode>General</c:formatCode>
                  <c:ptCount val="2"/>
                  <c:pt idx="0">
                    <c:v>29.8516428</c:v>
                  </c:pt>
                  <c:pt idx="1">
                    <c:v>64.328375999999992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385723"/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'Kaupan koko'!$B$67:$B$68</c:f>
              <c:strCache>
                <c:ptCount val="2"/>
                <c:pt idx="0">
                  <c:v>Mies</c:v>
                </c:pt>
                <c:pt idx="1">
                  <c:v>Nainen</c:v>
                </c:pt>
              </c:strCache>
            </c:strRef>
          </c:cat>
          <c:val>
            <c:numRef>
              <c:f>'Kaupan koko'!$D$67:$D$68</c:f>
              <c:numCache>
                <c:formatCode>0</c:formatCode>
                <c:ptCount val="2"/>
                <c:pt idx="0">
                  <c:v>609.3777</c:v>
                </c:pt>
                <c:pt idx="1">
                  <c:v>685.19489999999996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08-4D77-A91C-6B4CF06311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3237504"/>
        <c:axId val="233247488"/>
      </c:barChart>
      <c:catAx>
        <c:axId val="233237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247488"/>
        <c:crosses val="autoZero"/>
        <c:auto val="1"/>
        <c:lblAlgn val="ctr"/>
        <c:lblOffset val="100"/>
        <c:noMultiLvlLbl val="0"/>
      </c:catAx>
      <c:valAx>
        <c:axId val="233247488"/>
        <c:scaling>
          <c:orientation val="minMax"/>
          <c:max val="100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23323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0.02611</cdr:x>
      <cdr:y>0.15966</cdr:y>
    </cdr:from>
    <cdr:to>
      <cdr:x>0.27998</cdr:x>
      <cdr:y>0.24461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D82FCF3-C661-40CC-959B-7FFFB0364811}"/>
            </a:ext>
          </a:extLst>
        </cdr:cNvPr>
        <cdr:cNvSpPr txBox="1"/>
      </cdr:nvSpPr>
      <cdr:spPr>
        <a:xfrm xmlns:a="http://schemas.openxmlformats.org/drawingml/2006/main">
          <a:off x="126364" y="465455"/>
          <a:ext cx="1228725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100" b="1"/>
            <a:t>Näistä teki...</a:t>
          </a:r>
        </a:p>
      </cdr:txBody>
    </cdr:sp>
  </cdr:relSizeAnchor>
  <cdr:relSizeAnchor xmlns:cdr="http://schemas.openxmlformats.org/drawingml/2006/chartDrawing">
    <cdr:from>
      <cdr:x>0.02217</cdr:x>
      <cdr:y>0.43847</cdr:y>
    </cdr:from>
    <cdr:to>
      <cdr:x>0.48268</cdr:x>
      <cdr:y>0.52668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73FDCA3D-2F2C-4413-B1A5-8D14FA2CF0A6}"/>
            </a:ext>
          </a:extLst>
        </cdr:cNvPr>
        <cdr:cNvSpPr txBox="1"/>
      </cdr:nvSpPr>
      <cdr:spPr>
        <a:xfrm xmlns:a="http://schemas.openxmlformats.org/drawingml/2006/main">
          <a:off x="107315" y="1278254"/>
          <a:ext cx="2228850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i-FI" sz="1100" b="1" dirty="0"/>
            <a:t>Käytetyt puukauppatavat: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0.91667</cdr:y>
    </cdr:from>
    <cdr:to>
      <cdr:x>0.15833</cdr:x>
      <cdr:y>1</cdr:y>
    </cdr:to>
    <cdr:sp macro="" textlink="">
      <cdr:nvSpPr>
        <cdr:cNvPr id="2" name="Tekstiruutu 1"/>
        <cdr:cNvSpPr txBox="1"/>
      </cdr:nvSpPr>
      <cdr:spPr>
        <a:xfrm xmlns:a="http://schemas.openxmlformats.org/drawingml/2006/main">
          <a:off x="0" y="3107212"/>
          <a:ext cx="1009078" cy="2824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i-FI" sz="1000" dirty="0"/>
            <a:t>n=6 197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0.01161</cdr:x>
      <cdr:y>0.91708</cdr:y>
    </cdr:from>
    <cdr:to>
      <cdr:x>0.12774</cdr:x>
      <cdr:y>0.98782</cdr:y>
    </cdr:to>
    <cdr:sp macro="" textlink="">
      <cdr:nvSpPr>
        <cdr:cNvPr id="2" name="Tekstiruutu 1"/>
        <cdr:cNvSpPr txBox="1"/>
      </cdr:nvSpPr>
      <cdr:spPr>
        <a:xfrm xmlns:a="http://schemas.openxmlformats.org/drawingml/2006/main">
          <a:off x="68580" y="2667000"/>
          <a:ext cx="685800" cy="2057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i-FI" sz="10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0.00755</cdr:x>
      <cdr:y>0.92015</cdr:y>
    </cdr:from>
    <cdr:to>
      <cdr:x>0.14305</cdr:x>
      <cdr:y>1</cdr:y>
    </cdr:to>
    <cdr:sp macro="" textlink="">
      <cdr:nvSpPr>
        <cdr:cNvPr id="2" name="Tekstiruutu 1"/>
        <cdr:cNvSpPr txBox="1"/>
      </cdr:nvSpPr>
      <cdr:spPr>
        <a:xfrm xmlns:a="http://schemas.openxmlformats.org/drawingml/2006/main">
          <a:off x="42454" y="2759528"/>
          <a:ext cx="762000" cy="2394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i-FI" sz="1000"/>
            <a:t>n=5 938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0.01032</cdr:x>
      <cdr:y>0.92721</cdr:y>
    </cdr:from>
    <cdr:to>
      <cdr:x>0.12645</cdr:x>
      <cdr:y>0.99795</cdr:y>
    </cdr:to>
    <cdr:sp macro="" textlink="">
      <cdr:nvSpPr>
        <cdr:cNvPr id="2" name="Tekstiruutu 1"/>
        <cdr:cNvSpPr txBox="1"/>
      </cdr:nvSpPr>
      <cdr:spPr>
        <a:xfrm xmlns:a="http://schemas.openxmlformats.org/drawingml/2006/main">
          <a:off x="60943" y="2790799"/>
          <a:ext cx="685806" cy="2129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i-FI" sz="1000"/>
            <a:t>n=2 942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35989-9B04-44FE-AF2B-01428B7B0B7E}" type="datetimeFigureOut">
              <a:rPr lang="fi-FI" smtClean="0"/>
              <a:t>29.9.2020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30AA2-183E-4A63-9636-906782446FC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82583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7B8BE-973D-DF4A-8158-D56B8D226523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7EFC9-0753-6248-A1E2-A011334B3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0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7EFC9-0753-6248-A1E2-A011334B39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64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8957" y="6356350"/>
            <a:ext cx="1849966" cy="365125"/>
          </a:xfrm>
        </p:spPr>
        <p:txBody>
          <a:bodyPr/>
          <a:lstStyle>
            <a:lvl1pPr algn="l">
              <a:defRPr/>
            </a:lvl1pPr>
          </a:lstStyle>
          <a:p>
            <a:fld id="{CB5FEE03-49E9-2D44-9113-D77531BFF0E0}" type="datetime1">
              <a:rPr lang="fi-FI" smtClean="0"/>
              <a:t>29.9.2020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99752" y="6356350"/>
            <a:ext cx="5168248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750757" cy="365125"/>
          </a:xfrm>
        </p:spPr>
        <p:txBody>
          <a:bodyPr/>
          <a:lstStyle>
            <a:lvl1pPr algn="l">
              <a:defRPr/>
            </a:lvl1pPr>
          </a:lstStyle>
          <a:p>
            <a:fld id="{E07135BF-71C1-704D-ADBC-E4CF89E7D7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68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7B3FC-CA4B-004F-862C-C762FF3EBE7A}" type="datetime1">
              <a:rPr lang="fi-FI" smtClean="0"/>
              <a:t>29.9.2020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0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41FC-A481-B348-9412-AD3C0235D529}" type="datetime1">
              <a:rPr lang="fi-FI" smtClean="0"/>
              <a:t>29.9.2020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66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5DB5-FEEF-0B4E-803A-C4387053D0CA}" type="datetime1">
              <a:rPr lang="fi-FI" smtClean="0"/>
              <a:t>29.9.2020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03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FF88-24E3-0F43-9CF6-B1AAFD740A06}" type="datetime1">
              <a:rPr lang="fi-FI" smtClean="0"/>
              <a:t>29.9.2020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32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2ECC-7B47-3D44-8133-4B0949373A21}" type="datetime1">
              <a:rPr lang="fi-FI" smtClean="0"/>
              <a:t>29.9.2020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27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656F-4161-1D48-BBAB-9D6A4A4A61FB}" type="datetime1">
              <a:rPr lang="fi-FI" smtClean="0"/>
              <a:t>29.9.2020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01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CBD-14BF-5E47-A248-323702E08929}" type="datetime1">
              <a:rPr lang="fi-FI" smtClean="0"/>
              <a:t>29.9.2020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2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41423" y="6356350"/>
            <a:ext cx="2743200" cy="365125"/>
          </a:xfrm>
        </p:spPr>
        <p:txBody>
          <a:bodyPr/>
          <a:lstStyle>
            <a:lvl1pPr algn="l">
              <a:defRPr sz="1000"/>
            </a:lvl1pPr>
          </a:lstStyle>
          <a:p>
            <a:fld id="{13BD58B3-8C87-B94E-8148-95EFAB93D6D7}" type="datetime1">
              <a:rPr lang="fi-FI" smtClean="0"/>
              <a:t>29.9.2020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803223" cy="365125"/>
          </a:xfrm>
        </p:spPr>
        <p:txBody>
          <a:bodyPr/>
          <a:lstStyle>
            <a:lvl1pPr algn="l">
              <a:defRPr sz="1000"/>
            </a:lvl1pPr>
          </a:lstStyle>
          <a:p>
            <a:fld id="{E07135BF-71C1-704D-ADBC-E4CF89E7D7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60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9AE0D-0CDF-B847-BFD0-5240B5A3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D9D8-DF48-8748-B1E2-2B6957E4AFB7}" type="datetime1">
              <a:rPr lang="fi-FI" smtClean="0"/>
              <a:t>29.9.2020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9822E-A0FD-1341-97D8-D5CB4F552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67DD14-E215-C144-B8A8-0D8404491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C5318B-31A6-5C47-BD15-D76C01CBE8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59" b="44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BBC7983-4745-4C4B-8522-DCF93072531A}"/>
              </a:ext>
            </a:extLst>
          </p:cNvPr>
          <p:cNvSpPr/>
          <p:nvPr userDrawn="1"/>
        </p:nvSpPr>
        <p:spPr>
          <a:xfrm>
            <a:off x="0" y="3972560"/>
            <a:ext cx="12192000" cy="2885439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06C98E-6916-DC47-9E59-9CFDEAE764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883" y="882195"/>
            <a:ext cx="2290233" cy="1145117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8F06BC4-3AB4-A240-9C88-16A06E7A48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8101" y="4350535"/>
            <a:ext cx="10515600" cy="1335088"/>
          </a:xfrm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4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4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4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AE41A59-6CB8-1247-90F4-0209204A0A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7425" y="5500688"/>
            <a:ext cx="10515600" cy="1119187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2561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BF11911-96CB-1546-87F5-BAE382847A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59" b="44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D4B5874-DCA0-AB4F-9723-2AE979E9012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5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10757636" cy="3141083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AC3D86A6-378D-F644-B669-B5E55DC6F310}" type="datetime1">
              <a:rPr lang="fi-FI" smtClean="0"/>
              <a:t>29.9.2020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411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5148584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FB3E84D7-70E1-5146-B33B-2C9C7F3DE0EB}" type="datetime1">
              <a:rPr lang="fi-FI" smtClean="0"/>
              <a:t>29.9.2020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DC579-6A06-E040-BBCF-B4EC760AD7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684" b="39760"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9263F3-7DF6-9A48-A2E7-7E8DFD5D045A}"/>
              </a:ext>
            </a:extLst>
          </p:cNvPr>
          <p:cNvSpPr/>
          <p:nvPr userDrawn="1"/>
        </p:nvSpPr>
        <p:spPr>
          <a:xfrm>
            <a:off x="0" y="-3232"/>
            <a:ext cx="12192000" cy="2067939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A73B34-D093-5643-992A-EB69957ADAA5}"/>
              </a:ext>
            </a:extLst>
          </p:cNvPr>
          <p:cNvCxnSpPr>
            <a:cxnSpLocks/>
          </p:cNvCxnSpPr>
          <p:nvPr userDrawn="1"/>
        </p:nvCxnSpPr>
        <p:spPr>
          <a:xfrm flipH="1">
            <a:off x="6082023" y="2672080"/>
            <a:ext cx="11015" cy="368427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5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EB09A23-9DC8-534E-ABAC-F80AE0FE482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53634" y="3035879"/>
            <a:ext cx="5148584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615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8079230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7096366C-18BB-EE43-9611-9782FF2DB8BF}" type="datetime1">
              <a:rPr lang="fi-FI" smtClean="0"/>
              <a:t>29.9.2020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DC579-6A06-E040-BBCF-B4EC760AD7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684" b="39760"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9263F3-7DF6-9A48-A2E7-7E8DFD5D045A}"/>
              </a:ext>
            </a:extLst>
          </p:cNvPr>
          <p:cNvSpPr/>
          <p:nvPr userDrawn="1"/>
        </p:nvSpPr>
        <p:spPr>
          <a:xfrm>
            <a:off x="0" y="-3232"/>
            <a:ext cx="12192000" cy="2067939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A73B34-D093-5643-992A-EB69957ADAA5}"/>
              </a:ext>
            </a:extLst>
          </p:cNvPr>
          <p:cNvCxnSpPr>
            <a:cxnSpLocks/>
          </p:cNvCxnSpPr>
          <p:nvPr userDrawn="1"/>
        </p:nvCxnSpPr>
        <p:spPr>
          <a:xfrm flipH="1">
            <a:off x="8985136" y="2672080"/>
            <a:ext cx="11015" cy="368427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0E4EB6-81FF-B940-BDE4-6A6579E49B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51975" y="3035879"/>
            <a:ext cx="2446338" cy="16779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300" i="1"/>
            </a:lvl1pPr>
            <a:lvl2pPr marL="457200" indent="0">
              <a:buFontTx/>
              <a:buNone/>
              <a:defRPr sz="1300" i="1"/>
            </a:lvl2pPr>
            <a:lvl3pPr marL="914400" indent="0">
              <a:buFontTx/>
              <a:buNone/>
              <a:defRPr sz="1300" i="1"/>
            </a:lvl3pPr>
            <a:lvl4pPr marL="1371600" indent="0">
              <a:buFontTx/>
              <a:buNone/>
              <a:defRPr sz="1300" i="1"/>
            </a:lvl4pPr>
            <a:lvl5pPr marL="1828800" indent="0">
              <a:buFontTx/>
              <a:buNone/>
              <a:defRPr sz="1300" i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5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083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10758418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7096366C-18BB-EE43-9611-9782FF2DB8BF}" type="datetime1">
              <a:rPr lang="fi-FI" smtClean="0"/>
              <a:t>29.9.2020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DC579-6A06-E040-BBCF-B4EC760AD7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684" b="39760"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9263F3-7DF6-9A48-A2E7-7E8DFD5D045A}"/>
              </a:ext>
            </a:extLst>
          </p:cNvPr>
          <p:cNvSpPr/>
          <p:nvPr userDrawn="1"/>
        </p:nvSpPr>
        <p:spPr>
          <a:xfrm>
            <a:off x="0" y="-3232"/>
            <a:ext cx="12192000" cy="2067939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5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41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1940561"/>
            <a:ext cx="10757636" cy="4236402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38843126-B806-3B44-BB6B-411771E39D3F}" type="datetime1">
              <a:rPr lang="fi-FI" smtClean="0"/>
              <a:t>29.9.2020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1276415"/>
            <a:ext cx="10757637" cy="872596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5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48AD7DB-97E7-4144-BF9E-9E0A698D42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684" b="55773"/>
          <a:stretch/>
        </p:blipFill>
        <p:spPr>
          <a:xfrm>
            <a:off x="0" y="0"/>
            <a:ext cx="12192000" cy="87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72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9AE0D-0CDF-B847-BFD0-5240B5A3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41E9-A68B-5D40-80E2-BC5C3E3E8C15}" type="datetime1">
              <a:rPr lang="fi-FI" smtClean="0"/>
              <a:t>29.9.2020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9822E-A0FD-1341-97D8-D5CB4F552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67DD14-E215-C144-B8A8-0D8404491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C5318B-31A6-5C47-BD15-D76C01CBE8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59" b="44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BBC7983-4745-4C4B-8522-DCF93072531A}"/>
              </a:ext>
            </a:extLst>
          </p:cNvPr>
          <p:cNvSpPr/>
          <p:nvPr userDrawn="1"/>
        </p:nvSpPr>
        <p:spPr>
          <a:xfrm>
            <a:off x="0" y="3989071"/>
            <a:ext cx="12192000" cy="2885439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8F06BC4-3AB4-A240-9C88-16A06E7A48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8101" y="4350535"/>
            <a:ext cx="10515600" cy="1335088"/>
          </a:xfrm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4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4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4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KIITOS!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D7C7B1-EAF9-B14E-A918-42D4214EF9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883" y="882195"/>
            <a:ext cx="2290233" cy="114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95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8146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216095B7-5CF1-F44D-BB35-41E8EA0A7A5F}" type="datetime1">
              <a:rPr lang="fi-FI" smtClean="0"/>
              <a:t>29.9.2020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532" y="6356350"/>
            <a:ext cx="3894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388" y="6356350"/>
            <a:ext cx="774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E07135BF-71C1-704D-ADBC-E4CF89E7D7A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47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9" r:id="rId4"/>
    <p:sldLayoutId id="2147483662" r:id="rId5"/>
    <p:sldLayoutId id="2147483658" r:id="rId6"/>
    <p:sldLayoutId id="2147483664" r:id="rId7"/>
    <p:sldLayoutId id="2147483660" r:id="rId8"/>
    <p:sldLayoutId id="2147483663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5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rn.fi/URN:ISBN:978-952-326-961-3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3.xml"/><Relationship Id="rId4" Type="http://schemas.openxmlformats.org/officeDocument/2006/relationships/chart" Target="../charts/char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8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ke.fi/tietoa-luonnonvaroista/metsa/metsanomistus/" TargetMode="External"/><Relationship Id="rId2" Type="http://schemas.openxmlformats.org/officeDocument/2006/relationships/hyperlink" Target="https://www.helsinki.fi/fi/tutkimusryhmat/metsanomistaja-2020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g"/><Relationship Id="rId7" Type="http://schemas.openxmlformats.org/officeDocument/2006/relationships/image" Target="../media/image8.jpeg"/><Relationship Id="rId12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png"/><Relationship Id="rId9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ukuri.luke.fi/handle/10024/545837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3425EA-4FB5-6E49-9A07-5FDA07611F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88101" y="3961662"/>
            <a:ext cx="10515600" cy="1335088"/>
          </a:xfrm>
        </p:spPr>
        <p:txBody>
          <a:bodyPr/>
          <a:lstStyle/>
          <a:p>
            <a:r>
              <a:rPr lang="fi-FI" dirty="0"/>
              <a:t>Metsänomistaja puunmyyjänä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768F3-FEEE-9941-85F4-A423A34A59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8274" y="5599159"/>
            <a:ext cx="10936968" cy="11191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fi-FI" dirty="0"/>
              <a:t>Dia-sarjaa voi käyttää vapaasti, lähde mainittava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547AB8-49B9-9444-914B-D03F85079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210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81493" y="3609315"/>
            <a:ext cx="2533196" cy="2526721"/>
          </a:xfrm>
        </p:spPr>
        <p:txBody>
          <a:bodyPr/>
          <a:lstStyle/>
          <a:p>
            <a:r>
              <a:rPr lang="fi-FI" dirty="0"/>
              <a:t>Kaupunkilaiset hakkaavat metsiään tehokkaammin kuin maaseudulla asuvat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4" y="492125"/>
            <a:ext cx="9481048" cy="1759465"/>
          </a:xfrm>
        </p:spPr>
        <p:txBody>
          <a:bodyPr/>
          <a:lstStyle/>
          <a:p>
            <a:r>
              <a:rPr lang="fi-FI" dirty="0"/>
              <a:t>Myyntimäärä asuinympäristön suhteen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3C62A1-744B-40D2-890C-526B4B202C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613895"/>
              </p:ext>
            </p:extLst>
          </p:nvPr>
        </p:nvGraphicFramePr>
        <p:xfrm>
          <a:off x="1476532" y="3025953"/>
          <a:ext cx="5889355" cy="3359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765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4F906-514B-45A2-8665-4AE858000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7C83BD-53D8-4438-8EFF-A37709D31FED}"/>
              </a:ext>
            </a:extLst>
          </p:cNvPr>
          <p:cNvSpPr txBox="1"/>
          <p:nvPr/>
        </p:nvSpPr>
        <p:spPr>
          <a:xfrm>
            <a:off x="346566" y="5781604"/>
            <a:ext cx="358970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Kaikki metsänomistajat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361A4-6CEC-4341-BE2D-8DD758C708A1}"/>
              </a:ext>
            </a:extLst>
          </p:cNvPr>
          <p:cNvSpPr txBox="1"/>
          <p:nvPr/>
        </p:nvSpPr>
        <p:spPr>
          <a:xfrm>
            <a:off x="4423954" y="5782894"/>
            <a:ext cx="365407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Puukauppaa tehneet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59FCD80-0BC4-4DA5-A90A-C32A9A4914EC}"/>
              </a:ext>
            </a:extLst>
          </p:cNvPr>
          <p:cNvSpPr txBox="1">
            <a:spLocks/>
          </p:cNvSpPr>
          <p:nvPr/>
        </p:nvSpPr>
        <p:spPr>
          <a:xfrm>
            <a:off x="-132263" y="1035285"/>
            <a:ext cx="12191999" cy="9445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algn="ctr"/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Puukauppa sukupuolen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mukaan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endParaRPr lang="fi-FI" sz="3000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3311F46-59F6-428C-9713-BF8DDF58FF3E}"/>
              </a:ext>
            </a:extLst>
          </p:cNvPr>
          <p:cNvCxnSpPr/>
          <p:nvPr/>
        </p:nvCxnSpPr>
        <p:spPr>
          <a:xfrm>
            <a:off x="8673737" y="2464526"/>
            <a:ext cx="0" cy="36722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B457B93-FB90-40C4-BCD0-683F9D982CAA}"/>
              </a:ext>
            </a:extLst>
          </p:cNvPr>
          <p:cNvSpPr txBox="1"/>
          <p:nvPr/>
        </p:nvSpPr>
        <p:spPr>
          <a:xfrm>
            <a:off x="8830492" y="3105866"/>
            <a:ext cx="29783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>
                <a:latin typeface="Trebuchet MS" panose="020B0603020202020204" pitchFamily="34" charset="0"/>
              </a:rPr>
              <a:t>Miehet tekevät naisia yleisemmin puukauppaa, mutta puukaupan koossa ei ole tilastollisesti merkitsevää eroa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0400-000010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9635523"/>
              </p:ext>
            </p:extLst>
          </p:nvPr>
        </p:nvGraphicFramePr>
        <p:xfrm>
          <a:off x="3936274" y="2207068"/>
          <a:ext cx="4054926" cy="354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18A4F52B-4697-42EA-BC83-C353DBC2F513}"/>
              </a:ext>
            </a:extLst>
          </p:cNvPr>
          <p:cNvGraphicFramePr>
            <a:graphicFrameLocks/>
          </p:cNvGraphicFramePr>
          <p:nvPr/>
        </p:nvGraphicFramePr>
        <p:xfrm>
          <a:off x="346567" y="2185296"/>
          <a:ext cx="3589708" cy="3412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04467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43487" y="3719031"/>
            <a:ext cx="2533196" cy="1759465"/>
          </a:xfrm>
        </p:spPr>
        <p:txBody>
          <a:bodyPr/>
          <a:lstStyle/>
          <a:p>
            <a:r>
              <a:rPr lang="fi-FI" dirty="0"/>
              <a:t>Naisten ja miesten välillä ei eroja hakkuiden voimakkuudessa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4" y="492125"/>
            <a:ext cx="9672636" cy="1759465"/>
          </a:xfrm>
        </p:spPr>
        <p:txBody>
          <a:bodyPr/>
          <a:lstStyle/>
          <a:p>
            <a:r>
              <a:rPr lang="fi-FI" dirty="0"/>
              <a:t>Myyntimäärä sukupuolen mukaan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1E43E66-5FE8-456C-A994-946415E855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917619"/>
              </p:ext>
            </p:extLst>
          </p:nvPr>
        </p:nvGraphicFramePr>
        <p:xfrm>
          <a:off x="2263860" y="3013704"/>
          <a:ext cx="4702997" cy="3352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9930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4F906-514B-45A2-8665-4AE858000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7C83BD-53D8-4438-8EFF-A37709D31FED}"/>
              </a:ext>
            </a:extLst>
          </p:cNvPr>
          <p:cNvSpPr txBox="1"/>
          <p:nvPr/>
        </p:nvSpPr>
        <p:spPr>
          <a:xfrm>
            <a:off x="346566" y="5781604"/>
            <a:ext cx="358970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Kaikki metsänomistajat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361A4-6CEC-4341-BE2D-8DD758C708A1}"/>
              </a:ext>
            </a:extLst>
          </p:cNvPr>
          <p:cNvSpPr txBox="1"/>
          <p:nvPr/>
        </p:nvSpPr>
        <p:spPr>
          <a:xfrm>
            <a:off x="4312089" y="5782894"/>
            <a:ext cx="376594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Puukauppaa tehneet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59FCD80-0BC4-4DA5-A90A-C32A9A4914EC}"/>
              </a:ext>
            </a:extLst>
          </p:cNvPr>
          <p:cNvSpPr txBox="1">
            <a:spLocks/>
          </p:cNvSpPr>
          <p:nvPr/>
        </p:nvSpPr>
        <p:spPr>
          <a:xfrm>
            <a:off x="99061" y="1035285"/>
            <a:ext cx="12191999" cy="9445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algn="ctr"/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Puukauppa omistajan iän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mukaan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endParaRPr lang="fi-FI" sz="3000" dirty="0">
              <a:solidFill>
                <a:schemeClr val="bg1"/>
              </a:solidFill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96C0149-0FBB-404A-8957-42CD7369B8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247934"/>
              </p:ext>
            </p:extLst>
          </p:nvPr>
        </p:nvGraphicFramePr>
        <p:xfrm>
          <a:off x="165551" y="2151000"/>
          <a:ext cx="3849100" cy="3425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3311F46-59F6-428C-9713-BF8DDF58FF3E}"/>
              </a:ext>
            </a:extLst>
          </p:cNvPr>
          <p:cNvCxnSpPr/>
          <p:nvPr/>
        </p:nvCxnSpPr>
        <p:spPr>
          <a:xfrm>
            <a:off x="8673737" y="2464526"/>
            <a:ext cx="0" cy="36722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B457B93-FB90-40C4-BCD0-683F9D982CAA}"/>
              </a:ext>
            </a:extLst>
          </p:cNvPr>
          <p:cNvSpPr txBox="1"/>
          <p:nvPr/>
        </p:nvSpPr>
        <p:spPr>
          <a:xfrm>
            <a:off x="8830492" y="3105866"/>
            <a:ext cx="2978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>
                <a:latin typeface="Trebuchet MS" panose="020B0603020202020204" pitchFamily="34" charset="0"/>
              </a:rPr>
              <a:t>Ikäluokasta riippumatta markkinoilla on ollut likimain sama määrä metsänomistajia, poikkeus yli 75-vuotiaat</a:t>
            </a:r>
          </a:p>
          <a:p>
            <a:endParaRPr lang="fi-FI" sz="1400" i="1" dirty="0">
              <a:latin typeface="Trebuchet MS" panose="020B0603020202020204" pitchFamily="34" charset="0"/>
            </a:endParaRPr>
          </a:p>
          <a:p>
            <a:r>
              <a:rPr lang="fi-FI" sz="1400" i="1" dirty="0">
                <a:latin typeface="Trebuchet MS" panose="020B0603020202020204" pitchFamily="34" charset="0"/>
              </a:rPr>
              <a:t>Puukaupan koko vaihtelee myös melko vähän, mikä kertonee siitä, ettei kauppaa synny, jollei leimikon koko ole riittävä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0000000-0008-0000-04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938844"/>
              </p:ext>
            </p:extLst>
          </p:nvPr>
        </p:nvGraphicFramePr>
        <p:xfrm>
          <a:off x="4088157" y="2246811"/>
          <a:ext cx="3765941" cy="3329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2351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00754" y="3035877"/>
            <a:ext cx="2684417" cy="3077539"/>
          </a:xfrm>
        </p:spPr>
        <p:txBody>
          <a:bodyPr/>
          <a:lstStyle/>
          <a:p>
            <a:r>
              <a:rPr lang="fi-FI" dirty="0"/>
              <a:t>Metsien puunkäytöllinen tehokkuus laskee voimakkaasti iän myötä, alle 50-vuotiailla vaihtelu on kuitenkin suurta</a:t>
            </a:r>
          </a:p>
          <a:p>
            <a:r>
              <a:rPr lang="fi-FI" dirty="0"/>
              <a:t>Myös useita selittäviä tekijöitä käsittävissä malleissa on osoitettu laskeva trendi hakkuiden ja iän välillä</a:t>
            </a:r>
          </a:p>
          <a:p>
            <a:r>
              <a:rPr lang="fi-FI" dirty="0"/>
              <a:t>Hakkuiden iän mukainen kehitys voi liittyä omistajan elämänkaaren mukaisiin tarpeisiin, mutta se voi olla myös sukupolvisidonnaista: iäkkäämmät ovat tottuneet elämään nuukemmin</a:t>
            </a:r>
          </a:p>
          <a:p>
            <a:endParaRPr lang="fi-FI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4" y="492125"/>
            <a:ext cx="9507174" cy="1759465"/>
          </a:xfrm>
        </p:spPr>
        <p:txBody>
          <a:bodyPr/>
          <a:lstStyle/>
          <a:p>
            <a:r>
              <a:rPr lang="fi-FI" dirty="0"/>
              <a:t>Myyntimäärä laskee iän myötä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8" name="Kaavio 1">
            <a:extLst>
              <a:ext uri="{FF2B5EF4-FFF2-40B4-BE49-F238E27FC236}">
                <a16:creationId xmlns:a16="http://schemas.microsoft.com/office/drawing/2014/main" id="{00000000-0008-0000-08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9815424"/>
              </p:ext>
            </p:extLst>
          </p:nvPr>
        </p:nvGraphicFramePr>
        <p:xfrm>
          <a:off x="690562" y="2336778"/>
          <a:ext cx="7399553" cy="3924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87900C4-669F-4CFD-9BF9-B21B05B6C376}"/>
              </a:ext>
            </a:extLst>
          </p:cNvPr>
          <p:cNvSpPr txBox="1"/>
          <p:nvPr/>
        </p:nvSpPr>
        <p:spPr>
          <a:xfrm>
            <a:off x="1476532" y="6261697"/>
            <a:ext cx="6023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/>
              <a:t>Punainen viiva on iän ja hakkuiden välinen lineaarinen trendi, regressiosuora</a:t>
            </a:r>
          </a:p>
        </p:txBody>
      </p:sp>
    </p:spTree>
    <p:extLst>
      <p:ext uri="{BB962C8B-B14F-4D97-AF65-F5344CB8AC3E}">
        <p14:creationId xmlns:p14="http://schemas.microsoft.com/office/powerpoint/2010/main" val="954402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4F906-514B-45A2-8665-4AE858000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3B11E9D-49F1-4B85-B713-15C8EA69F8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3490097"/>
              </p:ext>
            </p:extLst>
          </p:nvPr>
        </p:nvGraphicFramePr>
        <p:xfrm>
          <a:off x="114299" y="2214266"/>
          <a:ext cx="3961312" cy="3425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F7C83BD-53D8-4438-8EFF-A37709D31FED}"/>
              </a:ext>
            </a:extLst>
          </p:cNvPr>
          <p:cNvSpPr txBox="1"/>
          <p:nvPr/>
        </p:nvSpPr>
        <p:spPr>
          <a:xfrm>
            <a:off x="293800" y="5689174"/>
            <a:ext cx="364247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Kaikki metsänomistajat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361A4-6CEC-4341-BE2D-8DD758C708A1}"/>
              </a:ext>
            </a:extLst>
          </p:cNvPr>
          <p:cNvSpPr txBox="1"/>
          <p:nvPr/>
        </p:nvSpPr>
        <p:spPr>
          <a:xfrm>
            <a:off x="4367866" y="5689174"/>
            <a:ext cx="37485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Puukauppaa tehneet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59FCD80-0BC4-4DA5-A90A-C32A9A4914EC}"/>
              </a:ext>
            </a:extLst>
          </p:cNvPr>
          <p:cNvSpPr txBox="1">
            <a:spLocks/>
          </p:cNvSpPr>
          <p:nvPr/>
        </p:nvSpPr>
        <p:spPr>
          <a:xfrm>
            <a:off x="99061" y="1035285"/>
            <a:ext cx="12191999" cy="9445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algn="ctr"/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Puukauppa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metsäalan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mukaan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endParaRPr lang="fi-FI" sz="30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16E1C5E-E267-47AD-8A88-1883293DF551}"/>
              </a:ext>
            </a:extLst>
          </p:cNvPr>
          <p:cNvCxnSpPr/>
          <p:nvPr/>
        </p:nvCxnSpPr>
        <p:spPr>
          <a:xfrm>
            <a:off x="8673737" y="2464526"/>
            <a:ext cx="0" cy="36722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03112F2-1291-4141-ADF2-398C66D13939}"/>
              </a:ext>
            </a:extLst>
          </p:cNvPr>
          <p:cNvSpPr txBox="1"/>
          <p:nvPr/>
        </p:nvSpPr>
        <p:spPr>
          <a:xfrm>
            <a:off x="8830492" y="3105866"/>
            <a:ext cx="297833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>
                <a:latin typeface="Trebuchet MS" panose="020B0603020202020204" pitchFamily="34" charset="0"/>
              </a:rPr>
              <a:t>Mitä enemmän omistajalla on metsää, sitä todennäköisemmin hän on tehnyt puukauppaa</a:t>
            </a:r>
          </a:p>
          <a:p>
            <a:endParaRPr lang="fi-FI" sz="1400" i="1" dirty="0">
              <a:latin typeface="Trebuchet MS" panose="020B0603020202020204" pitchFamily="34" charset="0"/>
            </a:endParaRPr>
          </a:p>
          <a:p>
            <a:r>
              <a:rPr lang="fi-FI" sz="1400" i="1" dirty="0">
                <a:latin typeface="Trebuchet MS" panose="020B0603020202020204" pitchFamily="34" charset="0"/>
              </a:rPr>
              <a:t>Puukaupan koko kasvaa metsätilakoon kasvaessa; </a:t>
            </a:r>
          </a:p>
          <a:p>
            <a:r>
              <a:rPr lang="fi-FI" sz="1400" i="1" dirty="0">
                <a:latin typeface="Trebuchet MS" panose="020B0603020202020204" pitchFamily="34" charset="0"/>
              </a:rPr>
              <a:t>20-100 ha välillä erot vähäisiä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00000000-0008-0000-0400-000011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701105"/>
              </p:ext>
            </p:extLst>
          </p:nvPr>
        </p:nvGraphicFramePr>
        <p:xfrm>
          <a:off x="4213030" y="2196731"/>
          <a:ext cx="3765940" cy="3400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88163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51975" y="3035878"/>
            <a:ext cx="2533196" cy="3008460"/>
          </a:xfrm>
        </p:spPr>
        <p:txBody>
          <a:bodyPr/>
          <a:lstStyle/>
          <a:p>
            <a:r>
              <a:rPr lang="fi-FI" dirty="0"/>
              <a:t>Mitä enemmän metsänomistajalla on metsää, sitä vähemmän hehtaaria kohden hän hakkaa</a:t>
            </a:r>
          </a:p>
          <a:p>
            <a:r>
              <a:rPr lang="fi-FI" dirty="0"/>
              <a:t>Pienen tilan omistajista osa hakkaa metsiään hyvin intensiivisesti, osa ei juuri lainkaan; vaihtelu suurta</a:t>
            </a:r>
          </a:p>
          <a:p>
            <a:r>
              <a:rPr lang="fi-FI" dirty="0"/>
              <a:t>Osin tuloksiin vaikuttaa Lappi, jossa tilakoko on suuri ja puustoa hehtaarilla vähän. Jos Lappi poistetaan tuloksista, erot pienenevät.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9036911" cy="1759465"/>
          </a:xfrm>
        </p:spPr>
        <p:txBody>
          <a:bodyPr/>
          <a:lstStyle/>
          <a:p>
            <a:r>
              <a:rPr lang="fi-FI" dirty="0"/>
              <a:t>Myyntimäärä laskee tilakoon myötä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8A5DEB8-FB3D-46FC-946F-A9959130DB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2138069"/>
              </p:ext>
            </p:extLst>
          </p:nvPr>
        </p:nvGraphicFramePr>
        <p:xfrm>
          <a:off x="1476532" y="2681149"/>
          <a:ext cx="6412105" cy="3363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0026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4F906-514B-45A2-8665-4AE858000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7C83BD-53D8-4438-8EFF-A37709D31FED}"/>
              </a:ext>
            </a:extLst>
          </p:cNvPr>
          <p:cNvSpPr txBox="1"/>
          <p:nvPr/>
        </p:nvSpPr>
        <p:spPr>
          <a:xfrm>
            <a:off x="363985" y="5774473"/>
            <a:ext cx="38644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Kaikki metsänomistajat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361A4-6CEC-4341-BE2D-8DD758C708A1}"/>
              </a:ext>
            </a:extLst>
          </p:cNvPr>
          <p:cNvSpPr txBox="1"/>
          <p:nvPr/>
        </p:nvSpPr>
        <p:spPr>
          <a:xfrm>
            <a:off x="4519606" y="5767478"/>
            <a:ext cx="381435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Puukauppaa tehneet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59FCD80-0BC4-4DA5-A90A-C32A9A4914EC}"/>
              </a:ext>
            </a:extLst>
          </p:cNvPr>
          <p:cNvSpPr txBox="1">
            <a:spLocks/>
          </p:cNvSpPr>
          <p:nvPr/>
        </p:nvSpPr>
        <p:spPr>
          <a:xfrm>
            <a:off x="99061" y="1035285"/>
            <a:ext cx="12191999" cy="9445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algn="ctr"/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Puukauppa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hallintatavan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mukaan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endParaRPr lang="fi-FI" sz="3000" dirty="0">
              <a:solidFill>
                <a:schemeClr val="bg1"/>
              </a:solidFill>
            </a:endParaRP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1DC8695B-D0CC-4DCE-8EC9-8BB44B67EE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715832"/>
              </p:ext>
            </p:extLst>
          </p:nvPr>
        </p:nvGraphicFramePr>
        <p:xfrm>
          <a:off x="111579" y="2351843"/>
          <a:ext cx="4216581" cy="3436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785122-B2E2-4BD9-86A1-C777C8D3987D}"/>
              </a:ext>
            </a:extLst>
          </p:cNvPr>
          <p:cNvCxnSpPr/>
          <p:nvPr/>
        </p:nvCxnSpPr>
        <p:spPr>
          <a:xfrm>
            <a:off x="8673737" y="2464526"/>
            <a:ext cx="0" cy="36722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AF1B8EC-CAF8-4A85-818E-4E05543647F9}"/>
              </a:ext>
            </a:extLst>
          </p:cNvPr>
          <p:cNvSpPr txBox="1"/>
          <p:nvPr/>
        </p:nvSpPr>
        <p:spPr>
          <a:xfrm>
            <a:off x="8830492" y="3105866"/>
            <a:ext cx="29783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>
                <a:latin typeface="Trebuchet MS" panose="020B0603020202020204" pitchFamily="34" charset="0"/>
              </a:rPr>
              <a:t>Kuolinpesät tekevät puukauppaa muita harvemmin, mutta kaupan koossa ei ole eroa silloin, kun kauppaa tehdään</a:t>
            </a:r>
          </a:p>
          <a:p>
            <a:endParaRPr lang="fi-FI" sz="1400" i="1" dirty="0">
              <a:latin typeface="Trebuchet MS" panose="020B0603020202020204" pitchFamily="34" charset="0"/>
            </a:endParaRPr>
          </a:p>
          <a:p>
            <a:r>
              <a:rPr lang="fi-FI" sz="1400" i="1" dirty="0">
                <a:latin typeface="Trebuchet MS" panose="020B0603020202020204" pitchFamily="34" charset="0"/>
              </a:rPr>
              <a:t>Yhtymissä tehdään kauppaa vilkkaimmin ja kaupan koko on suurin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0400-00001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5007566"/>
              </p:ext>
            </p:extLst>
          </p:nvPr>
        </p:nvGraphicFramePr>
        <p:xfrm>
          <a:off x="4228385" y="2386096"/>
          <a:ext cx="4105574" cy="3436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71290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81493" y="3609315"/>
            <a:ext cx="2533196" cy="2526721"/>
          </a:xfrm>
        </p:spPr>
        <p:txBody>
          <a:bodyPr/>
          <a:lstStyle/>
          <a:p>
            <a:r>
              <a:rPr lang="fi-FI" dirty="0"/>
              <a:t>Kuolinpesillä hakkuiden voimakkuus on pienin, yhtymissä suurin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4" y="492125"/>
            <a:ext cx="9481048" cy="1759465"/>
          </a:xfrm>
        </p:spPr>
        <p:txBody>
          <a:bodyPr/>
          <a:lstStyle/>
          <a:p>
            <a:r>
              <a:rPr lang="fi-FI" dirty="0"/>
              <a:t>Myyntimäärä hallintatavan suhteen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2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4860859"/>
              </p:ext>
            </p:extLst>
          </p:nvPr>
        </p:nvGraphicFramePr>
        <p:xfrm>
          <a:off x="1476532" y="2796501"/>
          <a:ext cx="5752011" cy="361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1093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56180" y="2704953"/>
            <a:ext cx="2533196" cy="3016578"/>
          </a:xfrm>
        </p:spPr>
        <p:txBody>
          <a:bodyPr/>
          <a:lstStyle/>
          <a:p>
            <a:r>
              <a:rPr lang="fi-FI" dirty="0"/>
              <a:t>Monitavoitteiset sekä tuloja ja turvaa korostavat ovat aktiivisimpia puumarkkinoilla</a:t>
            </a:r>
          </a:p>
          <a:p>
            <a:r>
              <a:rPr lang="fi-FI" dirty="0"/>
              <a:t>Virkistyskäyttäjätkään eivät tyydy pelkästään aineettomiin hyötyihin, vaan joka kolmas heistäkin on tehnyt puukauppaa</a:t>
            </a:r>
          </a:p>
          <a:p>
            <a:endParaRPr lang="fi-FI" dirty="0"/>
          </a:p>
          <a:p>
            <a:r>
              <a:rPr lang="fi-FI" dirty="0"/>
              <a:t>Hankintakauppaa tekevät ahkerimmin  monitavoitteiset ja metsässä tekevät, virkistyskäyttäjät vähiten</a:t>
            </a:r>
          </a:p>
          <a:p>
            <a:endParaRPr lang="fi-FI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9820683" cy="1759465"/>
          </a:xfrm>
        </p:spPr>
        <p:txBody>
          <a:bodyPr/>
          <a:lstStyle/>
          <a:p>
            <a:r>
              <a:rPr lang="en-US" sz="3600" dirty="0" err="1"/>
              <a:t>Puukauppa</a:t>
            </a:r>
            <a:r>
              <a:rPr lang="en-US" sz="3600" dirty="0"/>
              <a:t> </a:t>
            </a:r>
            <a:r>
              <a:rPr lang="en-US" sz="3600" dirty="0" err="1"/>
              <a:t>tavoiteryhmittäin</a:t>
            </a:r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9" name="Kaavio 1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9291997"/>
              </p:ext>
            </p:extLst>
          </p:nvPr>
        </p:nvGraphicFramePr>
        <p:xfrm>
          <a:off x="1245326" y="2508069"/>
          <a:ext cx="6479177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768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592" y="2431779"/>
            <a:ext cx="3079483" cy="4349281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E1433-CD03-5547-9C19-51D2A80C1B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Tämä diasarja perustuu Suomalainen metsänomistaja 2020 raporttiin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E40F0-6560-C541-980E-F2A5C1E715A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53634" y="3035879"/>
            <a:ext cx="5374540" cy="3141083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fi-FI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fi-FI" sz="2000" dirty="0">
                <a:latin typeface="Calibri" panose="020F0502020204030204" pitchFamily="34" charset="0"/>
                <a:ea typeface="Calibri" panose="020F0502020204030204" pitchFamily="34" charset="0"/>
              </a:rPr>
              <a:t>Karppinen, H, Hänninen, H. &amp; Horne, P. 2020. Suomalainen metsänomistaja 2020. Luonnonvara- ja biotalouden tutkimus 30/2020. Luonnonvarakeskus. Helsinki. 73 s. </a:t>
            </a:r>
            <a:r>
              <a:rPr lang="fi-FI" sz="2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http://urn.fi/URN:ISBN:978-952-326-961-3</a:t>
            </a:r>
            <a:endParaRPr lang="fi-FI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6F3F7-CDB2-F74E-9BDD-660AFED55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89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7B62D5E-5578-2947-AC1B-E596CE0F57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684" b="55773"/>
          <a:stretch/>
        </p:blipFill>
        <p:spPr>
          <a:xfrm>
            <a:off x="0" y="0"/>
            <a:ext cx="12192000" cy="872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5" y="1098344"/>
            <a:ext cx="11388745" cy="1325563"/>
          </a:xfrm>
        </p:spPr>
        <p:txBody>
          <a:bodyPr anchor="t">
            <a:noAutofit/>
          </a:bodyPr>
          <a:lstStyle/>
          <a:p>
            <a:pPr marL="446088" indent="-446088"/>
            <a:r>
              <a:rPr lang="fi-FI" sz="2500" dirty="0"/>
              <a:t>Hakkuiden voimakkuus ja vuotuisen puukaupan koko </a:t>
            </a:r>
            <a:r>
              <a:rPr lang="fi-FI" sz="2500" b="1" dirty="0"/>
              <a:t>tavoiteryhmittäin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D3F743-4E2E-F040-9872-CE5F4E82DF86}"/>
              </a:ext>
            </a:extLst>
          </p:cNvPr>
          <p:cNvCxnSpPr>
            <a:cxnSpLocks/>
          </p:cNvCxnSpPr>
          <p:nvPr/>
        </p:nvCxnSpPr>
        <p:spPr>
          <a:xfrm>
            <a:off x="6090231" y="1844211"/>
            <a:ext cx="0" cy="451213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7D12AD-F961-964C-AE3F-67E087720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14" name="Chart 10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9802909"/>
              </p:ext>
            </p:extLst>
          </p:nvPr>
        </p:nvGraphicFramePr>
        <p:xfrm>
          <a:off x="436644" y="1742091"/>
          <a:ext cx="5461226" cy="3838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kstiruutu 4">
            <a:extLst>
              <a:ext uri="{FF2B5EF4-FFF2-40B4-BE49-F238E27FC236}">
                <a16:creationId xmlns:a16="http://schemas.microsoft.com/office/drawing/2014/main" id="{56351958-C198-4202-9959-0CA03C527F8C}"/>
              </a:ext>
            </a:extLst>
          </p:cNvPr>
          <p:cNvSpPr txBox="1"/>
          <p:nvPr/>
        </p:nvSpPr>
        <p:spPr>
          <a:xfrm>
            <a:off x="838200" y="5682343"/>
            <a:ext cx="4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i="1" dirty="0">
                <a:latin typeface="Trebuchet MS" panose="020B0603020202020204" pitchFamily="34" charset="0"/>
              </a:rPr>
              <a:t>Turvaa ja tuloja korostavat sekä monitavoitteiset hakkaavat keskimääräistä enemmän</a:t>
            </a:r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2F22C151-2922-4807-92BB-0563975191DC}"/>
              </a:ext>
            </a:extLst>
          </p:cNvPr>
          <p:cNvSpPr txBox="1"/>
          <p:nvPr/>
        </p:nvSpPr>
        <p:spPr>
          <a:xfrm>
            <a:off x="6747755" y="5677989"/>
            <a:ext cx="470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i="1" dirty="0">
                <a:latin typeface="Trebuchet MS" panose="020B0603020202020204" pitchFamily="34" charset="0"/>
              </a:rPr>
              <a:t>Metsässä tekevillä pienimmät puukaupat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99E1A16-7380-49C9-87F6-C7CA36EFFF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4175911"/>
              </p:ext>
            </p:extLst>
          </p:nvPr>
        </p:nvGraphicFramePr>
        <p:xfrm>
          <a:off x="6418217" y="1742091"/>
          <a:ext cx="5287624" cy="3719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0530352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4F906-514B-45A2-8665-4AE858000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21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7C83BD-53D8-4438-8EFF-A37709D31FED}"/>
              </a:ext>
            </a:extLst>
          </p:cNvPr>
          <p:cNvSpPr txBox="1"/>
          <p:nvPr/>
        </p:nvSpPr>
        <p:spPr>
          <a:xfrm>
            <a:off x="363985" y="5774473"/>
            <a:ext cx="55796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Kaikki metsänomistajat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361A4-6CEC-4341-BE2D-8DD758C708A1}"/>
              </a:ext>
            </a:extLst>
          </p:cNvPr>
          <p:cNvSpPr txBox="1"/>
          <p:nvPr/>
        </p:nvSpPr>
        <p:spPr>
          <a:xfrm>
            <a:off x="6482355" y="5749037"/>
            <a:ext cx="272091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Puukauppaa tehneet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59FCD80-0BC4-4DA5-A90A-C32A9A4914EC}"/>
              </a:ext>
            </a:extLst>
          </p:cNvPr>
          <p:cNvSpPr txBox="1">
            <a:spLocks/>
          </p:cNvSpPr>
          <p:nvPr/>
        </p:nvSpPr>
        <p:spPr>
          <a:xfrm>
            <a:off x="99061" y="1035285"/>
            <a:ext cx="12191999" cy="9445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algn="ctr"/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fi-FI" sz="3200" dirty="0"/>
              <a:t>Vertailu edellisiin metsänomistajatutkimuksiin</a:t>
            </a:r>
            <a:endParaRPr lang="fi-FI" sz="3200" dirty="0">
              <a:solidFill>
                <a:schemeClr val="bg1"/>
              </a:solidFill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3E4F1515-A759-4581-826F-2EB39440DD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1750535"/>
              </p:ext>
            </p:extLst>
          </p:nvPr>
        </p:nvGraphicFramePr>
        <p:xfrm>
          <a:off x="-38985" y="1990190"/>
          <a:ext cx="3189514" cy="3664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E622DF22-D55D-4911-96E2-B823E59860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2604372"/>
              </p:ext>
            </p:extLst>
          </p:nvPr>
        </p:nvGraphicFramePr>
        <p:xfrm>
          <a:off x="2973286" y="1993562"/>
          <a:ext cx="3211284" cy="3635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E86D2366-0597-48E1-B606-05A60FC7DF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215223"/>
              </p:ext>
            </p:extLst>
          </p:nvPr>
        </p:nvGraphicFramePr>
        <p:xfrm>
          <a:off x="6068900" y="1996033"/>
          <a:ext cx="3177540" cy="3635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71F9555-811B-450B-AE7A-D3724974FA9B}"/>
              </a:ext>
            </a:extLst>
          </p:cNvPr>
          <p:cNvSpPr txBox="1"/>
          <p:nvPr/>
        </p:nvSpPr>
        <p:spPr>
          <a:xfrm>
            <a:off x="966652" y="6369635"/>
            <a:ext cx="8279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i="1" dirty="0"/>
              <a:t>Kaikki vertailutiedot on laskettu kolmen vuoden määrien perusteella (1996-98, 2006-8, 2016-18).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1403C9F-AF43-42B1-8E82-E9B84CD53924}"/>
              </a:ext>
            </a:extLst>
          </p:cNvPr>
          <p:cNvCxnSpPr>
            <a:cxnSpLocks/>
          </p:cNvCxnSpPr>
          <p:nvPr/>
        </p:nvCxnSpPr>
        <p:spPr>
          <a:xfrm>
            <a:off x="9501051" y="2290355"/>
            <a:ext cx="0" cy="36722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0DA73D7-04EF-4F02-B444-353B6B611111}"/>
              </a:ext>
            </a:extLst>
          </p:cNvPr>
          <p:cNvSpPr txBox="1"/>
          <p:nvPr/>
        </p:nvSpPr>
        <p:spPr>
          <a:xfrm>
            <a:off x="9544649" y="2425668"/>
            <a:ext cx="23686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>
                <a:latin typeface="Trebuchet MS" panose="020B0603020202020204" pitchFamily="34" charset="0"/>
              </a:rPr>
              <a:t>Markkinoilla on harvempi joukko metsänomistajista, mutta puukaupan koko on suurempi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i="1" dirty="0">
                <a:latin typeface="Trebuchet MS" panose="020B0603020202020204" pitchFamily="34" charset="0"/>
              </a:rPr>
              <a:t>leimikkokoko kasvanut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i="1" dirty="0">
                <a:latin typeface="Trebuchet MS" panose="020B0603020202020204" pitchFamily="34" charset="0"/>
              </a:rPr>
              <a:t>logistiikkakustannukset laskeneet?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400" i="1" dirty="0">
              <a:latin typeface="Trebuchet MS" panose="020B0603020202020204" pitchFamily="34" charset="0"/>
            </a:endParaRPr>
          </a:p>
          <a:p>
            <a:r>
              <a:rPr lang="fi-FI" sz="1400" i="1" dirty="0">
                <a:latin typeface="Trebuchet MS" panose="020B0603020202020204" pitchFamily="34" charset="0"/>
              </a:rPr>
              <a:t>Hakkuuvoimakkuudessa ei tilastollisesti merkittävää eroa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400" i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400" i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400" i="1" dirty="0">
              <a:latin typeface="Trebuchet MS" panose="020B0603020202020204" pitchFamily="34" charset="0"/>
            </a:endParaRPr>
          </a:p>
          <a:p>
            <a:endParaRPr lang="fi-FI" sz="1400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52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5B7EC4-4D06-48F4-A33C-8F18DCED2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22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614874-BC71-4EDA-9555-E04063AA231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4" y="492125"/>
            <a:ext cx="9803266" cy="1759465"/>
          </a:xfrm>
        </p:spPr>
        <p:txBody>
          <a:bodyPr/>
          <a:lstStyle/>
          <a:p>
            <a:r>
              <a:rPr lang="fi-FI" dirty="0"/>
              <a:t>Puukauppa alueittain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4C83ACF-873C-4650-A6B1-636BDBFDE5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680855"/>
              </p:ext>
            </p:extLst>
          </p:nvPr>
        </p:nvGraphicFramePr>
        <p:xfrm>
          <a:off x="449414" y="2647726"/>
          <a:ext cx="8278024" cy="391737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222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9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4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6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5602">
                  <a:extLst>
                    <a:ext uri="{9D8B030D-6E8A-4147-A177-3AD203B41FA5}">
                      <a16:colId xmlns:a16="http://schemas.microsoft.com/office/drawing/2014/main" val="4086244852"/>
                    </a:ext>
                  </a:extLst>
                </a:gridCol>
              </a:tblGrid>
              <a:tr h="7834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Puun hinta-alue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Omistajista myi puuta, %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Hakkuut m3/ha/v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Kaupan koko, m3/v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Trebuchet MS" panose="020B0603020202020204" pitchFamily="34" charset="0"/>
                        </a:rPr>
                        <a:t>Metsätila-koko, ha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7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Etelä-Suomi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48 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b="1" u="none" strike="noStrike" dirty="0">
                          <a:effectLst/>
                          <a:latin typeface="Trebuchet MS" panose="020B0603020202020204" pitchFamily="34" charset="0"/>
                        </a:rPr>
                        <a:t>5,4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668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7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Keski-Suomi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50 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4,5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608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7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Savo-Karjala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53 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b="1" u="none" strike="noStrike" dirty="0">
                          <a:effectLst/>
                          <a:latin typeface="Trebuchet MS" panose="020B0603020202020204" pitchFamily="34" charset="0"/>
                        </a:rPr>
                        <a:t>5,3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b="1" u="none" strike="noStrike" dirty="0">
                          <a:effectLst/>
                          <a:latin typeface="Trebuchet MS" panose="020B0603020202020204" pitchFamily="34" charset="0"/>
                        </a:rPr>
                        <a:t>773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7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Kymi-Savo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b="1" u="none" strike="noStrike" dirty="0">
                          <a:effectLst/>
                          <a:latin typeface="Trebuchet MS" panose="020B0603020202020204" pitchFamily="34" charset="0"/>
                        </a:rPr>
                        <a:t>59</a:t>
                      </a:r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 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b="1" u="none" strike="noStrike" dirty="0">
                          <a:effectLst/>
                          <a:latin typeface="Trebuchet MS" panose="020B0603020202020204" pitchFamily="34" charset="0"/>
                        </a:rPr>
                        <a:t>5,5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625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7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Etelä-Pohjanmaa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47 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>
                          <a:effectLst/>
                          <a:latin typeface="Trebuchet MS" panose="020B0603020202020204" pitchFamily="34" charset="0"/>
                        </a:rPr>
                        <a:t>3,1</a:t>
                      </a:r>
                      <a:endParaRPr lang="fi-FI" sz="2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b="0" i="1" u="none" strike="noStrike" dirty="0">
                          <a:effectLst/>
                          <a:latin typeface="Trebuchet MS" panose="020B0603020202020204" pitchFamily="34" charset="0"/>
                        </a:rPr>
                        <a:t>424</a:t>
                      </a:r>
                      <a:endParaRPr lang="fi-FI" sz="2000" b="0" i="1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7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Kainuu-Pohjanmaa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44 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i="1" u="none" strike="noStrike" dirty="0">
                          <a:effectLst/>
                          <a:latin typeface="Trebuchet MS" panose="020B0603020202020204" pitchFamily="34" charset="0"/>
                        </a:rPr>
                        <a:t>2,2</a:t>
                      </a:r>
                      <a:endParaRPr lang="fi-FI" sz="2000" b="1" i="1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589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7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Lappi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b="0" i="1" u="none" strike="noStrike" dirty="0">
                          <a:effectLst/>
                          <a:latin typeface="Trebuchet MS" panose="020B0603020202020204" pitchFamily="34" charset="0"/>
                        </a:rPr>
                        <a:t>33</a:t>
                      </a:r>
                      <a:r>
                        <a:rPr lang="fi-FI" sz="2000" b="0" u="none" strike="noStrike" dirty="0">
                          <a:effectLst/>
                          <a:latin typeface="Trebuchet MS" panose="020B0603020202020204" pitchFamily="34" charset="0"/>
                        </a:rPr>
                        <a:t> </a:t>
                      </a:r>
                      <a:endParaRPr lang="fi-FI" sz="2000" b="0" i="1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i="1" u="none" strike="noStrike" dirty="0">
                          <a:effectLst/>
                          <a:latin typeface="Trebuchet MS" panose="020B0603020202020204" pitchFamily="34" charset="0"/>
                        </a:rPr>
                        <a:t>1,0</a:t>
                      </a:r>
                      <a:endParaRPr lang="fi-FI" sz="2000" b="1" i="1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633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107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17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Koko maa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48 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3,5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i-FI" sz="2000" u="none" strike="noStrike" dirty="0">
                          <a:effectLst/>
                          <a:latin typeface="Trebuchet MS" panose="020B0603020202020204" pitchFamily="34" charset="0"/>
                        </a:rPr>
                        <a:t>621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Trebuchet MS" panose="020B0603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F90C958E-452F-480B-AA2F-06A98FC78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0719" y="1806211"/>
            <a:ext cx="2757911" cy="503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447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00000000-0008-0000-0B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246082"/>
              </p:ext>
            </p:extLst>
          </p:nvPr>
        </p:nvGraphicFramePr>
        <p:xfrm>
          <a:off x="5776420" y="1759131"/>
          <a:ext cx="5786870" cy="4355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7B62D5E-5578-2947-AC1B-E596CE0F57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684" b="55773"/>
          <a:stretch/>
        </p:blipFill>
        <p:spPr>
          <a:xfrm>
            <a:off x="0" y="0"/>
            <a:ext cx="12192000" cy="872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00" y="971955"/>
            <a:ext cx="11285000" cy="518605"/>
          </a:xfrm>
        </p:spPr>
        <p:txBody>
          <a:bodyPr anchor="t">
            <a:noAutofit/>
          </a:bodyPr>
          <a:lstStyle/>
          <a:p>
            <a:pPr marL="446088" indent="-446088" algn="ctr"/>
            <a:r>
              <a:rPr lang="fi-FI" sz="3200" dirty="0"/>
              <a:t>Puukaupan tulevaisuudennäkymät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D3F743-4E2E-F040-9872-CE5F4E82DF86}"/>
              </a:ext>
            </a:extLst>
          </p:cNvPr>
          <p:cNvCxnSpPr>
            <a:cxnSpLocks/>
          </p:cNvCxnSpPr>
          <p:nvPr/>
        </p:nvCxnSpPr>
        <p:spPr>
          <a:xfrm>
            <a:off x="5698345" y="1759131"/>
            <a:ext cx="0" cy="4327801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7D12AD-F961-964C-AE3F-67E087720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A2F82AB5-1E11-4EC9-96DD-679569FE4A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151773"/>
              </p:ext>
            </p:extLst>
          </p:nvPr>
        </p:nvGraphicFramePr>
        <p:xfrm>
          <a:off x="509155" y="2123260"/>
          <a:ext cx="5108863" cy="3452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1C235D1-2255-407B-BE15-58A626D65959}"/>
              </a:ext>
            </a:extLst>
          </p:cNvPr>
          <p:cNvSpPr txBox="1"/>
          <p:nvPr/>
        </p:nvSpPr>
        <p:spPr>
          <a:xfrm>
            <a:off x="899846" y="5741553"/>
            <a:ext cx="455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i="1" dirty="0">
                <a:latin typeface="Trebuchet MS" panose="020B0603020202020204" pitchFamily="34" charset="0"/>
              </a:rPr>
              <a:t>Metsänomistajista 43 % aikoo myydä puuta 3 vuoden aikana, osa vähemmän (12 %), osa enemmän (31 %)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B95447-67D9-4B98-98C9-82A2290BF5AA}"/>
              </a:ext>
            </a:extLst>
          </p:cNvPr>
          <p:cNvSpPr txBox="1"/>
          <p:nvPr/>
        </p:nvSpPr>
        <p:spPr>
          <a:xfrm>
            <a:off x="10320143" y="4813276"/>
            <a:ext cx="148867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200" dirty="0">
                <a:latin typeface="Trebuchet MS" panose="020B0603020202020204" pitchFamily="34" charset="0"/>
              </a:rPr>
              <a:t>Puolet uskoo puun hinnan nousevan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07C0714F-E0DE-4789-A6D0-66CFA21A2447}"/>
              </a:ext>
            </a:extLst>
          </p:cNvPr>
          <p:cNvSpPr/>
          <p:nvPr/>
        </p:nvSpPr>
        <p:spPr>
          <a:xfrm>
            <a:off x="9908178" y="4537159"/>
            <a:ext cx="348343" cy="984073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89200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51975" y="3035878"/>
            <a:ext cx="2533196" cy="2746613"/>
          </a:xfrm>
        </p:spPr>
        <p:txBody>
          <a:bodyPr/>
          <a:lstStyle/>
          <a:p>
            <a:r>
              <a:rPr lang="fi-FI" dirty="0">
                <a:latin typeface="Trebuchet MS" panose="020B0603020202020204" pitchFamily="34" charset="0"/>
              </a:rPr>
              <a:t>Yksityismetsien hakkuukertymä on kahdessa vuosikymmenessä lisääntynyt n. 50 </a:t>
            </a:r>
            <a:r>
              <a:rPr lang="fi-FI" dirty="0">
                <a:latin typeface="Trebuchet MS" panose="020B0603020202020204" pitchFamily="34" charset="0"/>
                <a:cs typeface="Segoe UI" panose="020B0502040204020203" pitchFamily="34" charset="0"/>
              </a:rPr>
              <a:t>→ 60 milj. m</a:t>
            </a:r>
            <a:r>
              <a:rPr lang="fi-FI" baseline="30000" dirty="0">
                <a:latin typeface="Trebuchet MS" panose="020B0603020202020204" pitchFamily="34" charset="0"/>
                <a:cs typeface="Segoe UI" panose="020B0502040204020203" pitchFamily="34" charset="0"/>
              </a:rPr>
              <a:t>3</a:t>
            </a:r>
          </a:p>
          <a:p>
            <a:r>
              <a:rPr lang="fi-FI" dirty="0">
                <a:latin typeface="Trebuchet MS" panose="020B0603020202020204" pitchFamily="34" charset="0"/>
                <a:cs typeface="Segoe UI" panose="020B0502040204020203" pitchFamily="34" charset="0"/>
              </a:rPr>
              <a:t>Tummanvihreällä metsänomistajatutkimuksissa kysyttyjen puukauppojen vuodet</a:t>
            </a:r>
          </a:p>
          <a:p>
            <a:endParaRPr lang="fi-FI" dirty="0">
              <a:latin typeface="Trebuchet MS" panose="020B0603020202020204" pitchFamily="34" charset="0"/>
              <a:cs typeface="Segoe UI" panose="020B0502040204020203" pitchFamily="34" charset="0"/>
            </a:endParaRPr>
          </a:p>
          <a:p>
            <a:r>
              <a:rPr lang="fi-FI" dirty="0">
                <a:latin typeface="Trebuchet MS" panose="020B0603020202020204" pitchFamily="34" charset="0"/>
                <a:cs typeface="Segoe UI" panose="020B0502040204020203" pitchFamily="34" charset="0"/>
              </a:rPr>
              <a:t>Kuvassa on käytetty hakkuukertymää, koska puukauppatilaston kattavuus on puutteellinen koko tarkastelujaksolla</a:t>
            </a:r>
          </a:p>
          <a:p>
            <a:endParaRPr lang="fi-FI" dirty="0"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Yksityismetsien hakkuukertymä 1996-2018 ja trendi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06DB24F-E1F7-4744-A0CD-68C468F9F1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0864773"/>
              </p:ext>
            </p:extLst>
          </p:nvPr>
        </p:nvGraphicFramePr>
        <p:xfrm>
          <a:off x="702458" y="2525486"/>
          <a:ext cx="7157028" cy="3581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0F1A0E7-04FC-4B94-80D9-1176B4660D2C}"/>
              </a:ext>
            </a:extLst>
          </p:cNvPr>
          <p:cNvSpPr txBox="1"/>
          <p:nvPr/>
        </p:nvSpPr>
        <p:spPr>
          <a:xfrm>
            <a:off x="1089495" y="6343196"/>
            <a:ext cx="579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i="1" dirty="0">
                <a:latin typeface="Trebuchet MS" panose="020B0603020202020204" pitchFamily="34" charset="0"/>
              </a:rPr>
              <a:t>Lähde: SVT; Luonnonvarakeskus, Hakkuukertymä ja puuston poistuma</a:t>
            </a:r>
          </a:p>
        </p:txBody>
      </p:sp>
    </p:spTree>
    <p:extLst>
      <p:ext uri="{BB962C8B-B14F-4D97-AF65-F5344CB8AC3E}">
        <p14:creationId xmlns:p14="http://schemas.microsoft.com/office/powerpoint/2010/main" val="2696957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erson standing on a lush green field&#10;&#10;Description automatically generated">
            <a:extLst>
              <a:ext uri="{FF2B5EF4-FFF2-40B4-BE49-F238E27FC236}">
                <a16:creationId xmlns:a16="http://schemas.microsoft.com/office/drawing/2014/main" id="{C35C9519-D576-4DE6-ABF8-7B9B2745CE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18837" y="2948214"/>
            <a:ext cx="4735370" cy="314166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35FFFD-71E3-4216-9E16-67C0D5022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25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16A4B-B398-49B2-9FC5-1653CBC99F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Päätelmiä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C1DDE3-6BB2-48B8-9961-4B71C80C41F8}"/>
              </a:ext>
            </a:extLst>
          </p:cNvPr>
          <p:cNvSpPr txBox="1"/>
          <p:nvPr/>
        </p:nvSpPr>
        <p:spPr>
          <a:xfrm>
            <a:off x="544286" y="2830286"/>
            <a:ext cx="526868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/>
              <a:t>Muutokset 20 vuodessa: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dirty="0"/>
              <a:t>metsänomistajien tavoitteissa painottuvat aiempaa enemmän metsien taloudelliset hyödyt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dirty="0"/>
              <a:t>yksityismetsänomistuksen rakennemuutos ei näy puun tarjonnassa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dirty="0"/>
              <a:t>puukauppaa käyvät yhä harvemmat, mutta puukaupan koko on suurempi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dirty="0"/>
              <a:t>yksityismetsien hakkuukertymä noussut 50 miljoonasta 60 milj. kuutiometriin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i="1" dirty="0"/>
              <a:t>leimikkokoko kasvanut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i="1" dirty="0"/>
              <a:t>logistiikkakustannukset laskeneet?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061BD2-B4AE-4D4D-B096-DE96BAA25D1C}"/>
              </a:ext>
            </a:extLst>
          </p:cNvPr>
          <p:cNvSpPr txBox="1"/>
          <p:nvPr/>
        </p:nvSpPr>
        <p:spPr>
          <a:xfrm>
            <a:off x="6709236" y="6079351"/>
            <a:ext cx="301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Kuva: Kuvia Suomesta</a:t>
            </a:r>
          </a:p>
        </p:txBody>
      </p:sp>
    </p:spTree>
    <p:extLst>
      <p:ext uri="{BB962C8B-B14F-4D97-AF65-F5344CB8AC3E}">
        <p14:creationId xmlns:p14="http://schemas.microsoft.com/office/powerpoint/2010/main" val="1309083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DE260-08B6-48E7-A492-6E97F27886E4}"/>
              </a:ext>
            </a:extLst>
          </p:cNvPr>
          <p:cNvSpPr txBox="1">
            <a:spLocks/>
          </p:cNvSpPr>
          <p:nvPr/>
        </p:nvSpPr>
        <p:spPr>
          <a:xfrm>
            <a:off x="738746" y="4425883"/>
            <a:ext cx="10714507" cy="1335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4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4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4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4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4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 sz="2800" dirty="0"/>
          </a:p>
          <a:p>
            <a:r>
              <a:rPr lang="fi-FI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https://www.helsinki.fi/fi/tutkimusryhmat/metsanomistaja-2020</a:t>
            </a:r>
            <a:endParaRPr lang="fi-FI" sz="2000" dirty="0"/>
          </a:p>
          <a:p>
            <a:r>
              <a:rPr lang="fi-FI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https://www.luke.fi/tietoa-luonnonvaroista/metsa/metsanomistus/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1516831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6346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C13D70E-328B-714F-83DB-98ED99E7FA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59" b="44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48F286C-FE8E-F04D-A14B-B7CEC02FCB92}"/>
              </a:ext>
            </a:extLst>
          </p:cNvPr>
          <p:cNvSpPr/>
          <p:nvPr/>
        </p:nvSpPr>
        <p:spPr>
          <a:xfrm>
            <a:off x="15748" y="-1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5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696" y="287616"/>
            <a:ext cx="1116892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i-FI" dirty="0">
                <a:solidFill>
                  <a:schemeClr val="bg1"/>
                </a:solidFill>
              </a:rPr>
              <a:t>Suomalainen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fi-FI" dirty="0">
                <a:solidFill>
                  <a:schemeClr val="bg1"/>
                </a:solidFill>
              </a:rPr>
              <a:t>metsänomistaja</a:t>
            </a:r>
            <a:r>
              <a:rPr lang="en-US" dirty="0">
                <a:solidFill>
                  <a:schemeClr val="bg1"/>
                </a:solidFill>
              </a:rPr>
              <a:t> 2020 -</a:t>
            </a:r>
            <a:r>
              <a:rPr lang="fi-FI" dirty="0">
                <a:solidFill>
                  <a:schemeClr val="bg1"/>
                </a:solidFill>
              </a:rPr>
              <a:t>tutkimus</a:t>
            </a:r>
          </a:p>
        </p:txBody>
      </p:sp>
      <p:sp>
        <p:nvSpPr>
          <p:cNvPr id="6" name="Rectangle 5"/>
          <p:cNvSpPr/>
          <p:nvPr/>
        </p:nvSpPr>
        <p:spPr>
          <a:xfrm>
            <a:off x="504231" y="176455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54989" y="176455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79610" y="176455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130367" y="176455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43335" y="358372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035342" y="358372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01296" y="358372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36" y="1908075"/>
            <a:ext cx="1976559" cy="1217595"/>
          </a:xfrm>
          <a:prstGeom prst="rect">
            <a:avLst/>
          </a:prstGeom>
        </p:spPr>
      </p:pic>
      <p:pic>
        <p:nvPicPr>
          <p:cNvPr id="17" name="Picture 2" descr="H:\A1\1-LUKE\13-MO2020\LOGOT\Luke_FI_virall_WE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655" y="1880058"/>
            <a:ext cx="1519040" cy="124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804" y="2216942"/>
            <a:ext cx="1320769" cy="6691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9650" y="1940347"/>
            <a:ext cx="1174649" cy="101019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086" y="3816838"/>
            <a:ext cx="2024013" cy="103651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pic>
        <p:nvPicPr>
          <p:cNvPr id="9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169CBEA8-FBEC-49B1-99E5-E2645D007EC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88" b="9297"/>
          <a:stretch/>
        </p:blipFill>
        <p:spPr>
          <a:xfrm>
            <a:off x="2323335" y="3634323"/>
            <a:ext cx="1890803" cy="13507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FB94FE-C825-A44F-9CD7-509518F08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0D3ADA7-C956-4F91-BE22-6A313595BBDB}"/>
              </a:ext>
            </a:extLst>
          </p:cNvPr>
          <p:cNvSpPr/>
          <p:nvPr/>
        </p:nvSpPr>
        <p:spPr>
          <a:xfrm>
            <a:off x="4843335" y="5326467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Kuva 51">
            <a:extLst>
              <a:ext uri="{FF2B5EF4-FFF2-40B4-BE49-F238E27FC236}">
                <a16:creationId xmlns:a16="http://schemas.microsoft.com/office/drawing/2014/main" id="{AF2E4AFC-2E93-4C96-AC4E-87C1289E7B1B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074" y="5782491"/>
            <a:ext cx="1353449" cy="585429"/>
          </a:xfrm>
          <a:prstGeom prst="rect">
            <a:avLst/>
          </a:prstGeom>
        </p:spPr>
      </p:pic>
      <p:pic>
        <p:nvPicPr>
          <p:cNvPr id="27" name="Kuva 49">
            <a:extLst>
              <a:ext uri="{FF2B5EF4-FFF2-40B4-BE49-F238E27FC236}">
                <a16:creationId xmlns:a16="http://schemas.microsoft.com/office/drawing/2014/main" id="{2B5E391B-2383-4381-9DFC-FE560FB4E256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368" y="3770152"/>
            <a:ext cx="1500523" cy="11222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7491C9-094C-4F97-9905-9625491079D9}"/>
              </a:ext>
            </a:extLst>
          </p:cNvPr>
          <p:cNvSpPr txBox="1"/>
          <p:nvPr/>
        </p:nvSpPr>
        <p:spPr>
          <a:xfrm>
            <a:off x="7821429" y="5484161"/>
            <a:ext cx="420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>
                <a:solidFill>
                  <a:schemeClr val="bg1"/>
                </a:solidFill>
              </a:rPr>
              <a:t>Suomen metsäkeskuksen sekä Digi- ja väestötietoviraston rekisterit  + posti- ja verkkokysely 2019</a:t>
            </a:r>
          </a:p>
        </p:txBody>
      </p:sp>
    </p:spTree>
    <p:extLst>
      <p:ext uri="{BB962C8B-B14F-4D97-AF65-F5344CB8AC3E}">
        <p14:creationId xmlns:p14="http://schemas.microsoft.com/office/powerpoint/2010/main" val="533422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E9E547-AA67-0243-9AA5-EBF62D3DE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46" y="1142158"/>
            <a:ext cx="4562938" cy="5069840"/>
          </a:xfrm>
        </p:spPr>
        <p:txBody>
          <a:bodyPr/>
          <a:lstStyle/>
          <a:p>
            <a:r>
              <a:rPr lang="fi-FI" sz="1800" dirty="0"/>
              <a:t>Perustiedot kerättiin Suomen metsäkeskuksen sekä Digi- ja väestötietoviraston tietojärjestelmistä</a:t>
            </a:r>
          </a:p>
          <a:p>
            <a:r>
              <a:rPr lang="fi-FI" sz="1800" dirty="0"/>
              <a:t>Perustietoja täydennettiin posti- ja verkkokyselyllä keväällä 2019</a:t>
            </a:r>
          </a:p>
          <a:p>
            <a:pPr lvl="1"/>
            <a:r>
              <a:rPr lang="fi-FI" sz="1800" dirty="0"/>
              <a:t>Otos oli 15 750 metsätilaa</a:t>
            </a:r>
          </a:p>
          <a:p>
            <a:pPr lvl="1"/>
            <a:r>
              <a:rPr lang="fi-FI" sz="1800" dirty="0"/>
              <a:t>Poimittiin puunhinta-alueittain</a:t>
            </a:r>
          </a:p>
          <a:p>
            <a:pPr lvl="1"/>
            <a:r>
              <a:rPr lang="fi-FI" sz="1800" dirty="0"/>
              <a:t>Vastausmäärä oli 6 542, eli 42 % </a:t>
            </a:r>
          </a:p>
          <a:p>
            <a:r>
              <a:rPr lang="fi-FI" sz="1800" dirty="0"/>
              <a:t>Otoksessa oli 3 samankokoista alaotosta, joille lomakkeen loppuosa oli erilainen käsitellen:</a:t>
            </a:r>
          </a:p>
          <a:p>
            <a:pPr lvl="1"/>
            <a:r>
              <a:rPr lang="fi-FI" sz="1800" dirty="0"/>
              <a:t>Metsäpalveluiden käyttöä</a:t>
            </a:r>
          </a:p>
          <a:p>
            <a:pPr lvl="1"/>
            <a:r>
              <a:rPr lang="fi-FI" sz="1800" dirty="0"/>
              <a:t>Metsien hoidon ja kasvatus-menetelmien hyväksyttävyyttä</a:t>
            </a:r>
          </a:p>
          <a:p>
            <a:pPr lvl="1"/>
            <a:r>
              <a:rPr lang="fi-FI" sz="1800" dirty="0"/>
              <a:t>Metsänhoitoa, hankintahakkuita ja työhyvinvointia</a:t>
            </a:r>
          </a:p>
          <a:p>
            <a:pPr lvl="1"/>
            <a:endParaRPr lang="fi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6351C-E1C0-F04F-A887-7263BFBF41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2480" y="136525"/>
            <a:ext cx="9578760" cy="727998"/>
          </a:xfrm>
        </p:spPr>
        <p:txBody>
          <a:bodyPr>
            <a:normAutofit/>
          </a:bodyPr>
          <a:lstStyle/>
          <a:p>
            <a:r>
              <a:rPr lang="fi-FI" sz="4000" dirty="0">
                <a:solidFill>
                  <a:schemeClr val="bg1"/>
                </a:solidFill>
              </a:rPr>
              <a:t>Tietoja tutkimuksen aineistosta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60649-19B7-8F44-8874-518381D9B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81EEE7C-B100-4C77-98D1-9898F28F2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6604" y="1779279"/>
            <a:ext cx="2757911" cy="503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56FFF9-21C8-4A89-96C6-041E793BC6B7}"/>
              </a:ext>
            </a:extLst>
          </p:cNvPr>
          <p:cNvSpPr txBox="1"/>
          <p:nvPr/>
        </p:nvSpPr>
        <p:spPr>
          <a:xfrm>
            <a:off x="9770122" y="1156442"/>
            <a:ext cx="2072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latin typeface="Trebuchet MS" panose="020B0603020202020204" pitchFamily="34" charset="0"/>
              </a:rPr>
              <a:t>Puunhinta-alueet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1F21205-71C2-46A1-8B2C-244DC4BCD752}"/>
              </a:ext>
            </a:extLst>
          </p:cNvPr>
          <p:cNvSpPr txBox="1">
            <a:spLocks/>
          </p:cNvSpPr>
          <p:nvPr/>
        </p:nvSpPr>
        <p:spPr>
          <a:xfrm>
            <a:off x="4998449" y="1150867"/>
            <a:ext cx="4562938" cy="5069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800" dirty="0"/>
              <a:t>Katoanalyysien perusteella vastanneissa oli liian vähän:</a:t>
            </a:r>
          </a:p>
          <a:p>
            <a:pPr lvl="1"/>
            <a:r>
              <a:rPr lang="fi-FI" sz="1800" dirty="0"/>
              <a:t>Yhtymien ja kuolinpesien omistajia</a:t>
            </a:r>
          </a:p>
          <a:p>
            <a:pPr lvl="1"/>
            <a:r>
              <a:rPr lang="fi-FI" sz="1800" dirty="0"/>
              <a:t>Alle 55-vuotiaita metsänomistajia</a:t>
            </a:r>
          </a:p>
          <a:p>
            <a:r>
              <a:rPr lang="fi-FI" sz="1800" dirty="0"/>
              <a:t>Muilta osin vastanneiden ja vastaamattomien välillä ei ollut merkittäviä eroja</a:t>
            </a:r>
          </a:p>
          <a:p>
            <a:r>
              <a:rPr lang="fi-FI" sz="1800" dirty="0"/>
              <a:t>Tulosten laskennassa havaintoja painotettiin hallintatavan ja ikäjakauman suhteen</a:t>
            </a:r>
          </a:p>
          <a:p>
            <a:r>
              <a:rPr lang="fi-FI" sz="1800" dirty="0"/>
              <a:t>Tulokset edustavat varsin hyvin manner-Suomen metsänomistajia, joilla on Etelä-Suomessa yli viisi hehtaaria, Kainuu-Pohjanmaalla yli 10 ja Lapissa yli 20 hehtaaria metsätalouden maata</a:t>
            </a:r>
          </a:p>
          <a:p>
            <a:r>
              <a:rPr lang="fi-FI" sz="1800" dirty="0"/>
              <a:t>Prosenttijakaumien virhemarginaali on 2-3 prosentin luokkaa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19921C-349F-4AEA-AA74-E570E6F0FE0F}"/>
              </a:ext>
            </a:extLst>
          </p:cNvPr>
          <p:cNvSpPr txBox="1"/>
          <p:nvPr/>
        </p:nvSpPr>
        <p:spPr>
          <a:xfrm>
            <a:off x="1148080" y="6244446"/>
            <a:ext cx="7849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latin typeface="Trebuchet MS" panose="020B0603020202020204" pitchFamily="34" charset="0"/>
              </a:rPr>
              <a:t>Lisätietoja: Suomalainen metsänomistaja 2020. Luonnonvara- ja biotalouden tutkimus 30/2020. </a:t>
            </a:r>
            <a:r>
              <a:rPr lang="fi-FI" sz="1400" dirty="0">
                <a:latin typeface="Trebuchet MS" panose="020B0603020202020204" pitchFamily="34" charset="0"/>
                <a:hlinkClick r:id="rId3"/>
              </a:rPr>
              <a:t>https://jukuri.luke.fi/handle/10024/545837</a:t>
            </a:r>
            <a:endParaRPr lang="fi-FI" sz="1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646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E1433-CD03-5547-9C19-51D2A80C1B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Puukauppaa tehneet 2016-2018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6F3F7-CDB2-F74E-9BDD-660AFED55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18A7DE6-B123-4646-A3F7-4BF07C2BFFBB}"/>
              </a:ext>
            </a:extLst>
          </p:cNvPr>
          <p:cNvGraphicFramePr>
            <a:graphicFrameLocks noGrp="1"/>
          </p:cNvGraphicFramePr>
          <p:nvPr/>
        </p:nvGraphicFramePr>
        <p:xfrm>
          <a:off x="6705600" y="2701637"/>
          <a:ext cx="4502727" cy="1097280"/>
        </p:xfrm>
        <a:graphic>
          <a:graphicData uri="http://schemas.openxmlformats.org/drawingml/2006/table">
            <a:tbl>
              <a:tblPr firstRow="1" bandRow="1" bandCol="1">
                <a:tableStyleId>{69012ECD-51FC-41F1-AA8D-1B2483CD663E}</a:tableStyleId>
              </a:tblPr>
              <a:tblGrid>
                <a:gridCol w="3020291">
                  <a:extLst>
                    <a:ext uri="{9D8B030D-6E8A-4147-A177-3AD203B41FA5}">
                      <a16:colId xmlns:a16="http://schemas.microsoft.com/office/drawing/2014/main" val="189460495"/>
                    </a:ext>
                  </a:extLst>
                </a:gridCol>
                <a:gridCol w="1482436">
                  <a:extLst>
                    <a:ext uri="{9D8B030D-6E8A-4147-A177-3AD203B41FA5}">
                      <a16:colId xmlns:a16="http://schemas.microsoft.com/office/drawing/2014/main" val="2513150434"/>
                    </a:ext>
                  </a:extLst>
                </a:gridCol>
              </a:tblGrid>
              <a:tr h="386983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   Kuinka usein markkinoilla?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% puukaupan tehneistä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43927893"/>
                  </a:ext>
                </a:extLst>
              </a:tr>
              <a:tr h="206391"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1 kerran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  <a:latin typeface="Trebuchet MS" panose="020B0603020202020204" pitchFamily="34" charset="0"/>
                        </a:rPr>
                        <a:t>59</a:t>
                      </a:r>
                      <a:endParaRPr lang="fi-FI" sz="1400" b="0" i="0" u="none" strike="noStrike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68276407"/>
                  </a:ext>
                </a:extLst>
              </a:tr>
              <a:tr h="206391"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2 kertaa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23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67704401"/>
                  </a:ext>
                </a:extLst>
              </a:tr>
              <a:tr h="206391"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3 kertaa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18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08567500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2DDDEAE-0BFC-4C96-B0BF-1351ACD57726}"/>
              </a:ext>
            </a:extLst>
          </p:cNvPr>
          <p:cNvGraphicFramePr>
            <a:graphicFrameLocks noGrp="1"/>
          </p:cNvGraphicFramePr>
          <p:nvPr/>
        </p:nvGraphicFramePr>
        <p:xfrm>
          <a:off x="6705600" y="4284483"/>
          <a:ext cx="4502727" cy="1097280"/>
        </p:xfrm>
        <a:graphic>
          <a:graphicData uri="http://schemas.openxmlformats.org/drawingml/2006/table">
            <a:tbl>
              <a:tblPr firstRow="1" bandRow="1" bandCol="1">
                <a:tableStyleId>{69012ECD-51FC-41F1-AA8D-1B2483CD663E}</a:tableStyleId>
              </a:tblPr>
              <a:tblGrid>
                <a:gridCol w="3020291">
                  <a:extLst>
                    <a:ext uri="{9D8B030D-6E8A-4147-A177-3AD203B41FA5}">
                      <a16:colId xmlns:a16="http://schemas.microsoft.com/office/drawing/2014/main" val="189460495"/>
                    </a:ext>
                  </a:extLst>
                </a:gridCol>
                <a:gridCol w="1482436">
                  <a:extLst>
                    <a:ext uri="{9D8B030D-6E8A-4147-A177-3AD203B41FA5}">
                      <a16:colId xmlns:a16="http://schemas.microsoft.com/office/drawing/2014/main" val="2513150434"/>
                    </a:ext>
                  </a:extLst>
                </a:gridCol>
              </a:tblGrid>
              <a:tr h="386983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    Milloin markkinoilla?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% kaikista omistajista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43927893"/>
                  </a:ext>
                </a:extLst>
              </a:tr>
              <a:tr h="206391"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2016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22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68276407"/>
                  </a:ext>
                </a:extLst>
              </a:tr>
              <a:tr h="206391"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2017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24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67704401"/>
                  </a:ext>
                </a:extLst>
              </a:tr>
              <a:tr h="206391"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2018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Trebuchet MS" panose="020B0603020202020204" pitchFamily="34" charset="0"/>
                        </a:rPr>
                        <a:t>32</a:t>
                      </a:r>
                      <a:endParaRPr lang="fi-FI" sz="1400" b="0" i="0" u="none" strike="noStrike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08567500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A8448642-1163-4E62-9337-DCFA02444F7B}"/>
              </a:ext>
            </a:extLst>
          </p:cNvPr>
          <p:cNvSpPr txBox="1"/>
          <p:nvPr/>
        </p:nvSpPr>
        <p:spPr>
          <a:xfrm>
            <a:off x="6650179" y="5694218"/>
            <a:ext cx="4862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latin typeface="Trebuchet MS" panose="020B0603020202020204" pitchFamily="34" charset="0"/>
              </a:rPr>
              <a:t>Vuosittain markkinoilla joka neljäs metsänomistaja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6904556"/>
              </p:ext>
            </p:extLst>
          </p:nvPr>
        </p:nvGraphicFramePr>
        <p:xfrm>
          <a:off x="453843" y="2482155"/>
          <a:ext cx="5267687" cy="3643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2010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0461" y="2839935"/>
            <a:ext cx="2533196" cy="3429001"/>
          </a:xfrm>
        </p:spPr>
        <p:txBody>
          <a:bodyPr/>
          <a:lstStyle/>
          <a:p>
            <a:r>
              <a:rPr lang="fi-FI" dirty="0"/>
              <a:t>Joka neljäs puukaupan tehnyt oli myynyt energiapuuta </a:t>
            </a:r>
          </a:p>
          <a:p>
            <a:pPr marL="174625" indent="-1746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i-FI" dirty="0"/>
              <a:t>ei muutosta 10 vuodessa</a:t>
            </a:r>
          </a:p>
          <a:p>
            <a:pPr>
              <a:spcBef>
                <a:spcPts val="1200"/>
              </a:spcBef>
            </a:pPr>
            <a:r>
              <a:rPr lang="fi-FI" dirty="0"/>
              <a:t>Energiapuukauppa on yleensä osa ainespuun kauppaa</a:t>
            </a:r>
          </a:p>
          <a:p>
            <a:pPr marL="174625" indent="-1746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i-FI" dirty="0"/>
              <a:t>4 % oli kuitenkin myynyt pelkästään energiapuuta</a:t>
            </a:r>
          </a:p>
          <a:p>
            <a:r>
              <a:rPr lang="fi-FI" dirty="0"/>
              <a:t>Polttopuun korjaaminen omaan käyttöön hyvin yleistä, kotitarvepuun korjuu selvästi harvinaisempaa</a:t>
            </a:r>
          </a:p>
          <a:p>
            <a:r>
              <a:rPr lang="fi-FI" dirty="0"/>
              <a:t>Polttopuuta itselleen korjanneet tavallisimmin:</a:t>
            </a:r>
          </a:p>
          <a:p>
            <a:pPr marL="174625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i-FI" dirty="0"/>
              <a:t>maa- ja metsätalousyrittäjiä</a:t>
            </a:r>
          </a:p>
          <a:p>
            <a:pPr marL="174625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i-FI" dirty="0"/>
              <a:t>maaseudulla asuvia</a:t>
            </a:r>
          </a:p>
          <a:p>
            <a:pPr marL="174625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i-FI" dirty="0"/>
              <a:t>yli 50 ha omistavia</a:t>
            </a:r>
          </a:p>
          <a:p>
            <a:pPr marL="285750" indent="-285750">
              <a:buFontTx/>
              <a:buChar char="-"/>
            </a:pPr>
            <a:endParaRPr lang="fi-FI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Energia- ja kotitarvepuu 2016-2018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" name="Kaavio 3">
            <a:extLst>
              <a:ext uri="{FF2B5EF4-FFF2-40B4-BE49-F238E27FC236}">
                <a16:creationId xmlns:a16="http://schemas.microsoft.com/office/drawing/2014/main" id="{00000000-0008-0000-0A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4362452"/>
              </p:ext>
            </p:extLst>
          </p:nvPr>
        </p:nvGraphicFramePr>
        <p:xfrm>
          <a:off x="1262743" y="2623457"/>
          <a:ext cx="6727371" cy="3429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EC0D29C-2659-44B2-BB09-AB60418214B4}"/>
              </a:ext>
            </a:extLst>
          </p:cNvPr>
          <p:cNvSpPr txBox="1"/>
          <p:nvPr/>
        </p:nvSpPr>
        <p:spPr>
          <a:xfrm>
            <a:off x="1456722" y="6116548"/>
            <a:ext cx="6339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/>
              <a:t>Energiapuu = kokopuuta, rankaa, hakkuutähteitä, kantoja tai valmista polttopuuta</a:t>
            </a:r>
          </a:p>
        </p:txBody>
      </p:sp>
    </p:spTree>
    <p:extLst>
      <p:ext uri="{BB962C8B-B14F-4D97-AF65-F5344CB8AC3E}">
        <p14:creationId xmlns:p14="http://schemas.microsoft.com/office/powerpoint/2010/main" val="3601576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4F906-514B-45A2-8665-4AE858000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7C83BD-53D8-4438-8EFF-A37709D31FED}"/>
              </a:ext>
            </a:extLst>
          </p:cNvPr>
          <p:cNvSpPr txBox="1"/>
          <p:nvPr/>
        </p:nvSpPr>
        <p:spPr>
          <a:xfrm>
            <a:off x="185063" y="5781604"/>
            <a:ext cx="3838297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Kaikki metsänomistajat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361A4-6CEC-4341-BE2D-8DD758C708A1}"/>
              </a:ext>
            </a:extLst>
          </p:cNvPr>
          <p:cNvSpPr txBox="1"/>
          <p:nvPr/>
        </p:nvSpPr>
        <p:spPr>
          <a:xfrm>
            <a:off x="4467500" y="5782894"/>
            <a:ext cx="404947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Puukauppaa tehneet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59FCD80-0BC4-4DA5-A90A-C32A9A4914EC}"/>
              </a:ext>
            </a:extLst>
          </p:cNvPr>
          <p:cNvSpPr txBox="1">
            <a:spLocks/>
          </p:cNvSpPr>
          <p:nvPr/>
        </p:nvSpPr>
        <p:spPr>
          <a:xfrm>
            <a:off x="-132263" y="1035285"/>
            <a:ext cx="12191999" cy="9445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algn="ctr"/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Puukauppa ammattiaseman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mukaan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endParaRPr lang="fi-FI" sz="3000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3311F46-59F6-428C-9713-BF8DDF58FF3E}"/>
              </a:ext>
            </a:extLst>
          </p:cNvPr>
          <p:cNvCxnSpPr/>
          <p:nvPr/>
        </p:nvCxnSpPr>
        <p:spPr>
          <a:xfrm>
            <a:off x="8673737" y="2464526"/>
            <a:ext cx="0" cy="36722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B457B93-FB90-40C4-BCD0-683F9D982CAA}"/>
              </a:ext>
            </a:extLst>
          </p:cNvPr>
          <p:cNvSpPr txBox="1"/>
          <p:nvPr/>
        </p:nvSpPr>
        <p:spPr>
          <a:xfrm>
            <a:off x="8830492" y="3105866"/>
            <a:ext cx="297833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>
                <a:latin typeface="Trebuchet MS" panose="020B0603020202020204" pitchFamily="34" charset="0"/>
              </a:rPr>
              <a:t>Maatalousyrittäjät tekevät muita yleisemmin puukauppaa, muiden välillä ei ole juuri eroja</a:t>
            </a:r>
          </a:p>
          <a:p>
            <a:endParaRPr lang="fi-FI" sz="1400" i="1" dirty="0">
              <a:latin typeface="Trebuchet MS" panose="020B0603020202020204" pitchFamily="34" charset="0"/>
            </a:endParaRPr>
          </a:p>
          <a:p>
            <a:r>
              <a:rPr lang="fi-FI" sz="1400" i="1" dirty="0">
                <a:latin typeface="Trebuchet MS" panose="020B0603020202020204" pitchFamily="34" charset="0"/>
              </a:rPr>
              <a:t>Eläkeläiset tekevät palkansaajia ja maatalousyrittäjiä pienempiä puukauppoja 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04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8284210"/>
              </p:ext>
            </p:extLst>
          </p:nvPr>
        </p:nvGraphicFramePr>
        <p:xfrm>
          <a:off x="4202558" y="2185296"/>
          <a:ext cx="4314424" cy="3570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C6F056F-0C9A-4C3D-A336-5201D4465E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191215"/>
              </p:ext>
            </p:extLst>
          </p:nvPr>
        </p:nvGraphicFramePr>
        <p:xfrm>
          <a:off x="1" y="2134918"/>
          <a:ext cx="4202558" cy="3441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7106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51975" y="3035878"/>
            <a:ext cx="2533196" cy="2790156"/>
          </a:xfrm>
        </p:spPr>
        <p:txBody>
          <a:bodyPr/>
          <a:lstStyle/>
          <a:p>
            <a:r>
              <a:rPr lang="fi-FI" dirty="0"/>
              <a:t>Palkansaajat ja maatalousyrittäjät  myyvät hehtaaria kohden eniten</a:t>
            </a:r>
          </a:p>
          <a:p>
            <a:r>
              <a:rPr lang="fi-FI" dirty="0"/>
              <a:t>Eläkeläiset myyvät palkansaajia ja maatalousyrittäjiä vähemmän (ero tilastollisesti merkitsevä)</a:t>
            </a:r>
          </a:p>
          <a:p>
            <a:endParaRPr lang="fi-FI" dirty="0"/>
          </a:p>
          <a:p>
            <a:r>
              <a:rPr lang="fi-FI" dirty="0"/>
              <a:t>Myyntimäärä ja hakkuumäärä tulkitaan samaksi, vaikka puukaupasta hakkuuseen saattaa kulua vuosi tai kaksi</a:t>
            </a:r>
          </a:p>
          <a:p>
            <a:endParaRPr lang="fi-FI" dirty="0"/>
          </a:p>
          <a:p>
            <a:endParaRPr lang="fi-FI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10952797" cy="1759465"/>
          </a:xfrm>
        </p:spPr>
        <p:txBody>
          <a:bodyPr/>
          <a:lstStyle/>
          <a:p>
            <a:r>
              <a:rPr lang="fi-FI" dirty="0"/>
              <a:t>Myyntimäärä (m</a:t>
            </a:r>
            <a:r>
              <a:rPr lang="fi-FI" baseline="30000" dirty="0"/>
              <a:t>3</a:t>
            </a:r>
            <a:r>
              <a:rPr lang="fi-FI" dirty="0"/>
              <a:t>/ha/v) ammattiaseman suhteen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E580915-BFC9-494B-89A3-F42D48BBC6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2683427"/>
              </p:ext>
            </p:extLst>
          </p:nvPr>
        </p:nvGraphicFramePr>
        <p:xfrm>
          <a:off x="1228979" y="2720027"/>
          <a:ext cx="6628661" cy="3374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10DF1F9-6D47-427C-BD4F-C40609DA08D1}"/>
              </a:ext>
            </a:extLst>
          </p:cNvPr>
          <p:cNvSpPr txBox="1"/>
          <p:nvPr/>
        </p:nvSpPr>
        <p:spPr>
          <a:xfrm>
            <a:off x="1476532" y="6171164"/>
            <a:ext cx="6509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/>
              <a:t>Palkkiviiva tolpan päässä kertoo keskiarvon luottamusvälin. Kun kahden eri tolpan viivat eivät ulotu toisiinsa, ero tolppien keskiarvojen välillä on tilastollisesti merkitsevä.</a:t>
            </a:r>
          </a:p>
        </p:txBody>
      </p:sp>
    </p:spTree>
    <p:extLst>
      <p:ext uri="{BB962C8B-B14F-4D97-AF65-F5344CB8AC3E}">
        <p14:creationId xmlns:p14="http://schemas.microsoft.com/office/powerpoint/2010/main" val="2251606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4F906-514B-45A2-8665-4AE858000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7C83BD-53D8-4438-8EFF-A37709D31FED}"/>
              </a:ext>
            </a:extLst>
          </p:cNvPr>
          <p:cNvSpPr txBox="1"/>
          <p:nvPr/>
        </p:nvSpPr>
        <p:spPr>
          <a:xfrm>
            <a:off x="346566" y="5781604"/>
            <a:ext cx="358970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Kaikki metsänomistajat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361A4-6CEC-4341-BE2D-8DD758C708A1}"/>
              </a:ext>
            </a:extLst>
          </p:cNvPr>
          <p:cNvSpPr txBox="1"/>
          <p:nvPr/>
        </p:nvSpPr>
        <p:spPr>
          <a:xfrm>
            <a:off x="4312089" y="5782894"/>
            <a:ext cx="376594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Puukauppaa tehneet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59FCD80-0BC4-4DA5-A90A-C32A9A4914EC}"/>
              </a:ext>
            </a:extLst>
          </p:cNvPr>
          <p:cNvSpPr txBox="1">
            <a:spLocks/>
          </p:cNvSpPr>
          <p:nvPr/>
        </p:nvSpPr>
        <p:spPr>
          <a:xfrm>
            <a:off x="-132263" y="1035285"/>
            <a:ext cx="12191999" cy="9445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algn="ctr"/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Puukauppa asuinympäristön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r>
              <a:rPr lang="fi-FI" sz="4100" dirty="0"/>
              <a:t>mukaan</a:t>
            </a:r>
            <a:r>
              <a:rPr lang="fi-FI" sz="4100" dirty="0">
                <a:solidFill>
                  <a:schemeClr val="bg1"/>
                </a:solidFill>
              </a:rPr>
              <a:t> </a:t>
            </a:r>
            <a:endParaRPr lang="fi-FI" sz="3000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3311F46-59F6-428C-9713-BF8DDF58FF3E}"/>
              </a:ext>
            </a:extLst>
          </p:cNvPr>
          <p:cNvCxnSpPr/>
          <p:nvPr/>
        </p:nvCxnSpPr>
        <p:spPr>
          <a:xfrm>
            <a:off x="8673737" y="2464526"/>
            <a:ext cx="0" cy="367228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B457B93-FB90-40C4-BCD0-683F9D982CAA}"/>
              </a:ext>
            </a:extLst>
          </p:cNvPr>
          <p:cNvSpPr txBox="1"/>
          <p:nvPr/>
        </p:nvSpPr>
        <p:spPr>
          <a:xfrm>
            <a:off x="8830492" y="3105866"/>
            <a:ext cx="29783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>
                <a:latin typeface="Trebuchet MS" panose="020B0603020202020204" pitchFamily="34" charset="0"/>
              </a:rPr>
              <a:t>Maaseudulla tehdään kauppaa yleisemmin kuin kaupungeissa, mutta kaupunkilaisilla puukaupan koko on reilusti suurempi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240A4314-F7D0-4CC4-BB96-A73BDD3FA2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6280564"/>
              </p:ext>
            </p:extLst>
          </p:nvPr>
        </p:nvGraphicFramePr>
        <p:xfrm>
          <a:off x="301251" y="2171679"/>
          <a:ext cx="3888390" cy="3455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00000000-0008-0000-04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0212150"/>
              </p:ext>
            </p:extLst>
          </p:nvPr>
        </p:nvGraphicFramePr>
        <p:xfrm>
          <a:off x="4151001" y="2286045"/>
          <a:ext cx="3927029" cy="3532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67222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38135"/>
      </a:accent1>
      <a:accent2>
        <a:srgbClr val="70AD47"/>
      </a:accent2>
      <a:accent3>
        <a:srgbClr val="375723"/>
      </a:accent3>
      <a:accent4>
        <a:srgbClr val="A4A4A4"/>
      </a:accent4>
      <a:accent5>
        <a:srgbClr val="5B9BD5"/>
      </a:accent5>
      <a:accent6>
        <a:srgbClr val="FFDB3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FC273FBDB1AAC448BDBB3CA1302F22C6" ma:contentTypeVersion="3" ma:contentTypeDescription="Luo uusi asiakirja." ma:contentTypeScope="" ma:versionID="3b25b787659ae01c678066d46fcd949b">
  <xsd:schema xmlns:xsd="http://www.w3.org/2001/XMLSchema" xmlns:xs="http://www.w3.org/2001/XMLSchema" xmlns:p="http://schemas.microsoft.com/office/2006/metadata/properties" xmlns:ns2="ebb82943-49da-4504-a2f3-a33fb2eb95f1" targetNamespace="http://schemas.microsoft.com/office/2006/metadata/properties" ma:root="true" ma:fieldsID="643c11cf4c13186185f95add12dbb6b8" ns2:_="">
    <xsd:import namespace="ebb82943-49da-4504-a2f3-a33fb2eb95f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82943-49da-4504-a2f3-a33fb2eb95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Jaettu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6FD45F-B0BD-4370-B770-66FF58505E71}">
  <ds:schemaRefs>
    <ds:schemaRef ds:uri="http://purl.org/dc/terms/"/>
    <ds:schemaRef ds:uri="http://schemas.microsoft.com/office/2006/documentManagement/types"/>
    <ds:schemaRef ds:uri="ebb82943-49da-4504-a2f3-a33fb2eb95f1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57EE6D6-4D06-4883-A46A-D12D0E0E58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b82943-49da-4504-a2f3-a33fb2eb95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A65A60-329E-437A-A9BE-8DDE019D69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1850</TotalTime>
  <Words>1226</Words>
  <Application>Microsoft Office PowerPoint</Application>
  <PresentationFormat>Widescreen</PresentationFormat>
  <Paragraphs>270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Trebuchet MS</vt:lpstr>
      <vt:lpstr>Office Theme</vt:lpstr>
      <vt:lpstr>PowerPoint Presentation</vt:lpstr>
      <vt:lpstr>PowerPoint Presentation</vt:lpstr>
      <vt:lpstr>Suomalainen metsänomistaja 2020 -tutkimus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Hakkuiden voimakkuus ja vuotuisen puukaupan koko tavoiteryhmittäin</vt:lpstr>
      <vt:lpstr>PowerPoint Presentation</vt:lpstr>
      <vt:lpstr>PowerPoint Presentation</vt:lpstr>
      <vt:lpstr>Puukaupan tulevaisuudennäkymät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Hyvärinen, Pirja</dc:creator>
  <cp:lastModifiedBy>Hänninen Harri (LUKE)</cp:lastModifiedBy>
  <cp:revision>213</cp:revision>
  <cp:lastPrinted>2018-11-07T13:23:16Z</cp:lastPrinted>
  <dcterms:created xsi:type="dcterms:W3CDTF">2018-11-02T08:55:43Z</dcterms:created>
  <dcterms:modified xsi:type="dcterms:W3CDTF">2020-09-29T13:40:52Z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0x010100FC273FBDB1AAC448BDBB3CA1302F22C6</vt:lpwstr>
  </property>
</Properties>
</file>